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73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2700" cmpd="sng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Sheet1!$A$1:$H$1</c:f>
              <c:strCache>
                <c:ptCount val="8"/>
                <c:pt idx="0">
                  <c:v>Less than $2,999</c:v>
                </c:pt>
                <c:pt idx="1">
                  <c:v>$3,000 -
$3,999</c:v>
                </c:pt>
                <c:pt idx="2">
                  <c:v>$4,000 -
$4,999</c:v>
                </c:pt>
                <c:pt idx="3">
                  <c:v>$5,000 -
$5,999</c:v>
                </c:pt>
                <c:pt idx="4">
                  <c:v>$6,000 -
$6,999</c:v>
                </c:pt>
                <c:pt idx="5">
                  <c:v>$7,000 -
$7,999</c:v>
                </c:pt>
                <c:pt idx="6">
                  <c:v>$8,000 -
$8,999</c:v>
                </c:pt>
                <c:pt idx="7">
                  <c:v>$9,000 
or More</c:v>
                </c:pt>
              </c:strCache>
            </c:strRef>
          </c:cat>
          <c:val>
            <c:numRef>
              <c:f>Sheet1!$A$2:$H$2</c:f>
              <c:numCache>
                <c:formatCode>0%</c:formatCode>
                <c:ptCount val="8"/>
                <c:pt idx="0">
                  <c:v>0.01</c:v>
                </c:pt>
                <c:pt idx="1">
                  <c:v>0.06</c:v>
                </c:pt>
                <c:pt idx="2">
                  <c:v>0.15</c:v>
                </c:pt>
                <c:pt idx="3">
                  <c:v>0.25</c:v>
                </c:pt>
                <c:pt idx="4">
                  <c:v>0.24</c:v>
                </c:pt>
                <c:pt idx="5">
                  <c:v>0.16</c:v>
                </c:pt>
                <c:pt idx="6">
                  <c:v>7.0000000000000007E-2</c:v>
                </c:pt>
                <c:pt idx="7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1305856"/>
        <c:axId val="91307392"/>
      </c:barChart>
      <c:catAx>
        <c:axId val="91305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anchor="ctr" anchorCtr="1"/>
          <a:lstStyle/>
          <a:p>
            <a:pPr>
              <a:defRPr sz="1200" b="1">
                <a:latin typeface="Calibri" pitchFamily="34" charset="0"/>
              </a:defRPr>
            </a:pPr>
            <a:endParaRPr lang="en-US"/>
          </a:p>
        </c:txPr>
        <c:crossAx val="91307392"/>
        <c:crosses val="autoZero"/>
        <c:auto val="1"/>
        <c:lblAlgn val="ctr"/>
        <c:lblOffset val="100"/>
        <c:tickLblSkip val="1"/>
        <c:noMultiLvlLbl val="0"/>
      </c:catAx>
      <c:valAx>
        <c:axId val="91307392"/>
        <c:scaling>
          <c:orientation val="minMax"/>
          <c:max val="0.5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91305856"/>
        <c:crosses val="autoZero"/>
        <c:crossBetween val="between"/>
        <c:majorUnit val="0.1"/>
        <c:minorUnit val="1.000000000000000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744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2592793"/>
              </p:ext>
            </p:extLst>
          </p:nvPr>
        </p:nvGraphicFramePr>
        <p:xfrm>
          <a:off x="272905" y="1680295"/>
          <a:ext cx="8534400" cy="4449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</a:t>
            </a:r>
            <a:r>
              <a:rPr lang="en-US" sz="1100" dirty="0" smtClean="0">
                <a:latin typeface="Calibri" pitchFamily="34" charset="0"/>
              </a:rPr>
              <a:t>OURCE</a:t>
            </a:r>
            <a:r>
              <a:rPr lang="en-US" sz="1100" dirty="0">
                <a:latin typeface="Calibri" pitchFamily="34" charset="0"/>
              </a:rPr>
              <a:t>:  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1.9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Annual Premiums for Covered Workers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with Single Coverage, </a:t>
            </a:r>
            <a:r>
              <a:rPr lang="en-US" sz="2400" dirty="0" smtClean="0">
                <a:latin typeface="Calibri" pitchFamily="34" charset="0"/>
              </a:rPr>
              <a:t>2015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endParaRPr lang="en-US" sz="2400" dirty="0">
              <a:latin typeface="Calibri" pitchFamily="34" charset="0"/>
            </a:endParaRPr>
          </a:p>
        </p:txBody>
      </p:sp>
      <p:sp>
        <p:nvSpPr>
          <p:cNvPr id="13" name="Line 3"/>
          <p:cNvSpPr>
            <a:spLocks noChangeShapeType="1"/>
          </p:cNvSpPr>
          <p:nvPr/>
        </p:nvSpPr>
        <p:spPr bwMode="auto">
          <a:xfrm flipH="1">
            <a:off x="5105400" y="29337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4457700" y="2523736"/>
            <a:ext cx="1295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b="1" dirty="0">
                <a:latin typeface="Calibri" pitchFamily="34" charset="0"/>
              </a:rPr>
              <a:t>Average: </a:t>
            </a:r>
            <a:r>
              <a:rPr lang="en-US" sz="1200" b="1" dirty="0" smtClean="0">
                <a:latin typeface="Calibri" pitchFamily="34" charset="0"/>
              </a:rPr>
              <a:t>$6,251</a:t>
            </a:r>
            <a:endParaRPr lang="en-US" sz="1200" b="1" dirty="0"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7463" y="1372518"/>
            <a:ext cx="26495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Calibri" pitchFamily="34" charset="0"/>
              </a:rPr>
              <a:t>Percentage of Covered Workers:</a:t>
            </a:r>
          </a:p>
        </p:txBody>
      </p:sp>
    </p:spTree>
    <p:extLst>
      <p:ext uri="{BB962C8B-B14F-4D97-AF65-F5344CB8AC3E}">
        <p14:creationId xmlns:p14="http://schemas.microsoft.com/office/powerpoint/2010/main" val="1941768938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1.9 Distribution of Annual Premiums for Covered Workers  with Single Coverage, 2015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1.9 Distribution of Annual Premiums for Covered Workers  with Single Coverage, 2015</dc:title>
  <dc:creator>Michelle Long</dc:creator>
  <cp:lastModifiedBy>Michelle Long</cp:lastModifiedBy>
  <cp:revision>2</cp:revision>
  <dcterms:created xsi:type="dcterms:W3CDTF">2015-09-08T18:00:40Z</dcterms:created>
  <dcterms:modified xsi:type="dcterms:W3CDTF">2015-09-08T20:56:04Z</dcterms:modified>
</cp:coreProperties>
</file>