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725934391730664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Premium Increases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27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05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2000 to 2005</c:v>
                </c:pt>
                <c:pt idx="1">
                  <c:v>2005 to 2010</c:v>
                </c:pt>
                <c:pt idx="2">
                  <c:v>2010 to 2015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0.69</c:v>
                </c:pt>
                <c:pt idx="1">
                  <c:v>0.27</c:v>
                </c:pt>
                <c:pt idx="2">
                  <c:v>0.27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Overall Inflation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05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2000 to 2005</c:v>
                </c:pt>
                <c:pt idx="1">
                  <c:v>2005 to 2010</c:v>
                </c:pt>
                <c:pt idx="2">
                  <c:v>2010 to 2015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0.13569289490887981</c:v>
                </c:pt>
                <c:pt idx="1">
                  <c:v>0.11970444537853986</c:v>
                </c:pt>
                <c:pt idx="2">
                  <c:v>8.6518685764159997E-2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Workers' Earnings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05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2000 to 2005</c:v>
                </c:pt>
                <c:pt idx="1">
                  <c:v>2005 to 2010</c:v>
                </c:pt>
                <c:pt idx="2">
                  <c:v>2010 to 2015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0.15243209115943968</c:v>
                </c:pt>
                <c:pt idx="1">
                  <c:v>0.1830195881185277</c:v>
                </c:pt>
                <c:pt idx="2">
                  <c:v>0.10298247894425572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"/>
        <c:axId val="150245376"/>
        <c:axId val="150246912"/>
      </c:barChart>
      <c:catAx>
        <c:axId val="150245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150246912"/>
        <c:crosses val="autoZero"/>
        <c:auto val="1"/>
        <c:lblAlgn val="ctr"/>
        <c:lblOffset val="100"/>
        <c:noMultiLvlLbl val="0"/>
      </c:catAx>
      <c:valAx>
        <c:axId val="150246912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502453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3083237992686809"/>
          <c:y val="0.91251827896512938"/>
          <c:w val="0.62386847477398655"/>
          <c:h val="6.1022450318710154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2818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963137"/>
              </p:ext>
            </p:extLst>
          </p:nvPr>
        </p:nvGraphicFramePr>
        <p:xfrm>
          <a:off x="76200" y="1295400"/>
          <a:ext cx="8915400" cy="449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</a:t>
            </a:r>
            <a:r>
              <a:rPr lang="en-US" sz="1100" dirty="0" smtClean="0">
                <a:latin typeface="Calibri" pitchFamily="34" charset="0"/>
              </a:rPr>
              <a:t>Percentage change in family premium is </a:t>
            </a:r>
            <a:r>
              <a:rPr lang="en-US" sz="1100" dirty="0">
                <a:latin typeface="Calibri" pitchFamily="34" charset="0"/>
              </a:rPr>
              <a:t>statistically different from </a:t>
            </a:r>
            <a:r>
              <a:rPr lang="en-US" sz="1100" dirty="0" smtClean="0">
                <a:latin typeface="Calibri" pitchFamily="34" charset="0"/>
              </a:rPr>
              <a:t>previous  </a:t>
            </a:r>
            <a:r>
              <a:rPr lang="en-US" sz="1100" smtClean="0">
                <a:latin typeface="Calibri" pitchFamily="34" charset="0"/>
              </a:rPr>
              <a:t>five year period </a:t>
            </a:r>
            <a:r>
              <a:rPr lang="en-US" sz="1100" dirty="0">
                <a:latin typeface="Calibri" pitchFamily="34" charset="0"/>
              </a:rPr>
              <a:t>shown (p&lt;.05).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2000-2015. </a:t>
            </a:r>
            <a:r>
              <a:rPr lang="en-US" sz="1100" dirty="0">
                <a:latin typeface="Calibri" pitchFamily="34" charset="0"/>
              </a:rPr>
              <a:t>Bureau of Labor Statistics, Consumer Price Index, U.S. City Average of Annual Inflation (April to April), </a:t>
            </a:r>
            <a:r>
              <a:rPr lang="en-US" sz="1100" dirty="0" smtClean="0">
                <a:latin typeface="Calibri" pitchFamily="34" charset="0"/>
              </a:rPr>
              <a:t>2000-2015; </a:t>
            </a:r>
            <a:r>
              <a:rPr lang="en-US" sz="1100" dirty="0">
                <a:latin typeface="Calibri" pitchFamily="34" charset="0"/>
              </a:rPr>
              <a:t>Bureau of Labor Statistics, Seasonally Adjusted Data from the Current Employment Statistics Survey, </a:t>
            </a:r>
            <a:r>
              <a:rPr lang="en-US" sz="1100" dirty="0" smtClean="0">
                <a:latin typeface="Calibri" pitchFamily="34" charset="0"/>
              </a:rPr>
              <a:t>2000-2015 </a:t>
            </a:r>
            <a:r>
              <a:rPr lang="en-US" sz="1100" dirty="0">
                <a:latin typeface="Calibri" pitchFamily="34" charset="0"/>
              </a:rPr>
              <a:t>(April to April).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1.16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Average Premium Increases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for Covered Workers with Family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Coverage, 2000-2015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99057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1.16 Average Premium Increases for Covered Workers with Family Coverage, 2000-2015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1.16 Average Premium Increases for Covered Workers with Family Coverage, 2000-2015 </dc:title>
  <dc:creator>Michelle Long</dc:creator>
  <cp:lastModifiedBy>Michelle Long</cp:lastModifiedBy>
  <cp:revision>1</cp:revision>
  <dcterms:created xsi:type="dcterms:W3CDTF">2015-09-08T18:00:23Z</dcterms:created>
  <dcterms:modified xsi:type="dcterms:W3CDTF">2015-09-08T18:00:24Z</dcterms:modified>
</cp:coreProperties>
</file>