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35% are Low-Wage Level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6,571*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7,123*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8,136*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9,130*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10,031*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10,995*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11,548*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12,201*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12,847*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13,434*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15,117*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15,871*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16,450*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17,044*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"$"#,##0"*"</c:formatCode>
                <c:ptCount val="17"/>
                <c:pt idx="0" formatCode="&quot;$&quot;#,##0">
                  <c:v>5858.7220033807298</c:v>
                </c:pt>
                <c:pt idx="1">
                  <c:v>6570.8363906435898</c:v>
                </c:pt>
                <c:pt idx="2">
                  <c:v>7123.0632415174296</c:v>
                </c:pt>
                <c:pt idx="3">
                  <c:v>8136.1627827868897</c:v>
                </c:pt>
                <c:pt idx="4">
                  <c:v>9129.5642019524894</c:v>
                </c:pt>
                <c:pt idx="5">
                  <c:v>10031.4845269327</c:v>
                </c:pt>
                <c:pt idx="6">
                  <c:v>10995.480026450001</c:v>
                </c:pt>
                <c:pt idx="7">
                  <c:v>11548.4130430286</c:v>
                </c:pt>
                <c:pt idx="8">
                  <c:v>12200.8658625314</c:v>
                </c:pt>
                <c:pt idx="9">
                  <c:v>12847.4738563057</c:v>
                </c:pt>
                <c:pt idx="10">
                  <c:v>13433.848453185499</c:v>
                </c:pt>
                <c:pt idx="11" formatCode="&quot;$&quot;#,##0">
                  <c:v>13795.4773492317</c:v>
                </c:pt>
                <c:pt idx="12">
                  <c:v>15116.5920661904</c:v>
                </c:pt>
                <c:pt idx="13">
                  <c:v>15871.314648301201</c:v>
                </c:pt>
                <c:pt idx="14">
                  <c:v>16450.294234512799</c:v>
                </c:pt>
                <c:pt idx="15">
                  <c:v>17043.6422581611</c:v>
                </c:pt>
                <c:pt idx="16">
                  <c:v>17665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35% or More are Low-Wage Level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6,003*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6,740*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7,379*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8,608*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9,288*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10,083*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10,798*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13,011*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4005602240896359E-3"/>
                  <c:y val="6.8029218853730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"$"#,##0"*"</c:formatCode>
                <c:ptCount val="17"/>
                <c:pt idx="0" formatCode="&quot;$&quot;#,##0">
                  <c:v>5570.5438906129802</c:v>
                </c:pt>
                <c:pt idx="1">
                  <c:v>6002.6913268293602</c:v>
                </c:pt>
                <c:pt idx="2">
                  <c:v>6740.13604058091</c:v>
                </c:pt>
                <c:pt idx="3">
                  <c:v>7379.4344676890996</c:v>
                </c:pt>
                <c:pt idx="4">
                  <c:v>8608.3421008491005</c:v>
                </c:pt>
                <c:pt idx="5">
                  <c:v>9288.4672782463495</c:v>
                </c:pt>
                <c:pt idx="6">
                  <c:v>10082.739383903099</c:v>
                </c:pt>
                <c:pt idx="7">
                  <c:v>10798.459849762799</c:v>
                </c:pt>
                <c:pt idx="8" formatCode="&quot;$&quot;#,##0">
                  <c:v>11444.4842261753</c:v>
                </c:pt>
                <c:pt idx="9" formatCode="&quot;$&quot;#,##0">
                  <c:v>11546.687816661</c:v>
                </c:pt>
                <c:pt idx="10">
                  <c:v>13011.294581202999</c:v>
                </c:pt>
                <c:pt idx="11" formatCode="&quot;$&quot;#,##0">
                  <c:v>13567.071084068401</c:v>
                </c:pt>
                <c:pt idx="12" formatCode="&quot;$&quot;#,##0">
                  <c:v>14668.3834264425</c:v>
                </c:pt>
                <c:pt idx="13" formatCode="&quot;$&quot;#,##0">
                  <c:v>14693.506756622401</c:v>
                </c:pt>
                <c:pt idx="14" formatCode="&quot;$&quot;#,##0">
                  <c:v>15224.9832123669</c:v>
                </c:pt>
                <c:pt idx="15" formatCode="&quot;$&quot;#,##0">
                  <c:v>14177.2608343221</c:v>
                </c:pt>
                <c:pt idx="16">
                  <c:v>16182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970496"/>
        <c:axId val="146972032"/>
      </c:lineChart>
      <c:catAx>
        <c:axId val="14697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46972032"/>
        <c:crosses val="autoZero"/>
        <c:auto val="1"/>
        <c:lblAlgn val="ctr"/>
        <c:lblOffset val="100"/>
        <c:noMultiLvlLbl val="0"/>
      </c:catAx>
      <c:valAx>
        <c:axId val="146972032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46970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8115441452171421"/>
          <c:y val="0.725860283354824"/>
          <c:w val="0.31884558547828579"/>
          <c:h val="9.9215743701983855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5459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301390"/>
              </p:ext>
            </p:extLst>
          </p:nvPr>
        </p:nvGraphicFramePr>
        <p:xfrm>
          <a:off x="0" y="1219200"/>
          <a:ext cx="9067800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21040" cy="5486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 smtClean="0">
                <a:latin typeface="Calibri" pitchFamily="34" charset="0"/>
              </a:rPr>
              <a:t>* Estimate </a:t>
            </a:r>
            <a:r>
              <a:rPr lang="en-US" sz="1100" dirty="0">
                <a:latin typeface="Calibri" pitchFamily="34" charset="0"/>
              </a:rPr>
              <a:t>is statistically different from estimate for the previous year shown (p&lt;.05).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US" sz="11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Low-Wage Level is defined as the 25th percentile of workers’ earnings for the indicated </a:t>
            </a:r>
            <a:r>
              <a:rPr lang="en-US" sz="1100" dirty="0" smtClean="0">
                <a:latin typeface="Calibri" pitchFamily="34" charset="0"/>
              </a:rPr>
              <a:t>year</a:t>
            </a:r>
            <a:r>
              <a:rPr lang="en-US" sz="1100" dirty="0">
                <a:latin typeface="Calibri" pitchFamily="34" charset="0"/>
              </a:rPr>
              <a:t>.</a:t>
            </a:r>
            <a:r>
              <a:rPr lang="en-US" sz="1100" dirty="0" smtClean="0">
                <a:latin typeface="Calibri" pitchFamily="34" charset="0"/>
              </a:rPr>
              <a:t> Firms with many lower-wage workers </a:t>
            </a:r>
            <a:r>
              <a:rPr lang="en-US" sz="1100" dirty="0">
                <a:latin typeface="Calibri" pitchFamily="34" charset="0"/>
              </a:rPr>
              <a:t>a</a:t>
            </a:r>
            <a:r>
              <a:rPr lang="en-US" sz="1100" dirty="0" smtClean="0">
                <a:latin typeface="Calibri" pitchFamily="34" charset="0"/>
              </a:rPr>
              <a:t>re those where 35</a:t>
            </a:r>
            <a:r>
              <a:rPr lang="en-US" sz="1100" dirty="0">
                <a:latin typeface="Calibri" pitchFamily="34" charset="0"/>
              </a:rPr>
              <a:t>% or </a:t>
            </a:r>
            <a:r>
              <a:rPr lang="en-US" sz="1100" dirty="0" smtClean="0">
                <a:latin typeface="Calibri" pitchFamily="34" charset="0"/>
              </a:rPr>
              <a:t>more </a:t>
            </a:r>
            <a:r>
              <a:rPr lang="en-US" sz="1100" dirty="0">
                <a:latin typeface="Calibri" pitchFamily="34" charset="0"/>
              </a:rPr>
              <a:t>e</a:t>
            </a:r>
            <a:r>
              <a:rPr lang="en-US" sz="1100" dirty="0" smtClean="0">
                <a:latin typeface="Calibri" pitchFamily="34" charset="0"/>
              </a:rPr>
              <a:t>arn </a:t>
            </a:r>
            <a:r>
              <a:rPr lang="en-US" sz="1100" dirty="0">
                <a:latin typeface="Calibri" pitchFamily="34" charset="0"/>
              </a:rPr>
              <a:t>$23,000 a </a:t>
            </a:r>
            <a:r>
              <a:rPr lang="en-US" sz="1100" dirty="0" smtClean="0">
                <a:latin typeface="Calibri" pitchFamily="34" charset="0"/>
              </a:rPr>
              <a:t>year </a:t>
            </a:r>
            <a:r>
              <a:rPr lang="en-US" sz="1100" dirty="0">
                <a:latin typeface="Calibri" pitchFamily="34" charset="0"/>
              </a:rPr>
              <a:t>or </a:t>
            </a:r>
            <a:r>
              <a:rPr lang="en-US" sz="1100" dirty="0" smtClean="0">
                <a:latin typeface="Calibri" pitchFamily="34" charset="0"/>
              </a:rPr>
              <a:t>less.</a:t>
            </a:r>
            <a:endParaRPr lang="en-US" sz="11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Calibri" pitchFamily="34" charset="0"/>
              </a:rPr>
              <a:t>SOURCE</a:t>
            </a:r>
            <a:r>
              <a:rPr lang="en-US" sz="1100" dirty="0">
                <a:latin typeface="Calibri" pitchFamily="34" charset="0"/>
              </a:rPr>
              <a:t>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1999-2015.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1.15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Average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Annual Premiums for Covered Workers with Family Coverage, by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Income Level, 1999-2015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1356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1.15 Average Annual Premiums for Covered Workers with Family Coverage, by Income Level, 1999-2015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1.15 Average Annual Premiums for Covered Workers with Family Coverage, by Income Level, 1999-2015 </dc:title>
  <dc:creator>Michelle Long</dc:creator>
  <cp:lastModifiedBy>Michelle Long</cp:lastModifiedBy>
  <cp:revision>1</cp:revision>
  <dcterms:created xsi:type="dcterms:W3CDTF">2015-09-08T18:00:25Z</dcterms:created>
  <dcterms:modified xsi:type="dcterms:W3CDTF">2015-09-08T18:00:26Z</dcterms:modified>
</cp:coreProperties>
</file>