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Sheet1!$B$2:$R$2</c:f>
              <c:numCache>
                <c:formatCode>"$"#,##0"*"</c:formatCode>
                <c:ptCount val="17"/>
                <c:pt idx="0" formatCode="&quot;$&quot;#,##0">
                  <c:v>5683</c:v>
                </c:pt>
                <c:pt idx="1">
                  <c:v>6521</c:v>
                </c:pt>
                <c:pt idx="2">
                  <c:v>6959</c:v>
                </c:pt>
                <c:pt idx="3">
                  <c:v>7781</c:v>
                </c:pt>
                <c:pt idx="4">
                  <c:v>8946</c:v>
                </c:pt>
                <c:pt idx="5">
                  <c:v>9737</c:v>
                </c:pt>
                <c:pt idx="6">
                  <c:v>10587</c:v>
                </c:pt>
                <c:pt idx="7">
                  <c:v>11306</c:v>
                </c:pt>
                <c:pt idx="8" formatCode="&quot;$&quot;#,##0">
                  <c:v>11835</c:v>
                </c:pt>
                <c:pt idx="9" formatCode="&quot;$&quot;#,##0">
                  <c:v>12091</c:v>
                </c:pt>
                <c:pt idx="10" formatCode="&quot;$&quot;#,##0">
                  <c:v>12696</c:v>
                </c:pt>
                <c:pt idx="11" formatCode="&quot;$&quot;#,##0">
                  <c:v>13250</c:v>
                </c:pt>
                <c:pt idx="12">
                  <c:v>14098</c:v>
                </c:pt>
                <c:pt idx="13">
                  <c:v>15253</c:v>
                </c:pt>
                <c:pt idx="14" formatCode="&quot;$&quot;#,##0">
                  <c:v>15581</c:v>
                </c:pt>
                <c:pt idx="15" formatCode="&quot;$&quot;#,##0">
                  <c:v>15849</c:v>
                </c:pt>
                <c:pt idx="16" formatCode="&quot;$&quot;#,##0">
                  <c:v>16625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txPr>
              <a:bodyPr/>
              <a:lstStyle/>
              <a:p>
                <a:pPr>
                  <a:defRPr sz="105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Sheet1!$B$3:$R$3</c:f>
              <c:numCache>
                <c:formatCode>"$"#,##0"*"</c:formatCode>
                <c:ptCount val="17"/>
                <c:pt idx="0" formatCode="&quot;$&quot;#,##0">
                  <c:v>5845</c:v>
                </c:pt>
                <c:pt idx="1">
                  <c:v>6395</c:v>
                </c:pt>
                <c:pt idx="2">
                  <c:v>7113</c:v>
                </c:pt>
                <c:pt idx="3">
                  <c:v>8109</c:v>
                </c:pt>
                <c:pt idx="4">
                  <c:v>9127</c:v>
                </c:pt>
                <c:pt idx="5">
                  <c:v>10046</c:v>
                </c:pt>
                <c:pt idx="6">
                  <c:v>11025</c:v>
                </c:pt>
                <c:pt idx="7">
                  <c:v>11575</c:v>
                </c:pt>
                <c:pt idx="8">
                  <c:v>12233</c:v>
                </c:pt>
                <c:pt idx="9">
                  <c:v>12973</c:v>
                </c:pt>
                <c:pt idx="10">
                  <c:v>13704</c:v>
                </c:pt>
                <c:pt idx="11" formatCode="&quot;$&quot;#,##0">
                  <c:v>14038</c:v>
                </c:pt>
                <c:pt idx="12">
                  <c:v>15520</c:v>
                </c:pt>
                <c:pt idx="13" formatCode="&quot;$&quot;#,##0">
                  <c:v>15980</c:v>
                </c:pt>
                <c:pt idx="14">
                  <c:v>16715</c:v>
                </c:pt>
                <c:pt idx="15">
                  <c:v>17265</c:v>
                </c:pt>
                <c:pt idx="16">
                  <c:v>17938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254400"/>
        <c:axId val="139256192"/>
      </c:lineChart>
      <c:catAx>
        <c:axId val="139254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39256192"/>
        <c:crosses val="autoZero"/>
        <c:auto val="1"/>
        <c:lblAlgn val="ctr"/>
        <c:lblOffset val="100"/>
        <c:noMultiLvlLbl val="0"/>
      </c:catAx>
      <c:valAx>
        <c:axId val="139256192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392544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2373149128745631"/>
          <c:y val="0.725860283354824"/>
          <c:w val="0.3433324812279307"/>
          <c:h val="9.5368785427892039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0062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438210"/>
              </p:ext>
            </p:extLst>
          </p:nvPr>
        </p:nvGraphicFramePr>
        <p:xfrm>
          <a:off x="1" y="1295400"/>
          <a:ext cx="90678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1999-2015.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Exhibit 1.13</a:t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Average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Annual Premiums for Covered Workers with Family Coverage, by Firm Size,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1999-2015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84424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1.13 Average Annual Premiums for Covered Workers with Family Coverage, by Firm Size, 1999-2015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1.13 Average Annual Premiums for Covered Workers with Family Coverage, by Firm Size, 1999-2015 </dc:title>
  <dc:creator>Michelle Long</dc:creator>
  <cp:lastModifiedBy>Michelle Long</cp:lastModifiedBy>
  <cp:revision>1</cp:revision>
  <dcterms:created xsi:type="dcterms:W3CDTF">2015-09-08T18:00:32Z</dcterms:created>
  <dcterms:modified xsi:type="dcterms:W3CDTF">2015-09-08T18:00:33Z</dcterms:modified>
</cp:coreProperties>
</file>