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Sheet1!$A$1:$I$1</c:f>
              <c:strCache>
                <c:ptCount val="9"/>
                <c:pt idx="0">
                  <c:v>Less Than $10,000</c:v>
                </c:pt>
                <c:pt idx="1">
                  <c:v>$10,000 -
$11,999</c:v>
                </c:pt>
                <c:pt idx="2">
                  <c:v>$12,000-$13,999</c:v>
                </c:pt>
                <c:pt idx="3">
                  <c:v>$14,000-$15,999</c:v>
                </c:pt>
                <c:pt idx="4">
                  <c:v>$16,000-$17,999</c:v>
                </c:pt>
                <c:pt idx="5">
                  <c:v>$18,000-$19,999</c:v>
                </c:pt>
                <c:pt idx="6">
                  <c:v>$20,000-$21,999</c:v>
                </c:pt>
                <c:pt idx="7">
                  <c:v>$22,000-$23,999</c:v>
                </c:pt>
                <c:pt idx="8">
                  <c:v>$24,000 
or More</c:v>
                </c:pt>
              </c:strCache>
            </c:strRef>
          </c:cat>
          <c:val>
            <c:numRef>
              <c:f>Sheet1!$A$2:$I$2</c:f>
              <c:numCache>
                <c:formatCode>0%</c:formatCode>
                <c:ptCount val="9"/>
                <c:pt idx="0">
                  <c:v>0.04</c:v>
                </c:pt>
                <c:pt idx="1">
                  <c:v>0.06</c:v>
                </c:pt>
                <c:pt idx="2">
                  <c:v>0.12</c:v>
                </c:pt>
                <c:pt idx="3">
                  <c:v>0.16</c:v>
                </c:pt>
                <c:pt idx="4">
                  <c:v>0.19</c:v>
                </c:pt>
                <c:pt idx="5">
                  <c:v>0.18</c:v>
                </c:pt>
                <c:pt idx="6">
                  <c:v>0.12</c:v>
                </c:pt>
                <c:pt idx="7">
                  <c:v>7.0000000000000007E-2</c:v>
                </c:pt>
                <c:pt idx="8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"/>
        <c:axId val="139191040"/>
        <c:axId val="139192576"/>
      </c:barChart>
      <c:catAx>
        <c:axId val="13919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139192576"/>
        <c:crosses val="autoZero"/>
        <c:auto val="1"/>
        <c:lblAlgn val="ctr"/>
        <c:lblOffset val="100"/>
        <c:tickLblSkip val="1"/>
        <c:noMultiLvlLbl val="0"/>
      </c:catAx>
      <c:valAx>
        <c:axId val="139192576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39191040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0964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570769"/>
              </p:ext>
            </p:extLst>
          </p:nvPr>
        </p:nvGraphicFramePr>
        <p:xfrm>
          <a:off x="228600" y="1635169"/>
          <a:ext cx="8686800" cy="446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>
                <a:latin typeface="Calibri" pitchFamily="34" charset="0"/>
              </a:rPr>
              <a:t>SOURCE:  Kaiser/HRET Survey of Employer-Sponsored Health Benefits, 2015.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1.10 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with Family Coverage, </a:t>
            </a:r>
            <a:r>
              <a:rPr lang="en-US" sz="2400" dirty="0" smtClean="0">
                <a:latin typeface="Calibri" pitchFamily="34" charset="0"/>
              </a:rPr>
              <a:t>2015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>
            <a:off x="4876800" y="3366091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159101" y="3050220"/>
            <a:ext cx="1435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$17,545</a:t>
            </a:r>
          </a:p>
        </p:txBody>
      </p:sp>
      <p:sp>
        <p:nvSpPr>
          <p:cNvPr id="6" name="Rectangle 5"/>
          <p:cNvSpPr/>
          <p:nvPr/>
        </p:nvSpPr>
        <p:spPr>
          <a:xfrm>
            <a:off x="237463" y="1372518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188687610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1.10   Distribution of Annual Premiums for Covered Workers  with Family Coverage, 2015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1.10   Distribution of Annual Premiums for Covered Workers  with Family Coverage, 2015 </dc:title>
  <dc:creator>Michelle Long</dc:creator>
  <cp:lastModifiedBy>Michelle Long</cp:lastModifiedBy>
  <cp:revision>1</cp:revision>
  <dcterms:created xsi:type="dcterms:W3CDTF">2015-09-08T18:00:37Z</dcterms:created>
  <dcterms:modified xsi:type="dcterms:W3CDTF">2015-09-08T18:00:38Z</dcterms:modified>
</cp:coreProperties>
</file>