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5.xml" ContentType="application/vnd.openxmlformats-officedocument.presentationml.notesSlide+xml"/>
  <Override PartName="/ppt/charts/chart12.xml" ContentType="application/vnd.openxmlformats-officedocument.drawingml.chart+xml"/>
  <Override PartName="/ppt/notesSlides/notesSlide6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7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8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drawings/drawing1.xml" ContentType="application/vnd.openxmlformats-officedocument.drawingml.chartshapes+xml"/>
  <Override PartName="/ppt/charts/chart2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66" r:id="rId2"/>
  </p:sldMasterIdLst>
  <p:notesMasterIdLst>
    <p:notesMasterId r:id="rId24"/>
  </p:notesMasterIdLst>
  <p:handoutMasterIdLst>
    <p:handoutMasterId r:id="rId25"/>
  </p:handoutMasterIdLst>
  <p:sldIdLst>
    <p:sldId id="612" r:id="rId3"/>
    <p:sldId id="617" r:id="rId4"/>
    <p:sldId id="624" r:id="rId5"/>
    <p:sldId id="599" r:id="rId6"/>
    <p:sldId id="565" r:id="rId7"/>
    <p:sldId id="535" r:id="rId8"/>
    <p:sldId id="564" r:id="rId9"/>
    <p:sldId id="569" r:id="rId10"/>
    <p:sldId id="610" r:id="rId11"/>
    <p:sldId id="602" r:id="rId12"/>
    <p:sldId id="605" r:id="rId13"/>
    <p:sldId id="618" r:id="rId14"/>
    <p:sldId id="571" r:id="rId15"/>
    <p:sldId id="582" r:id="rId16"/>
    <p:sldId id="586" r:id="rId17"/>
    <p:sldId id="587" r:id="rId18"/>
    <p:sldId id="611" r:id="rId19"/>
    <p:sldId id="547" r:id="rId20"/>
    <p:sldId id="574" r:id="rId21"/>
    <p:sldId id="619" r:id="rId22"/>
    <p:sldId id="622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aryq" initials="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59" autoAdjust="0"/>
    <p:restoredTop sz="98630" autoAdjust="0"/>
  </p:normalViewPr>
  <p:slideViewPr>
    <p:cSldViewPr snapToGrid="0">
      <p:cViewPr>
        <p:scale>
          <a:sx n="84" d="100"/>
          <a:sy n="84" d="100"/>
        </p:scale>
        <p:origin x="-96" y="-678"/>
      </p:cViewPr>
      <p:guideLst>
        <p:guide orient="horz" pos="215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558162950361177E-2"/>
          <c:y val="5.4015332791561635E-2"/>
          <c:w val="0.91845198301310849"/>
          <c:h val="0.782647090988626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KFF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dLbl>
              <c:idx val="1"/>
              <c:layout>
                <c:manualLayout>
                  <c:x val="-2.0958335625364782E-2"/>
                  <c:y val="-4.944514052531754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accent1"/>
                        </a:solidFill>
                      </a:rPr>
                      <a:t>Apr</a:t>
                    </a:r>
                    <a:br>
                      <a:rPr lang="en-US" dirty="0" smtClean="0">
                        <a:solidFill>
                          <a:schemeClr val="accent1"/>
                        </a:solidFill>
                      </a:rPr>
                    </a:br>
                    <a:r>
                      <a:rPr lang="en-US" dirty="0" smtClean="0">
                        <a:solidFill>
                          <a:schemeClr val="accent1"/>
                        </a:solidFill>
                      </a:rPr>
                      <a:t>46%</a:t>
                    </a:r>
                    <a:endParaRPr lang="en-US" dirty="0">
                      <a:solidFill>
                        <a:schemeClr val="accent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tx>
                <c:rich>
                  <a:bodyPr/>
                  <a:lstStyle/>
                  <a:p>
                    <a:pPr>
                      <a:defRPr sz="1300">
                        <a:solidFill>
                          <a:schemeClr val="accent1"/>
                        </a:solidFill>
                      </a:defRPr>
                    </a:pPr>
                    <a:r>
                      <a:rPr lang="en-US" sz="1300" dirty="0" smtClean="0">
                        <a:solidFill>
                          <a:schemeClr val="accent1"/>
                        </a:solidFill>
                      </a:rPr>
                      <a:t>Jan</a:t>
                    </a:r>
                  </a:p>
                  <a:p>
                    <a:pPr>
                      <a:defRPr sz="1300">
                        <a:solidFill>
                          <a:schemeClr val="accent1"/>
                        </a:solidFill>
                      </a:defRPr>
                    </a:pPr>
                    <a:r>
                      <a:rPr lang="en-US" sz="1300" dirty="0" smtClean="0">
                        <a:solidFill>
                          <a:schemeClr val="accent1"/>
                        </a:solidFill>
                      </a:rPr>
                      <a:t>41%</a:t>
                    </a:r>
                    <a:endParaRPr lang="en-US" sz="1400" dirty="0">
                      <a:solidFill>
                        <a:schemeClr val="accent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4.5468727632188059E-2"/>
                  <c:y val="2.8817518248175182E-2"/>
                </c:manualLayout>
              </c:layout>
              <c:tx>
                <c:rich>
                  <a:bodyPr/>
                  <a:lstStyle/>
                  <a:p>
                    <a:pPr>
                      <a:defRPr sz="1300">
                        <a:solidFill>
                          <a:schemeClr val="accent1"/>
                        </a:solidFill>
                      </a:defRPr>
                    </a:pPr>
                    <a:r>
                      <a:rPr lang="en-US" sz="1300" dirty="0" smtClean="0">
                        <a:solidFill>
                          <a:schemeClr val="accent1"/>
                        </a:solidFill>
                      </a:rPr>
                      <a:t>Oct</a:t>
                    </a:r>
                  </a:p>
                  <a:p>
                    <a:pPr>
                      <a:defRPr sz="1300">
                        <a:solidFill>
                          <a:schemeClr val="accent1"/>
                        </a:solidFill>
                      </a:defRPr>
                    </a:pPr>
                    <a:r>
                      <a:rPr lang="en-US" sz="1300" dirty="0" smtClean="0">
                        <a:solidFill>
                          <a:schemeClr val="accent1"/>
                        </a:solidFill>
                      </a:rPr>
                      <a:t>34%</a:t>
                    </a:r>
                    <a:endParaRPr lang="en-US" sz="1400" dirty="0">
                      <a:solidFill>
                        <a:schemeClr val="accent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0"/>
              <c:layout>
                <c:manualLayout>
                  <c:x val="-2.7413170102052725E-2"/>
                  <c:y val="-5.8014598540145984E-2"/>
                </c:manualLayout>
              </c:layout>
              <c:tx>
                <c:rich>
                  <a:bodyPr/>
                  <a:lstStyle/>
                  <a:p>
                    <a:pPr>
                      <a:defRPr sz="1300">
                        <a:solidFill>
                          <a:schemeClr val="accent1"/>
                        </a:solidFill>
                      </a:defRPr>
                    </a:pPr>
                    <a:r>
                      <a:rPr lang="en-US" sz="1300" dirty="0" smtClean="0">
                        <a:solidFill>
                          <a:schemeClr val="accent1"/>
                        </a:solidFill>
                      </a:rPr>
                      <a:t>Sep</a:t>
                    </a:r>
                  </a:p>
                  <a:p>
                    <a:pPr>
                      <a:defRPr sz="1300">
                        <a:solidFill>
                          <a:schemeClr val="accent1"/>
                        </a:solidFill>
                      </a:defRPr>
                    </a:pPr>
                    <a:r>
                      <a:rPr lang="en-US" sz="1300" dirty="0" smtClean="0">
                        <a:solidFill>
                          <a:schemeClr val="accent1"/>
                        </a:solidFill>
                      </a:rPr>
                      <a:t>45%</a:t>
                    </a:r>
                    <a:endParaRPr lang="en-US" sz="1400" dirty="0">
                      <a:solidFill>
                        <a:schemeClr val="accent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4"/>
              <c:layout>
                <c:manualLayout>
                  <c:x val="-2.0608926138334004E-2"/>
                  <c:y val="4.926191160411518E-2"/>
                </c:manualLayout>
              </c:layout>
              <c:tx>
                <c:rich>
                  <a:bodyPr/>
                  <a:lstStyle/>
                  <a:p>
                    <a:pPr>
                      <a:defRPr sz="1300">
                        <a:solidFill>
                          <a:schemeClr val="accent1"/>
                        </a:solidFill>
                      </a:defRPr>
                    </a:pPr>
                    <a:r>
                      <a:rPr lang="en-US" sz="1300" dirty="0" smtClean="0">
                        <a:solidFill>
                          <a:schemeClr val="accent1"/>
                        </a:solidFill>
                      </a:rPr>
                      <a:t>Nov</a:t>
                    </a:r>
                  </a:p>
                  <a:p>
                    <a:pPr>
                      <a:defRPr sz="1300">
                        <a:solidFill>
                          <a:schemeClr val="accent1"/>
                        </a:solidFill>
                      </a:defRPr>
                    </a:pPr>
                    <a:r>
                      <a:rPr lang="en-US" sz="1300" dirty="0" smtClean="0">
                        <a:solidFill>
                          <a:schemeClr val="accent1"/>
                        </a:solidFill>
                      </a:rPr>
                      <a:t>33%</a:t>
                    </a:r>
                    <a:endParaRPr lang="en-US" sz="1400" dirty="0">
                      <a:solidFill>
                        <a:schemeClr val="accent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2"/>
              <c:layout>
                <c:manualLayout>
                  <c:x val="-3.1579837224391651E-2"/>
                  <c:y val="5.8014598540145984E-2"/>
                </c:manualLayout>
              </c:layout>
              <c:tx>
                <c:rich>
                  <a:bodyPr/>
                  <a:lstStyle/>
                  <a:p>
                    <a:pPr>
                      <a:defRPr sz="1300">
                        <a:solidFill>
                          <a:schemeClr val="accent1"/>
                        </a:solidFill>
                      </a:defRPr>
                    </a:pPr>
                    <a:r>
                      <a:rPr lang="en-US" sz="1300" dirty="0" smtClean="0">
                        <a:solidFill>
                          <a:schemeClr val="accent1"/>
                        </a:solidFill>
                      </a:rPr>
                      <a:t>Jul</a:t>
                    </a:r>
                  </a:p>
                  <a:p>
                    <a:pPr>
                      <a:defRPr sz="1300">
                        <a:solidFill>
                          <a:schemeClr val="accent1"/>
                        </a:solidFill>
                      </a:defRPr>
                    </a:pPr>
                    <a:r>
                      <a:rPr lang="en-US" sz="1300" dirty="0" smtClean="0">
                        <a:solidFill>
                          <a:schemeClr val="accent1"/>
                        </a:solidFill>
                      </a:rPr>
                      <a:t>37%</a:t>
                    </a:r>
                    <a:endParaRPr lang="en-US" sz="1400" dirty="0">
                      <a:solidFill>
                        <a:schemeClr val="accent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8"/>
              <c:layout>
                <c:manualLayout>
                  <c:x val="-2.6617238256478274E-2"/>
                  <c:y val="4.881659865509512E-2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solidFill>
                          <a:schemeClr val="accent1"/>
                        </a:solidFill>
                      </a:rPr>
                      <a:t>Jan</a:t>
                    </a:r>
                    <a:r>
                      <a:rPr lang="en-US" sz="1300" dirty="0">
                        <a:solidFill>
                          <a:schemeClr val="accent1"/>
                        </a:solidFill>
                      </a:rPr>
                      <a:t>
</a:t>
                    </a:r>
                    <a:r>
                      <a:rPr lang="en-US" sz="1300" dirty="0" smtClean="0">
                        <a:solidFill>
                          <a:schemeClr val="accent1"/>
                        </a:solidFill>
                      </a:rPr>
                      <a:t>40%</a:t>
                    </a:r>
                    <a:endParaRPr lang="en-US" sz="1400" dirty="0">
                      <a:solidFill>
                        <a:schemeClr val="accent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1"/>
              <c:layout>
                <c:manualLayout>
                  <c:x val="-2.6388891774813187E-2"/>
                  <c:y val="-4.379562043795620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accent1"/>
                        </a:solidFill>
                      </a:rPr>
                      <a:t>Apr</a:t>
                    </a:r>
                    <a:br>
                      <a:rPr lang="en-US" dirty="0" smtClean="0">
                        <a:solidFill>
                          <a:schemeClr val="accent1"/>
                        </a:solidFill>
                      </a:rPr>
                    </a:br>
                    <a:r>
                      <a:rPr lang="en-US" dirty="0" smtClean="0">
                        <a:solidFill>
                          <a:schemeClr val="accent1"/>
                        </a:solidFill>
                      </a:rPr>
                      <a:t>43%</a:t>
                    </a:r>
                    <a:endParaRPr lang="en-US" dirty="0">
                      <a:solidFill>
                        <a:schemeClr val="accent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3"/>
              <c:layout>
                <c:manualLayout>
                  <c:x val="-9.7222232854574896E-3"/>
                  <c:y val="3.795620437956204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accent1"/>
                        </a:solidFill>
                      </a:rPr>
                      <a:t>Jun</a:t>
                    </a:r>
                    <a:br>
                      <a:rPr lang="en-US" dirty="0" smtClean="0">
                        <a:solidFill>
                          <a:schemeClr val="accent1"/>
                        </a:solidFill>
                      </a:rPr>
                    </a:br>
                    <a:r>
                      <a:rPr lang="en-US" dirty="0" smtClean="0">
                        <a:solidFill>
                          <a:schemeClr val="accent1"/>
                        </a:solidFill>
                      </a:rPr>
                      <a:t>39%</a:t>
                    </a:r>
                    <a:endParaRPr lang="en-US" dirty="0">
                      <a:solidFill>
                        <a:schemeClr val="accent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multiLvlStrRef>
              <c:f>Sheet1!$A$2:$B$25</c:f>
              <c:multiLvlStrCache>
                <c:ptCount val="24"/>
                <c:lvl>
                  <c:pt idx="0">
                    <c:v>Jul</c:v>
                  </c:pt>
                  <c:pt idx="3">
                    <c:v>Oct</c:v>
                  </c:pt>
                  <c:pt idx="6">
                    <c:v>Jan</c:v>
                  </c:pt>
                  <c:pt idx="12">
                    <c:v>Jul</c:v>
                  </c:pt>
                  <c:pt idx="15">
                    <c:v>Oct</c:v>
                  </c:pt>
                  <c:pt idx="18">
                    <c:v>Jan</c:v>
                  </c:pt>
                  <c:pt idx="23">
                    <c:v>Jun</c:v>
                  </c:pt>
                </c:lvl>
                <c:lvl>
                  <c:pt idx="0">
                    <c:v>2013</c:v>
                  </c:pt>
                  <c:pt idx="6">
                    <c:v>2014</c:v>
                  </c:pt>
                  <c:pt idx="18">
                    <c:v>2015</c:v>
                  </c:pt>
                </c:lvl>
              </c:multiLvlStrCache>
            </c:multiLvlStrRef>
          </c:cat>
          <c:val>
            <c:numRef>
              <c:f>Sheet1!$C$2:$C$25</c:f>
              <c:numCache>
                <c:formatCode>General</c:formatCode>
                <c:ptCount val="24"/>
              </c:numCache>
            </c:numRef>
          </c:val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OE</c:v>
                </c:pt>
              </c:strCache>
            </c:strRef>
          </c:tx>
          <c:invertIfNegative val="0"/>
          <c:cat>
            <c:multiLvlStrRef>
              <c:f>Sheet1!$A$2:$B$25</c:f>
              <c:multiLvlStrCache>
                <c:ptCount val="24"/>
                <c:lvl>
                  <c:pt idx="0">
                    <c:v>Jul</c:v>
                  </c:pt>
                  <c:pt idx="3">
                    <c:v>Oct</c:v>
                  </c:pt>
                  <c:pt idx="6">
                    <c:v>Jan</c:v>
                  </c:pt>
                  <c:pt idx="12">
                    <c:v>Jul</c:v>
                  </c:pt>
                  <c:pt idx="15">
                    <c:v>Oct</c:v>
                  </c:pt>
                  <c:pt idx="18">
                    <c:v>Jan</c:v>
                  </c:pt>
                  <c:pt idx="23">
                    <c:v>Jun</c:v>
                  </c:pt>
                </c:lvl>
                <c:lvl>
                  <c:pt idx="0">
                    <c:v>2013</c:v>
                  </c:pt>
                  <c:pt idx="6">
                    <c:v>2014</c:v>
                  </c:pt>
                  <c:pt idx="18">
                    <c:v>2015</c:v>
                  </c:pt>
                </c:lvl>
              </c:multiLvlStrCache>
            </c:multiLvlStrRef>
          </c:cat>
          <c:val>
            <c:numRef>
              <c:f>Sheet1!$D$2:$D$25</c:f>
              <c:numCache>
                <c:formatCode>General</c:formatCode>
                <c:ptCount val="2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877376"/>
        <c:axId val="31911936"/>
      </c:barChart>
      <c:catAx>
        <c:axId val="318773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5400000" vert="horz"/>
          <a:lstStyle/>
          <a:p>
            <a:pPr>
              <a:defRPr sz="1400"/>
            </a:pPr>
            <a:endParaRPr lang="en-US"/>
          </a:p>
        </c:txPr>
        <c:crossAx val="31911936"/>
        <c:crosses val="autoZero"/>
        <c:auto val="1"/>
        <c:lblAlgn val="ctr"/>
        <c:lblOffset val="0"/>
        <c:noMultiLvlLbl val="0"/>
      </c:catAx>
      <c:valAx>
        <c:axId val="31911936"/>
        <c:scaling>
          <c:orientation val="minMax"/>
          <c:max val="80"/>
        </c:scaling>
        <c:delete val="1"/>
        <c:axPos val="l"/>
        <c:numFmt formatCode="0&quot;%&quot;" sourceLinked="0"/>
        <c:majorTickMark val="none"/>
        <c:minorTickMark val="none"/>
        <c:tickLblPos val="nextTo"/>
        <c:crossAx val="31877376"/>
        <c:crosses val="autoZero"/>
        <c:crossBetween val="between"/>
        <c:majorUnit val="20"/>
      </c:valAx>
      <c:spPr>
        <a:ln>
          <a:noFill/>
        </a:ln>
      </c:spPr>
    </c:plotArea>
    <c:plotVisOnly val="1"/>
    <c:dispBlanksAs val="span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Recently Insured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Summer 2013, prior to 1st open enrollment period</c:v>
                </c:pt>
                <c:pt idx="1">
                  <c:v>Spring 2014, after 1st open enrollment period</c:v>
                </c:pt>
                <c:pt idx="2">
                  <c:v>Spring 2015, after 2nd open enrollment period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</c:v>
                </c:pt>
                <c:pt idx="1">
                  <c:v>0.57999999999999996</c:v>
                </c:pt>
                <c:pt idx="2">
                  <c:v>0.68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Remaining Uninsured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Summer 2013, prior to 1st open enrollment period</c:v>
                </c:pt>
                <c:pt idx="1">
                  <c:v>Spring 2014, after 1st open enrollment period</c:v>
                </c:pt>
                <c:pt idx="2">
                  <c:v>Spring 2015, after 2nd open enrollment period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1</c:v>
                </c:pt>
                <c:pt idx="1">
                  <c:v>0.42</c:v>
                </c:pt>
                <c:pt idx="2">
                  <c:v>0.32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941568"/>
        <c:axId val="32943104"/>
      </c:barChart>
      <c:catAx>
        <c:axId val="329415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2943104"/>
        <c:crosses val="autoZero"/>
        <c:auto val="1"/>
        <c:lblAlgn val="ctr"/>
        <c:lblOffset val="100"/>
        <c:noMultiLvlLbl val="0"/>
      </c:catAx>
      <c:valAx>
        <c:axId val="3294310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2941568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57041976895748"/>
          <c:y val="0.17723009623797026"/>
          <c:w val="0.80426118610173725"/>
          <c:h val="0.8199776902887139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Medi-Cal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2"/>
              <c:delete val="1"/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cat>
            <c:strRef>
              <c:f>Sheet1!$A$2:$A$4</c:f>
              <c:strCache>
                <c:ptCount val="3"/>
                <c:pt idx="0">
                  <c:v>Spring 2015</c:v>
                </c:pt>
                <c:pt idx="1">
                  <c:v>Spring 2014</c:v>
                </c:pt>
                <c:pt idx="2">
                  <c:v>Summer 2013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0.34</c:v>
                </c:pt>
                <c:pt idx="1">
                  <c:v>0.25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Covered California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2"/>
              <c:delete val="1"/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Spring 2015</c:v>
                </c:pt>
                <c:pt idx="1">
                  <c:v>Spring 2014</c:v>
                </c:pt>
                <c:pt idx="2">
                  <c:v>Summer 2013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0.12</c:v>
                </c:pt>
                <c:pt idx="1">
                  <c:v>0.09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 Non-Group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0"/>
                  <c:y val="-0.102776684164479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Spring 2015</c:v>
                </c:pt>
                <c:pt idx="1">
                  <c:v>Spring 2014</c:v>
                </c:pt>
                <c:pt idx="2">
                  <c:v>Summer 2013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0.02</c:v>
                </c:pt>
                <c:pt idx="1">
                  <c:v>0.05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Employer-Sponsored Insurance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Spring 2015</c:v>
                </c:pt>
                <c:pt idx="1">
                  <c:v>Spring 2014</c:v>
                </c:pt>
                <c:pt idx="2">
                  <c:v>Summer 2013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0.14000000000000001</c:v>
                </c:pt>
                <c:pt idx="1">
                  <c:v>0.12</c:v>
                </c:pt>
                <c:pt idx="2">
                  <c:v>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Somewhere Else/ Unknown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2"/>
              <c:delete val="1"/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Spring 2015</c:v>
                </c:pt>
                <c:pt idx="1">
                  <c:v>Spring 2014</c:v>
                </c:pt>
                <c:pt idx="2">
                  <c:v>Summer 2013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0.06</c:v>
                </c:pt>
                <c:pt idx="1">
                  <c:v>0.06</c:v>
                </c:pt>
                <c:pt idx="2">
                  <c:v>0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Remaining Uninsured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Uninsured </a:t>
                    </a:r>
                  </a:p>
                  <a:p>
                    <a:r>
                      <a:rPr lang="en-US" dirty="0" smtClean="0"/>
                      <a:t>100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</c:dLbls>
          <c:cat>
            <c:strRef>
              <c:f>Sheet1!$A$2:$A$4</c:f>
              <c:strCache>
                <c:ptCount val="3"/>
                <c:pt idx="0">
                  <c:v>Spring 2015</c:v>
                </c:pt>
                <c:pt idx="1">
                  <c:v>Spring 2014</c:v>
                </c:pt>
                <c:pt idx="2">
                  <c:v>Summer 2013</c:v>
                </c:pt>
              </c:strCache>
            </c:strRef>
          </c:cat>
          <c:val>
            <c:numRef>
              <c:f>Sheet1!$G$2:$G$4</c:f>
              <c:numCache>
                <c:formatCode>0%</c:formatCode>
                <c:ptCount val="3"/>
                <c:pt idx="0">
                  <c:v>0.32</c:v>
                </c:pt>
                <c:pt idx="1">
                  <c:v>0.42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2552064"/>
        <c:axId val="32533888"/>
      </c:barChart>
      <c:valAx>
        <c:axId val="32533888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32552064"/>
        <c:crosses val="autoZero"/>
        <c:crossBetween val="between"/>
      </c:valAx>
      <c:catAx>
        <c:axId val="32552064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32533888"/>
        <c:crosses val="autoZero"/>
        <c:auto val="1"/>
        <c:lblAlgn val="ctr"/>
        <c:lblOffset val="100"/>
        <c:noMultiLvlLbl val="0"/>
      </c:catAx>
    </c:plotArea>
    <c:legend>
      <c:legendPos val="t"/>
      <c:legendEntry>
        <c:idx val="5"/>
        <c:delete val="1"/>
      </c:legendEntry>
      <c:layout>
        <c:manualLayout>
          <c:xMode val="edge"/>
          <c:yMode val="edge"/>
          <c:x val="0"/>
          <c:y val="1.6666666666666666E-2"/>
          <c:w val="1"/>
          <c:h val="0.1164514435695538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US" dirty="0" smtClean="0"/>
              <a:t>Eligible</a:t>
            </a:r>
            <a:r>
              <a:rPr lang="en-US" baseline="0" dirty="0" smtClean="0"/>
              <a:t> Hispanic</a:t>
            </a:r>
            <a:endParaRPr lang="en-US" dirty="0"/>
          </a:p>
        </c:rich>
      </c:tx>
      <c:layout>
        <c:manualLayout>
          <c:xMode val="edge"/>
          <c:yMode val="edge"/>
          <c:x val="0.37164687747364911"/>
          <c:y val="7.9365079365079361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953622984626918"/>
          <c:y val="0.13262654668166479"/>
          <c:w val="0.56991586989126364"/>
          <c:h val="0.8548738048368953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Eligible Hisp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174337005515623"/>
                  <c:y val="-0.1369493996280261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0.18985126235049066"/>
                  <c:y val="0.2624967251258719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-2.4194267383243762E-2"/>
                  <c:y val="1.8539245094363204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Sheet1!$A$2:$A$3</c:f>
              <c:strCache>
                <c:ptCount val="2"/>
                <c:pt idx="0">
                  <c:v>Recently Insured</c:v>
                </c:pt>
                <c:pt idx="1">
                  <c:v>Remaining Uninsured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0.74</c:v>
                </c:pt>
                <c:pt idx="1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 b="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US" dirty="0" smtClean="0"/>
              <a:t>White, Non-Hispanic</a:t>
            </a:r>
            <a:endParaRPr lang="en-US" dirty="0"/>
          </a:p>
        </c:rich>
      </c:tx>
      <c:layout>
        <c:manualLayout>
          <c:xMode val="edge"/>
          <c:yMode val="edge"/>
          <c:x val="0.30978169395492228"/>
          <c:y val="7.9365079365079361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953622984626918"/>
          <c:y val="0.13262654668166479"/>
          <c:w val="0.56991586989126364"/>
          <c:h val="0.8548738048368953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White, Non-Hispanic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18597113095778503"/>
                  <c:y val="-0.1389221059840056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0.15950301461350433"/>
                  <c:y val="0.2342890345541372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Sheet1!$A$2:$A$3</c:f>
              <c:strCache>
                <c:ptCount val="2"/>
                <c:pt idx="0">
                  <c:v>Recently Insured</c:v>
                </c:pt>
                <c:pt idx="1">
                  <c:v>Remaining Uninsured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0.79</c:v>
                </c:pt>
                <c:pt idx="1">
                  <c:v>0.21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 b="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US" dirty="0" smtClean="0"/>
              <a:t>Total Hispanic</a:t>
            </a:r>
            <a:endParaRPr lang="en-US" dirty="0"/>
          </a:p>
        </c:rich>
      </c:tx>
      <c:layout>
        <c:manualLayout>
          <c:xMode val="edge"/>
          <c:yMode val="edge"/>
          <c:x val="0.3948956380452443"/>
          <c:y val="1.4882514685664293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953622984626918"/>
          <c:y val="0.13262654668166479"/>
          <c:w val="0.56991586989126364"/>
          <c:h val="0.8548738048368953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 Hispanic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tx2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4380475957019818"/>
                  <c:y val="-0.1181905315282832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0.19291732272230883"/>
                  <c:y val="-0.13267585101333035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18889841448536271"/>
                  <c:y val="0.2255366902630534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Sheet1!$A$2:$A$4</c:f>
              <c:strCache>
                <c:ptCount val="3"/>
                <c:pt idx="0">
                  <c:v>Recently Insured</c:v>
                </c:pt>
                <c:pt idx="1">
                  <c:v>Remaining Uninsured Eligible</c:v>
                </c:pt>
                <c:pt idx="2">
                  <c:v>Remaining Uninsured Undoc. 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0.59</c:v>
                </c:pt>
                <c:pt idx="1">
                  <c:v>0.17</c:v>
                </c:pt>
                <c:pt idx="2">
                  <c:v>0.24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 b="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802017284049615E-2"/>
          <c:y val="3.619738972927658E-2"/>
          <c:w val="0.90927563762536256"/>
          <c:h val="0.8607955214986247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Newly Uninsured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dLbl>
              <c:idx val="1"/>
              <c:layout>
                <c:manualLayout>
                  <c:x val="0"/>
                  <c:y val="2.672808810210696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Uninsured</a:t>
                    </a:r>
                    <a:r>
                      <a:rPr lang="en-US" baseline="0" dirty="0" smtClean="0"/>
                      <a:t> Again </a:t>
                    </a:r>
                    <a:r>
                      <a:rPr lang="en-US" dirty="0" smtClean="0"/>
                      <a:t>8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Spring 2014</c:v>
                </c:pt>
                <c:pt idx="1">
                  <c:v>Spring 2015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</c:v>
                </c:pt>
                <c:pt idx="1">
                  <c:v>-0.08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Uninsured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Uninsured</a:t>
                    </a:r>
                  </a:p>
                  <a:p>
                    <a:r>
                      <a:rPr lang="en-US" dirty="0" smtClean="0"/>
                      <a:t>42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Remaining </a:t>
                    </a:r>
                  </a:p>
                  <a:p>
                    <a:r>
                      <a:rPr lang="en-US" dirty="0" smtClean="0"/>
                      <a:t>Uninsured </a:t>
                    </a:r>
                  </a:p>
                  <a:p>
                    <a:r>
                      <a:rPr lang="en-US" dirty="0" smtClean="0"/>
                      <a:t>23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Sheet1!$A$2:$A$3</c:f>
              <c:strCache>
                <c:ptCount val="2"/>
                <c:pt idx="0">
                  <c:v>Spring 2014</c:v>
                </c:pt>
                <c:pt idx="1">
                  <c:v>Spring 2015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-0.42</c:v>
                </c:pt>
                <c:pt idx="1">
                  <c:v>-0.23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Insured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Insured</a:t>
                    </a:r>
                  </a:p>
                  <a:p>
                    <a:r>
                      <a:rPr lang="en-US" dirty="0" smtClean="0"/>
                      <a:t>58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Still Insured</a:t>
                    </a:r>
                  </a:p>
                  <a:p>
                    <a:r>
                      <a:rPr lang="en-US" dirty="0" smtClean="0"/>
                      <a:t>50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Sheet1!$A$2:$A$3</c:f>
              <c:strCache>
                <c:ptCount val="2"/>
                <c:pt idx="0">
                  <c:v>Spring 2014</c:v>
                </c:pt>
                <c:pt idx="1">
                  <c:v>Spring 2015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0.57999999999999996</c:v>
                </c:pt>
                <c:pt idx="1">
                  <c:v>0.5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Newly Insured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Newly Insured</a:t>
                    </a:r>
                  </a:p>
                  <a:p>
                    <a:r>
                      <a:rPr lang="en-US" dirty="0" smtClean="0"/>
                      <a:t>19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Sheet1!$A$2:$A$3</c:f>
              <c:strCache>
                <c:ptCount val="2"/>
                <c:pt idx="0">
                  <c:v>Spring 2014</c:v>
                </c:pt>
                <c:pt idx="1">
                  <c:v>Spring 2015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</c:v>
                </c:pt>
                <c:pt idx="1">
                  <c:v>0.19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384320"/>
        <c:axId val="33385856"/>
      </c:barChart>
      <c:catAx>
        <c:axId val="33384320"/>
        <c:scaling>
          <c:orientation val="minMax"/>
        </c:scaling>
        <c:delete val="0"/>
        <c:axPos val="b"/>
        <c:majorTickMark val="none"/>
        <c:minorTickMark val="none"/>
        <c:tickLblPos val="none"/>
        <c:txPr>
          <a:bodyPr/>
          <a:lstStyle/>
          <a:p>
            <a:pPr>
              <a:defRPr sz="1400"/>
            </a:pPr>
            <a:endParaRPr lang="en-US"/>
          </a:p>
        </c:txPr>
        <c:crossAx val="33385856"/>
        <c:crosses val="autoZero"/>
        <c:auto val="1"/>
        <c:lblAlgn val="ctr"/>
        <c:lblOffset val="100"/>
        <c:noMultiLvlLbl val="0"/>
      </c:catAx>
      <c:valAx>
        <c:axId val="33385856"/>
        <c:scaling>
          <c:orientation val="minMax"/>
          <c:min val="-0.60000000000000009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3384320"/>
        <c:crosses val="autoZero"/>
        <c:crossBetween val="between"/>
        <c:minorUnit val="0.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95741791017382"/>
          <c:y val="0.10922625805159089"/>
          <c:w val="0.90314073890269164"/>
          <c:h val="0.770860673665791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What they said prior to 1st OE Period</c:v>
                </c:pt>
                <c:pt idx="1">
                  <c:v>Spring 2015 (after 2nd OE Period)</c:v>
                </c:pt>
                <c:pt idx="3">
                  <c:v>What they said prior to 1st OE Period</c:v>
                </c:pt>
                <c:pt idx="4">
                  <c:v>Spring 2015 (after 2nd OE Period)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0.51</c:v>
                </c:pt>
                <c:pt idx="1">
                  <c:v>0.86</c:v>
                </c:pt>
                <c:pt idx="3">
                  <c:v>0.61</c:v>
                </c:pt>
                <c:pt idx="4">
                  <c:v>0.66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3187328"/>
        <c:axId val="33188864"/>
      </c:barChart>
      <c:catAx>
        <c:axId val="3318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188864"/>
        <c:crosses val="autoZero"/>
        <c:auto val="1"/>
        <c:lblAlgn val="ctr"/>
        <c:lblOffset val="100"/>
        <c:noMultiLvlLbl val="0"/>
      </c:catAx>
      <c:valAx>
        <c:axId val="33188864"/>
        <c:scaling>
          <c:orientation val="minMax"/>
          <c:max val="1"/>
        </c:scaling>
        <c:delete val="0"/>
        <c:axPos val="l"/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187328"/>
        <c:crosses val="autoZero"/>
        <c:crossBetween val="between"/>
        <c:majorUnit val="0.2"/>
        <c:minorUnit val="4.0000000000000008E-2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772091876870575E-2"/>
          <c:y val="0.12110768727013325"/>
          <c:w val="0.85065882242328927"/>
          <c:h val="0.770860673665791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What they said prior to 1st OE Period</c:v>
                </c:pt>
                <c:pt idx="1">
                  <c:v>Spring 2015 (after 2nd OE Period)</c:v>
                </c:pt>
                <c:pt idx="3">
                  <c:v>What they said prior to 1st OE Period</c:v>
                </c:pt>
                <c:pt idx="4">
                  <c:v>Spring 2015 (after 2nd OE Period)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0.6</c:v>
                </c:pt>
                <c:pt idx="1">
                  <c:v>0.76</c:v>
                </c:pt>
                <c:pt idx="3">
                  <c:v>0.56999999999999995</c:v>
                </c:pt>
                <c:pt idx="4">
                  <c:v>0.57999999999999996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3448320"/>
        <c:axId val="33449856"/>
      </c:barChart>
      <c:catAx>
        <c:axId val="33448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449856"/>
        <c:crosses val="autoZero"/>
        <c:auto val="1"/>
        <c:lblAlgn val="ctr"/>
        <c:lblOffset val="100"/>
        <c:noMultiLvlLbl val="0"/>
      </c:catAx>
      <c:valAx>
        <c:axId val="33449856"/>
        <c:scaling>
          <c:orientation val="minMax"/>
          <c:max val="1"/>
        </c:scaling>
        <c:delete val="1"/>
        <c:axPos val="l"/>
        <c:numFmt formatCode="0%" sourceLinked="0"/>
        <c:majorTickMark val="none"/>
        <c:minorTickMark val="none"/>
        <c:tickLblPos val="nextTo"/>
        <c:crossAx val="33448320"/>
        <c:crosses val="autoZero"/>
        <c:crossBetween val="between"/>
        <c:majorUnit val="0.2"/>
        <c:minorUnit val="4.0000000000000008E-2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95741791017382"/>
          <c:y val="0.10922625805159089"/>
          <c:w val="0.90314073890269164"/>
          <c:h val="0.770860673665791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What they said prior to 1st OE Period</c:v>
                </c:pt>
                <c:pt idx="1">
                  <c:v>Spring 2015 (after 2nd OE Period)</c:v>
                </c:pt>
                <c:pt idx="3">
                  <c:v>What they said prior to 1st OE Period</c:v>
                </c:pt>
                <c:pt idx="4">
                  <c:v>Spring 2015 (after 2nd OE Period)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0.86</c:v>
                </c:pt>
                <c:pt idx="1">
                  <c:v>0.49</c:v>
                </c:pt>
                <c:pt idx="3">
                  <c:v>0.81</c:v>
                </c:pt>
                <c:pt idx="4">
                  <c:v>0.85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3233536"/>
        <c:axId val="33239424"/>
      </c:barChart>
      <c:catAx>
        <c:axId val="3323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239424"/>
        <c:crosses val="autoZero"/>
        <c:auto val="1"/>
        <c:lblAlgn val="ctr"/>
        <c:lblOffset val="100"/>
        <c:noMultiLvlLbl val="0"/>
      </c:catAx>
      <c:valAx>
        <c:axId val="33239424"/>
        <c:scaling>
          <c:orientation val="minMax"/>
          <c:max val="1"/>
        </c:scaling>
        <c:delete val="0"/>
        <c:axPos val="l"/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233536"/>
        <c:crosses val="autoZero"/>
        <c:crossBetween val="between"/>
        <c:majorUnit val="0.2"/>
        <c:minorUnit val="4.0000000000000008E-2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375553416842811E-2"/>
          <c:y val="0.12110768727013325"/>
          <c:w val="0.85065882242328927"/>
          <c:h val="0.770860673665791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What they said prior to 1st OE Period</c:v>
                </c:pt>
                <c:pt idx="1">
                  <c:v>Spring 2015 (after 2nd OE Period)</c:v>
                </c:pt>
                <c:pt idx="3">
                  <c:v>What they said prior to 1st OE Period</c:v>
                </c:pt>
                <c:pt idx="4">
                  <c:v>Spring 2015 (after 2nd OE Period)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0.45</c:v>
                </c:pt>
                <c:pt idx="1">
                  <c:v>0.23</c:v>
                </c:pt>
                <c:pt idx="3">
                  <c:v>0.35</c:v>
                </c:pt>
                <c:pt idx="4">
                  <c:v>0.27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3273344"/>
        <c:axId val="33274880"/>
      </c:barChart>
      <c:catAx>
        <c:axId val="3327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274880"/>
        <c:crosses val="autoZero"/>
        <c:auto val="1"/>
        <c:lblAlgn val="ctr"/>
        <c:lblOffset val="100"/>
        <c:noMultiLvlLbl val="0"/>
      </c:catAx>
      <c:valAx>
        <c:axId val="33274880"/>
        <c:scaling>
          <c:orientation val="minMax"/>
          <c:max val="1"/>
        </c:scaling>
        <c:delete val="1"/>
        <c:axPos val="l"/>
        <c:numFmt formatCode="0%" sourceLinked="0"/>
        <c:majorTickMark val="none"/>
        <c:minorTickMark val="none"/>
        <c:tickLblPos val="nextTo"/>
        <c:crossAx val="33273344"/>
        <c:crosses val="autoZero"/>
        <c:crossBetween val="between"/>
        <c:majorUnit val="0.2"/>
        <c:minorUnit val="4.0000000000000008E-2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01480143794176"/>
          <c:y val="0.13185967218451328"/>
          <c:w val="0.47803724634618749"/>
          <c:h val="0.7873815844890268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chemeClr val="tx1"/>
              </a:solidFill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bg2"/>
              </a:solidFill>
              <a:ln w="3175"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3175"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3175">
                <a:solidFill>
                  <a:schemeClr val="tx1"/>
                </a:solidFill>
              </a:ln>
            </c:spPr>
          </c:dPt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7148464568481747"/>
                  <c:y val="-6.8436073542737619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5686207979153022"/>
                  <c:y val="0.2260802371914607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en-US" dirty="0" smtClean="0"/>
                      <a:t>Don't </a:t>
                    </a:r>
                    <a:r>
                      <a:rPr lang="en-US" dirty="0"/>
                      <a:t>Know/ Refused
</a:t>
                    </a:r>
                    <a:r>
                      <a:rPr lang="en-US" dirty="0" smtClean="0"/>
                      <a:t>&lt; 1</a:t>
                    </a:r>
                    <a:r>
                      <a:rPr lang="en-US" dirty="0"/>
                      <a:t>%</a:t>
                    </a:r>
                  </a:p>
                </c:rich>
              </c:tx>
              <c:spPr/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Don't </a:t>
                    </a:r>
                    <a:r>
                      <a:rPr lang="en-US" dirty="0"/>
                      <a:t>Know/ Refused
</a:t>
                    </a:r>
                    <a:r>
                      <a:rPr lang="en-US" dirty="0" smtClean="0"/>
                      <a:t>&lt;1</a:t>
                    </a:r>
                    <a:r>
                      <a:rPr lang="en-US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</c:dLbls>
          <c:cat>
            <c:strRef>
              <c:f>Sheet1!$A$2:$A$5</c:f>
              <c:strCache>
                <c:ptCount val="4"/>
                <c:pt idx="0">
                  <c:v>Same plan</c:v>
                </c:pt>
                <c:pt idx="1">
                  <c:v>Changed to a different plan</c:v>
                </c:pt>
                <c:pt idx="2">
                  <c:v>No plan last year/ uninsured in 2014 (Vol.)</c:v>
                </c:pt>
                <c:pt idx="3">
                  <c:v>Don't Know/ Refused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0.63</c:v>
                </c:pt>
                <c:pt idx="1">
                  <c:v>0.17</c:v>
                </c:pt>
                <c:pt idx="2">
                  <c:v>0.2</c:v>
                </c:pt>
                <c:pt idx="3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53622984626918"/>
          <c:y val="0.13262654668166479"/>
          <c:w val="0.56991586989126364"/>
          <c:h val="0.8548738048368953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4380475957019818"/>
                  <c:y val="-0.1729522633595409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1.9965059362767858E-2"/>
                  <c:y val="-1.6303036748627146E-3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23282236650402538"/>
                  <c:y val="0.1720038468422431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Sheet1!$A$2:$A$4</c:f>
              <c:strCache>
                <c:ptCount val="3"/>
                <c:pt idx="0">
                  <c:v>Were re-enrolled without taking any action</c:v>
                </c:pt>
                <c:pt idx="1">
                  <c:v>DK/ Ref.</c:v>
                </c:pt>
                <c:pt idx="2">
                  <c:v>Took action to re-enroll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0.62</c:v>
                </c:pt>
                <c:pt idx="1">
                  <c:v>0.03</c:v>
                </c:pt>
                <c:pt idx="2">
                  <c:v>0.35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 b="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53622984626918"/>
          <c:y val="0.13262654668166479"/>
          <c:w val="0.56991586989126364"/>
          <c:h val="0.8548738048368953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15703767207680197"/>
                  <c:y val="-0.1153015089063606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1.6898998990949651E-2"/>
                  <c:y val="-1.0495809458095878E-3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11581468060141821"/>
                  <c:y val="0.1750199734897318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Sheet1!$A$2:$A$4</c:f>
              <c:strCache>
                <c:ptCount val="3"/>
                <c:pt idx="0">
                  <c:v>Did not shop around</c:v>
                </c:pt>
                <c:pt idx="1">
                  <c:v>DK/ Ref.</c:v>
                </c:pt>
                <c:pt idx="2">
                  <c:v>Shopped around 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0.87</c:v>
                </c:pt>
                <c:pt idx="1">
                  <c:v>0.02</c:v>
                </c:pt>
                <c:pt idx="2">
                  <c:v>0.12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 b="0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53622984626918"/>
          <c:y val="0.13262654668166479"/>
          <c:w val="0.56991586989126364"/>
          <c:h val="0.8548738048368953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2989573146637407"/>
                  <c:y val="-0.1018609066926754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5.462814290642809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23854464161420383"/>
                  <c:y val="0.1234802638575812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0.22967070546192803"/>
                  <c:y val="0.1533351188422639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Sheet1!$A$2:$A$4</c:f>
              <c:strCache>
                <c:ptCount val="3"/>
                <c:pt idx="0">
                  <c:v>Received info</c:v>
                </c:pt>
                <c:pt idx="1">
                  <c:v>No plan last yr (Vol.)/DK</c:v>
                </c:pt>
                <c:pt idx="2">
                  <c:v>Did not receive any info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0.59</c:v>
                </c:pt>
                <c:pt idx="1">
                  <c:v>0.04</c:v>
                </c:pt>
                <c:pt idx="2">
                  <c:v>0.37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 b="0"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98460906672381"/>
          <c:y val="0.15597814059514711"/>
          <c:w val="0.77731500080347105"/>
          <c:h val="0.8245629227645797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Very positive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cat>
            <c:strRef>
              <c:f>Sheet1!$A$2:$A$6</c:f>
              <c:strCache>
                <c:ptCount val="5"/>
                <c:pt idx="0">
                  <c:v>Insured</c:v>
                </c:pt>
                <c:pt idx="2">
                  <c:v>Medi-Cal</c:v>
                </c:pt>
                <c:pt idx="3">
                  <c:v>Covered California</c:v>
                </c:pt>
                <c:pt idx="4">
                  <c:v>Employer-Sponsored Insurance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 formatCode="0%">
                  <c:v>0.32</c:v>
                </c:pt>
                <c:pt idx="2" formatCode="0%">
                  <c:v>0.37</c:v>
                </c:pt>
                <c:pt idx="3" formatCode="0%">
                  <c:v>0.25</c:v>
                </c:pt>
                <c:pt idx="4" formatCode="0%">
                  <c:v>0.3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Somewhat positive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Insured</c:v>
                </c:pt>
                <c:pt idx="2">
                  <c:v>Medi-Cal</c:v>
                </c:pt>
                <c:pt idx="3">
                  <c:v>Covered California</c:v>
                </c:pt>
                <c:pt idx="4">
                  <c:v>Employer-Sponsored Insurance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0.44</c:v>
                </c:pt>
                <c:pt idx="2" formatCode="0%">
                  <c:v>0.46</c:v>
                </c:pt>
                <c:pt idx="3" formatCode="0%">
                  <c:v>0.38</c:v>
                </c:pt>
                <c:pt idx="4" formatCode="0%">
                  <c:v>0.45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Somewhat negative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Insured</c:v>
                </c:pt>
                <c:pt idx="2">
                  <c:v>Medi-Cal</c:v>
                </c:pt>
                <c:pt idx="3">
                  <c:v>Covered California</c:v>
                </c:pt>
                <c:pt idx="4">
                  <c:v>Employer-Sponsored Insurance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0.12</c:v>
                </c:pt>
                <c:pt idx="2" formatCode="0%">
                  <c:v>0.1</c:v>
                </c:pt>
                <c:pt idx="3" formatCode="0%">
                  <c:v>0.11</c:v>
                </c:pt>
                <c:pt idx="4" formatCode="0%">
                  <c:v>0.16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Very negative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Insured</c:v>
                </c:pt>
                <c:pt idx="2">
                  <c:v>Medi-Cal</c:v>
                </c:pt>
                <c:pt idx="3">
                  <c:v>Covered California</c:v>
                </c:pt>
                <c:pt idx="4">
                  <c:v>Employer-Sponsored Insurance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 formatCode="0%">
                  <c:v>0.06</c:v>
                </c:pt>
                <c:pt idx="2" formatCode="0%">
                  <c:v>0.05</c:v>
                </c:pt>
                <c:pt idx="3" formatCode="0%">
                  <c:v>0.11</c:v>
                </c:pt>
                <c:pt idx="4" formatCode="0%">
                  <c:v>0.02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Haven't used plan yet (Vol.)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2"/>
              <c:layout>
                <c:manualLayout>
                  <c:x val="1.984126984126984E-2"/>
                  <c:y val="4.1834580212996583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Insured</c:v>
                </c:pt>
                <c:pt idx="2">
                  <c:v>Medi-Cal</c:v>
                </c:pt>
                <c:pt idx="3">
                  <c:v>Covered California</c:v>
                </c:pt>
                <c:pt idx="4">
                  <c:v>Employer-Sponsored Insurance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 formatCode="0%">
                  <c:v>0.06</c:v>
                </c:pt>
                <c:pt idx="2" formatCode="0%">
                  <c:v>0.02</c:v>
                </c:pt>
                <c:pt idx="3" formatCode="0%">
                  <c:v>0.14000000000000001</c:v>
                </c:pt>
                <c:pt idx="4" formatCode="0%">
                  <c:v>7.0000000000000007E-2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116164480"/>
        <c:axId val="116162944"/>
      </c:barChart>
      <c:valAx>
        <c:axId val="116162944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116164480"/>
        <c:crosses val="autoZero"/>
        <c:crossBetween val="between"/>
      </c:valAx>
      <c:catAx>
        <c:axId val="116164480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116162944"/>
        <c:crosses val="autoZero"/>
        <c:auto val="1"/>
        <c:lblAlgn val="ctr"/>
        <c:lblOffset val="100"/>
        <c:noMultiLvlLbl val="0"/>
      </c:catAx>
    </c:plotArea>
    <c:legend>
      <c:legendPos val="t"/>
      <c:layout>
        <c:manualLayout>
          <c:xMode val="edge"/>
          <c:yMode val="edge"/>
          <c:x val="6.7006802721088429E-2"/>
          <c:y val="5.5786412714030939E-2"/>
          <c:w val="0.9"/>
          <c:h val="6.0884165485885641E-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832128683422233"/>
          <c:y val="0.15924385480231135"/>
          <c:w val="0.78167871316577764"/>
          <c:h val="0.7460808199883399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6"/>
              <c:layout>
                <c:manualLayout>
                  <c:x val="-2.9204319401735126E-3"/>
                  <c:y val="-6.4625075744234983E-2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>
                        <a:solidFill>
                          <a:schemeClr val="tx1"/>
                        </a:solidFill>
                      </a:rPr>
                      <a:t>3%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Total Recently Insured</c:v>
                </c:pt>
                <c:pt idx="2">
                  <c:v>Medi-Cal</c:v>
                </c:pt>
                <c:pt idx="3">
                  <c:v>Covered California</c:v>
                </c:pt>
                <c:pt idx="4">
                  <c:v>Employer-Sponsored Insurance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 formatCode="0%">
                  <c:v>0.16</c:v>
                </c:pt>
                <c:pt idx="2" formatCode="0%">
                  <c:v>0.17</c:v>
                </c:pt>
                <c:pt idx="3" formatCode="0%">
                  <c:v>0.23</c:v>
                </c:pt>
                <c:pt idx="4" formatCode="0%">
                  <c:v>0.06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6"/>
              <c:layout>
                <c:manualLayout>
                  <c:x val="1.4601584835322867E-3"/>
                  <c:y val="-3.0442518442553705E-3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>
                        <a:solidFill>
                          <a:schemeClr val="bg1"/>
                        </a:solidFill>
                      </a:rPr>
                      <a:t>5%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Total Recently Insured</c:v>
                </c:pt>
                <c:pt idx="2">
                  <c:v>Medi-Cal</c:v>
                </c:pt>
                <c:pt idx="3">
                  <c:v>Covered California</c:v>
                </c:pt>
                <c:pt idx="4">
                  <c:v>Employer-Sponsored Insurance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0.8</c:v>
                </c:pt>
                <c:pt idx="2" formatCode="0%">
                  <c:v>0.81</c:v>
                </c:pt>
                <c:pt idx="3" formatCode="0%">
                  <c:v>0.66</c:v>
                </c:pt>
                <c:pt idx="4" formatCode="0%">
                  <c:v>0.93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Haven't tried (Vol.)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2"/>
              <c:layout>
                <c:manualLayout>
                  <c:x val="1.606174331885515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606174331885515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Total Recently Insured</c:v>
                </c:pt>
                <c:pt idx="2">
                  <c:v>Medi-Cal</c:v>
                </c:pt>
                <c:pt idx="3">
                  <c:v>Covered California</c:v>
                </c:pt>
                <c:pt idx="4">
                  <c:v>Employer-Sponsored Insurance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0.04</c:v>
                </c:pt>
                <c:pt idx="2" formatCode="0%">
                  <c:v>0.01</c:v>
                </c:pt>
                <c:pt idx="3" formatCode="0%">
                  <c:v>0.11</c:v>
                </c:pt>
                <c:pt idx="4" formatCode="0%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141451264"/>
        <c:axId val="141437184"/>
      </c:barChart>
      <c:valAx>
        <c:axId val="141437184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141451264"/>
        <c:crosses val="autoZero"/>
        <c:crossBetween val="between"/>
      </c:valAx>
      <c:catAx>
        <c:axId val="141451264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141437184"/>
        <c:crosses val="autoZero"/>
        <c:auto val="1"/>
        <c:lblAlgn val="ctr"/>
        <c:lblOffset val="100"/>
        <c:noMultiLvlLbl val="0"/>
      </c:catAx>
    </c:plotArea>
    <c:legend>
      <c:legendPos val="t"/>
      <c:layout>
        <c:manualLayout>
          <c:xMode val="edge"/>
          <c:yMode val="edge"/>
          <c:x val="0.1221123641391515"/>
          <c:y val="3.1153748848882282E-2"/>
          <c:w val="0.87058684344318693"/>
          <c:h val="0.1033634040694266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978144531775462"/>
          <c:y val="0.21065201086336799"/>
          <c:w val="0.78021855468224544"/>
          <c:h val="0.7460808199883399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6"/>
              <c:layout>
                <c:manualLayout>
                  <c:x val="-2.9204319401735126E-3"/>
                  <c:y val="-6.4625075744234983E-2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>
                        <a:solidFill>
                          <a:schemeClr val="tx1"/>
                        </a:solidFill>
                      </a:rPr>
                      <a:t>3%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Total Recently Insured</c:v>
                </c:pt>
                <c:pt idx="2">
                  <c:v>Medi-Cal</c:v>
                </c:pt>
                <c:pt idx="3">
                  <c:v>Covered California</c:v>
                </c:pt>
                <c:pt idx="4">
                  <c:v>Employer-Sponsored Insurance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 formatCode="0%">
                  <c:v>0.28000000000000003</c:v>
                </c:pt>
                <c:pt idx="2" formatCode="0%">
                  <c:v>0.28000000000000003</c:v>
                </c:pt>
                <c:pt idx="3" formatCode="0%">
                  <c:v>0.32</c:v>
                </c:pt>
                <c:pt idx="4" formatCode="0%">
                  <c:v>0.26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6"/>
              <c:layout>
                <c:manualLayout>
                  <c:x val="1.4601584835322867E-3"/>
                  <c:y val="-3.0442518442553705E-3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>
                        <a:solidFill>
                          <a:schemeClr val="bg1"/>
                        </a:solidFill>
                      </a:rPr>
                      <a:t>5%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Total Recently Insured</c:v>
                </c:pt>
                <c:pt idx="2">
                  <c:v>Medi-Cal</c:v>
                </c:pt>
                <c:pt idx="3">
                  <c:v>Covered California</c:v>
                </c:pt>
                <c:pt idx="4">
                  <c:v>Employer-Sponsored Insurance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0.68</c:v>
                </c:pt>
                <c:pt idx="2" formatCode="0%">
                  <c:v>0.68</c:v>
                </c:pt>
                <c:pt idx="3" formatCode="0%">
                  <c:v>0.56999999999999995</c:v>
                </c:pt>
                <c:pt idx="4" formatCode="0%">
                  <c:v>0.72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Haven't tried to become a new patient (Vol.)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2"/>
              <c:layout>
                <c:manualLayout>
                  <c:x val="2.9203169670645734E-3"/>
                  <c:y val="1.5845976871910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3362420763407752E-2"/>
                  <c:y val="4.1588307364207937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Total Recently Insured</c:v>
                </c:pt>
                <c:pt idx="2">
                  <c:v>Medi-Cal</c:v>
                </c:pt>
                <c:pt idx="3">
                  <c:v>Covered California</c:v>
                </c:pt>
                <c:pt idx="4">
                  <c:v>Employer-Sponsored Insurance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0.05</c:v>
                </c:pt>
                <c:pt idx="2" formatCode="0%">
                  <c:v>0.04</c:v>
                </c:pt>
                <c:pt idx="3" formatCode="0%">
                  <c:v>0.11</c:v>
                </c:pt>
                <c:pt idx="4" formatCode="0%">
                  <c:v>0.02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36069760"/>
        <c:axId val="36059776"/>
      </c:barChart>
      <c:valAx>
        <c:axId val="36059776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36069760"/>
        <c:crosses val="autoZero"/>
        <c:crossBetween val="between"/>
      </c:valAx>
      <c:catAx>
        <c:axId val="36069760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3605977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US" b="1" dirty="0" smtClean="0"/>
              <a:t>Income/Eligibility</a:t>
            </a:r>
            <a:endParaRPr lang="en-US" b="1" dirty="0"/>
          </a:p>
        </c:rich>
      </c:tx>
      <c:layout>
        <c:manualLayout>
          <c:xMode val="edge"/>
          <c:yMode val="edge"/>
          <c:x val="0.32077316427633279"/>
          <c:y val="1.4881437234138836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953622984626918"/>
          <c:y val="0.13262654668166479"/>
          <c:w val="0.56991586989126364"/>
          <c:h val="0.8548738048368953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3556893750545813"/>
                  <c:y val="7.411720169594185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8.8596909902268248E-2"/>
                  <c:y val="-0.1527907502941442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22733203462417415"/>
                  <c:y val="7.688523848312064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-4.3313506834651495E-2"/>
                  <c:y val="3.9293609933373712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-3.4261884442553735E-4"/>
                  <c:y val="-1.470321017565112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Sheet1!$A$2:$A$6</c:f>
              <c:strCache>
                <c:ptCount val="5"/>
                <c:pt idx="0">
                  <c:v>Undoc. Uninsured</c:v>
                </c:pt>
                <c:pt idx="1">
                  <c:v>Medi-Cal target group</c:v>
                </c:pt>
                <c:pt idx="2">
                  <c:v>Exchange subs. target group</c:v>
                </c:pt>
                <c:pt idx="3">
                  <c:v>&gt;400% FPL</c:v>
                </c:pt>
                <c:pt idx="4">
                  <c:v>Dk/Ref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0.41</c:v>
                </c:pt>
                <c:pt idx="1">
                  <c:v>0.26</c:v>
                </c:pt>
                <c:pt idx="2">
                  <c:v>0.25</c:v>
                </c:pt>
                <c:pt idx="3">
                  <c:v>0.05</c:v>
                </c:pt>
                <c:pt idx="4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 b="0"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US" b="1" dirty="0" smtClean="0"/>
              <a:t>Eligibility and Length Of</a:t>
            </a:r>
            <a:r>
              <a:rPr lang="en-US" b="1" baseline="0" dirty="0" smtClean="0"/>
              <a:t> Time Uninsured </a:t>
            </a:r>
          </a:p>
          <a:p>
            <a:pPr>
              <a:defRPr sz="1400" b="0"/>
            </a:pPr>
            <a:r>
              <a:rPr lang="en-US" b="1" baseline="0" dirty="0" smtClean="0"/>
              <a:t>Prior To ACA</a:t>
            </a:r>
            <a:endParaRPr lang="en-US" b="1" dirty="0"/>
          </a:p>
        </c:rich>
      </c:tx>
      <c:layout>
        <c:manualLayout>
          <c:xMode val="edge"/>
          <c:yMode val="edge"/>
          <c:x val="0.19320417143306762"/>
          <c:y val="1.5263476680799516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953622984626918"/>
          <c:y val="0.13262654668166479"/>
          <c:w val="0.56991586989126364"/>
          <c:h val="0.8548738048368953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tx2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2017897457314231"/>
                  <c:y val="0.1256425398748233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5.9176867413208269E-3"/>
                  <c:y val="-5.0307894205531998E-3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/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/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/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Sheet1!$A$2:$A$6</c:f>
              <c:strCache>
                <c:ptCount val="5"/>
                <c:pt idx="0">
                  <c:v>Undoc. Long-Term Uninsured </c:v>
                </c:pt>
                <c:pt idx="1">
                  <c:v>Undoc. Uninsured &lt;2 yrs </c:v>
                </c:pt>
                <c:pt idx="2">
                  <c:v>Dk/Ref.</c:v>
                </c:pt>
                <c:pt idx="3">
                  <c:v>Eligible Long-Term Uninsured </c:v>
                </c:pt>
                <c:pt idx="4">
                  <c:v>Eligible Uninsured &lt;2 yrs 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0.34</c:v>
                </c:pt>
                <c:pt idx="1">
                  <c:v>7.0000000000000007E-2</c:v>
                </c:pt>
                <c:pt idx="2">
                  <c:v>0.01</c:v>
                </c:pt>
                <c:pt idx="3">
                  <c:v>0.43</c:v>
                </c:pt>
                <c:pt idx="4">
                  <c:v>0.15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 b="0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US" b="1" dirty="0" smtClean="0"/>
              <a:t>Race/Ethnicity</a:t>
            </a:r>
            <a:endParaRPr lang="en-US" b="1" dirty="0"/>
          </a:p>
        </c:rich>
      </c:tx>
      <c:layout>
        <c:manualLayout>
          <c:xMode val="edge"/>
          <c:yMode val="edge"/>
          <c:x val="0.34547025463173126"/>
          <c:y val="4.7314236582496156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953622984626918"/>
          <c:y val="0.13262654668166479"/>
          <c:w val="0.56991586989126364"/>
          <c:h val="0.8548738048368953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National Uninsured ages 19-64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tx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19146167900094507"/>
                  <c:y val="0.1564829396325459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1.070397472445663E-2"/>
                  <c:y val="-0.1684299919240864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14112848487678259"/>
                  <c:y val="3.4301746764413069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-1.2211065313311423E-3"/>
                  <c:y val="-0.14611163906235858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0.11136690435984101"/>
                  <c:y val="0.16884085402786189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Sheet1!$A$2:$A$6</c:f>
              <c:strCache>
                <c:ptCount val="5"/>
                <c:pt idx="0">
                  <c:v>Eligible Hispanic</c:v>
                </c:pt>
                <c:pt idx="1">
                  <c:v>Undoc. Hispanic</c:v>
                </c:pt>
                <c:pt idx="2">
                  <c:v>Other</c:v>
                </c:pt>
                <c:pt idx="3">
                  <c:v>Black</c:v>
                </c:pt>
                <c:pt idx="4">
                  <c:v>White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0.28999999999999998</c:v>
                </c:pt>
                <c:pt idx="1">
                  <c:v>0.41</c:v>
                </c:pt>
                <c:pt idx="2">
                  <c:v>0.09</c:v>
                </c:pt>
                <c:pt idx="3">
                  <c:v>0.04</c:v>
                </c:pt>
                <c:pt idx="4">
                  <c:v>0.17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 b="0"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451955782312925"/>
          <c:y val="3.6533683289588795E-2"/>
          <c:w val="0.45480442176870745"/>
          <c:h val="0.9440074365704287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4"/>
              <c:layout>
                <c:manualLayout>
                  <c:x val="2.2675736961451247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2.409297052154195E-2"/>
                  <c:y val="4.4423960062859902E-7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2.2675736961451247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2.2675736961451247E-2"/>
                  <c:y val="2.2211980031429951E-7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2.409297052154195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cat>
            <c:strRef>
              <c:f>Sheet1!$A$2:$A$8</c:f>
              <c:strCache>
                <c:ptCount val="7"/>
                <c:pt idx="0">
                  <c:v>Too expensive/ Can't afford it</c:v>
                </c:pt>
                <c:pt idx="1">
                  <c:v>Not eligible</c:v>
                </c:pt>
                <c:pt idx="2">
                  <c:v>Haven't tried </c:v>
                </c:pt>
                <c:pt idx="3">
                  <c:v>Application process related issues </c:v>
                </c:pt>
                <c:pt idx="4">
                  <c:v>Unavailablity</c:v>
                </c:pt>
                <c:pt idx="5">
                  <c:v>Unemployed/ lost  job</c:v>
                </c:pt>
                <c:pt idx="6">
                  <c:v>Opposition to the ACA or paying a penalty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0.44</c:v>
                </c:pt>
                <c:pt idx="1">
                  <c:v>0.23</c:v>
                </c:pt>
                <c:pt idx="2">
                  <c:v>0.12</c:v>
                </c:pt>
                <c:pt idx="3">
                  <c:v>0.08</c:v>
                </c:pt>
                <c:pt idx="4">
                  <c:v>0.04</c:v>
                </c:pt>
                <c:pt idx="5">
                  <c:v>0.04</c:v>
                </c:pt>
                <c:pt idx="6">
                  <c:v>0.02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36043392"/>
        <c:axId val="35893632"/>
      </c:barChart>
      <c:valAx>
        <c:axId val="35893632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36043392"/>
        <c:crosses val="autoZero"/>
        <c:crossBetween val="between"/>
      </c:valAx>
      <c:catAx>
        <c:axId val="36043392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3589363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39503990572607"/>
          <c:y val="0.15597814059514711"/>
          <c:w val="0.79290456996446868"/>
          <c:h val="0.8245629227645797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Very worried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cat>
            <c:strRef>
              <c:f>Sheet1!$A$2:$A$4</c:f>
              <c:strCache>
                <c:ptCount val="3"/>
                <c:pt idx="0">
                  <c:v>Total Hispanic</c:v>
                </c:pt>
                <c:pt idx="1">
                  <c:v>Hispanics who completed the survey in Spanish</c:v>
                </c:pt>
                <c:pt idx="2">
                  <c:v>Undocumented Hispanics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0.31</c:v>
                </c:pt>
                <c:pt idx="1">
                  <c:v>0.41</c:v>
                </c:pt>
                <c:pt idx="2">
                  <c:v>0.41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Somewhat worried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Total Hispanic</c:v>
                </c:pt>
                <c:pt idx="1">
                  <c:v>Hispanics who completed the survey in Spanish</c:v>
                </c:pt>
                <c:pt idx="2">
                  <c:v>Undocumented Hispanics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0.19</c:v>
                </c:pt>
                <c:pt idx="1">
                  <c:v>0.24</c:v>
                </c:pt>
                <c:pt idx="2">
                  <c:v>0.26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too worried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Total Hispanic</c:v>
                </c:pt>
                <c:pt idx="1">
                  <c:v>Hispanics who completed the survey in Spanish</c:v>
                </c:pt>
                <c:pt idx="2">
                  <c:v>Undocumented Hispanics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0.15</c:v>
                </c:pt>
                <c:pt idx="1">
                  <c:v>0.17</c:v>
                </c:pt>
                <c:pt idx="2">
                  <c:v>0.15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Not at all worried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Total Hispanic</c:v>
                </c:pt>
                <c:pt idx="1">
                  <c:v>Hispanics who completed the survey in Spanish</c:v>
                </c:pt>
                <c:pt idx="2">
                  <c:v>Undocumented Hispanics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0.35</c:v>
                </c:pt>
                <c:pt idx="1">
                  <c:v>0.18</c:v>
                </c:pt>
                <c:pt idx="2">
                  <c:v>0.18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36777984"/>
        <c:axId val="36042624"/>
      </c:barChart>
      <c:valAx>
        <c:axId val="36042624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36777984"/>
        <c:crosses val="autoZero"/>
        <c:crossBetween val="between"/>
      </c:valAx>
      <c:catAx>
        <c:axId val="36777984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36042624"/>
        <c:crosses val="autoZero"/>
        <c:auto val="1"/>
        <c:lblAlgn val="ctr"/>
        <c:lblOffset val="100"/>
        <c:noMultiLvlLbl val="0"/>
      </c:catAx>
    </c:plotArea>
    <c:legend>
      <c:legendPos val="t"/>
      <c:layout>
        <c:manualLayout>
          <c:xMode val="edge"/>
          <c:yMode val="edge"/>
          <c:x val="0.05"/>
          <c:y val="3.888888888888889E-2"/>
          <c:w val="0.9"/>
          <c:h val="6.0309055118110237E-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0.29112</cdr:x>
      <cdr:y>0.39647</cdr:y>
    </cdr:from>
    <cdr:to>
      <cdr:x>0.30552</cdr:x>
      <cdr:y>0.45369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608730" y="1812663"/>
          <a:ext cx="129092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 algn="ctr"/>
          <a:endParaRPr lang="en-US" sz="1100" dirty="0" err="1" smtClean="0">
            <a:latin typeface="Calibri" pitchFamily="34" charset="0"/>
            <a:cs typeface="Meta Offc Pro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D7CC677F-937E-4FEA-B0CD-227F1DF64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56253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5" tIns="46583" rIns="93165" bIns="4658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861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12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12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64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64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12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663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12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1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89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2573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1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1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="1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5645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3170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9" r:id="rId2"/>
    <p:sldLayoutId id="2147483672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1" r:id="rId3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7"/>
          <p:cNvSpPr>
            <a:spLocks noGrp="1"/>
          </p:cNvSpPr>
          <p:nvPr>
            <p:ph type="title"/>
          </p:nvPr>
        </p:nvSpPr>
        <p:spPr>
          <a:xfrm>
            <a:off x="452438" y="2276475"/>
            <a:ext cx="8223250" cy="1000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ea typeface="Calibri" pitchFamily="34" charset="0"/>
              </a:rPr>
              <a:t>Media Briefing to Release New Survey Tracking California’s Previously Uninsured Residents Under the Affordable Care Act</a:t>
            </a:r>
            <a:endParaRPr lang="en-US" altLang="en-US" dirty="0" smtClean="0">
              <a:ea typeface="Calibri" pitchFamily="34" charset="0"/>
            </a:endParaRPr>
          </a:p>
        </p:txBody>
      </p:sp>
      <p:sp>
        <p:nvSpPr>
          <p:cNvPr id="9219" name="Content Placeholder 9"/>
          <p:cNvSpPr>
            <a:spLocks noGrp="1"/>
          </p:cNvSpPr>
          <p:nvPr>
            <p:ph sz="quarter" idx="13"/>
          </p:nvPr>
        </p:nvSpPr>
        <p:spPr bwMode="auto">
          <a:xfrm>
            <a:off x="444500" y="3962400"/>
            <a:ext cx="7051322" cy="284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Wave 3 of the Kaiser Family Foundation California Longitudinal Panel </a:t>
            </a:r>
            <a:r>
              <a:rPr lang="en-US" dirty="0" smtClean="0"/>
              <a:t>Survey</a:t>
            </a:r>
            <a:endParaRPr lang="en-US" altLang="en-US" dirty="0" smtClean="0">
              <a:ea typeface="Calibri" pitchFamily="34" charset="0"/>
            </a:endParaRPr>
          </a:p>
          <a:p>
            <a:pPr eaLnBrk="1" hangingPunct="1"/>
            <a:endParaRPr lang="en-US" altLang="en-US" dirty="0" smtClean="0">
              <a:ea typeface="Calibri" pitchFamily="34" charset="0"/>
            </a:endParaRPr>
          </a:p>
          <a:p>
            <a:pPr eaLnBrk="1" hangingPunct="1"/>
            <a:r>
              <a:rPr lang="en-US" altLang="en-US" dirty="0" smtClean="0">
                <a:ea typeface="Calibri" pitchFamily="34" charset="0"/>
              </a:rPr>
              <a:t>Thursday, July 30, 2015</a:t>
            </a:r>
          </a:p>
          <a:p>
            <a:pPr eaLnBrk="1" hangingPunct="1"/>
            <a:endParaRPr lang="en-US" altLang="en-US" dirty="0" smtClean="0">
              <a:ea typeface="Calibri" pitchFamily="34" charset="0"/>
            </a:endParaRPr>
          </a:p>
          <a:p>
            <a:pPr eaLnBrk="1" hangingPunct="1"/>
            <a:r>
              <a:rPr lang="en-US" altLang="en-US" dirty="0" smtClean="0">
                <a:ea typeface="Calibri" pitchFamily="34" charset="0"/>
              </a:rPr>
              <a:t>Presented by the Kaiser Family Foundation</a:t>
            </a:r>
          </a:p>
        </p:txBody>
      </p:sp>
    </p:spTree>
    <p:extLst>
      <p:ext uri="{BB962C8B-B14F-4D97-AF65-F5344CB8AC3E}">
        <p14:creationId xmlns:p14="http://schemas.microsoft.com/office/powerpoint/2010/main" val="90317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4"/>
          <p:cNvSpPr>
            <a:spLocks noGrp="1"/>
          </p:cNvSpPr>
          <p:nvPr>
            <p:ph idx="1"/>
          </p:nvPr>
        </p:nvSpPr>
        <p:spPr bwMode="auto">
          <a:xfrm>
            <a:off x="407105" y="3848157"/>
            <a:ext cx="2675467" cy="208632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FontTx/>
              <a:buNone/>
            </a:pPr>
            <a:r>
              <a:rPr lang="en-US" altLang="en-US" sz="1500" dirty="0" smtClean="0">
                <a:ea typeface="Calibri" pitchFamily="34" charset="0"/>
              </a:rPr>
              <a:t>Senior Vice President and Executive Director, Public Opinion and Survey Research</a:t>
            </a:r>
          </a:p>
          <a:p>
            <a:pPr marL="0" indent="0" eaLnBrk="1" hangingPunct="1">
              <a:buFontTx/>
              <a:buNone/>
            </a:pPr>
            <a:endParaRPr lang="en-US" altLang="en-US" sz="1500" dirty="0" smtClean="0">
              <a:ea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1500" i="1" dirty="0" smtClean="0">
                <a:ea typeface="Calibri" pitchFamily="34" charset="0"/>
              </a:rPr>
              <a:t>Kaiser Family Foundation</a:t>
            </a:r>
          </a:p>
          <a:p>
            <a:pPr marL="0" indent="0" eaLnBrk="1" hangingPunct="1">
              <a:buFontTx/>
              <a:buNone/>
            </a:pPr>
            <a:endParaRPr lang="en-US" altLang="en-US" sz="1500" i="1" dirty="0">
              <a:ea typeface="Calibri" pitchFamily="34" charset="0"/>
            </a:endParaRPr>
          </a:p>
          <a:p>
            <a:pPr marL="0" indent="0">
              <a:buNone/>
            </a:pPr>
            <a:r>
              <a:rPr lang="en-US" altLang="en-US" sz="1500" dirty="0" smtClean="0">
                <a:ea typeface="Calibri" pitchFamily="34" charset="0"/>
              </a:rPr>
              <a:t>@</a:t>
            </a:r>
            <a:r>
              <a:rPr lang="en-US" altLang="en-US" sz="1500" dirty="0" err="1" smtClean="0">
                <a:ea typeface="Calibri" pitchFamily="34" charset="0"/>
              </a:rPr>
              <a:t>MollyBrodie</a:t>
            </a:r>
            <a:endParaRPr lang="en-US" altLang="en-US" sz="1500" dirty="0">
              <a:ea typeface="Calibri" pitchFamily="34" charset="0"/>
            </a:endParaRPr>
          </a:p>
          <a:p>
            <a:pPr marL="0" indent="0" algn="ctr" eaLnBrk="1" hangingPunct="1">
              <a:buFontTx/>
              <a:buNone/>
            </a:pPr>
            <a:endParaRPr lang="en-US" altLang="en-US" sz="3000" i="1" dirty="0" smtClean="0">
              <a:ea typeface="Calibri" pitchFamily="34" charset="0"/>
            </a:endParaRPr>
          </a:p>
          <a:p>
            <a:pPr marL="0" indent="0" algn="ctr" eaLnBrk="1" hangingPunct="1">
              <a:buFontTx/>
              <a:buNone/>
            </a:pPr>
            <a:endParaRPr lang="en-US" altLang="en-US" sz="3000" i="1" dirty="0" smtClean="0">
              <a:ea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24253" y="391583"/>
            <a:ext cx="2346325" cy="914400"/>
          </a:xfrm>
        </p:spPr>
        <p:txBody>
          <a:bodyPr/>
          <a:lstStyle/>
          <a:p>
            <a:pPr eaLnBrk="1" hangingPunct="1">
              <a:defRPr/>
            </a:pPr>
            <a:r>
              <a:rPr sz="300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</a:rPr>
              <a:t>Molly Brodie</a:t>
            </a:r>
            <a:endParaRPr sz="30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</a:endParaRPr>
          </a:p>
        </p:txBody>
      </p:sp>
      <p:pic>
        <p:nvPicPr>
          <p:cNvPr id="7170" name="Picture 2" descr="usethisforwebs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66" y="1433689"/>
            <a:ext cx="1532546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BDijul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419" y="1705151"/>
            <a:ext cx="1647825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4"/>
          <p:cNvSpPr txBox="1">
            <a:spLocks/>
          </p:cNvSpPr>
          <p:nvPr/>
        </p:nvSpPr>
        <p:spPr bwMode="auto">
          <a:xfrm>
            <a:off x="3326163" y="3848157"/>
            <a:ext cx="2582334" cy="265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 b="0" i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altLang="en-US" sz="1500" kern="0" dirty="0" smtClean="0">
                <a:ea typeface="Calibri" pitchFamily="34" charset="0"/>
              </a:rPr>
              <a:t>Associate Director, Public Opinion and Survey Research Program</a:t>
            </a:r>
          </a:p>
          <a:p>
            <a:pPr marL="0" indent="0">
              <a:buFontTx/>
              <a:buNone/>
            </a:pPr>
            <a:endParaRPr lang="en-US" altLang="en-US" sz="1500" kern="0" dirty="0" smtClean="0">
              <a:ea typeface="Calibri" pitchFamily="34" charset="0"/>
            </a:endParaRPr>
          </a:p>
          <a:p>
            <a:pPr marL="0" indent="0">
              <a:buFontTx/>
              <a:buNone/>
            </a:pPr>
            <a:r>
              <a:rPr lang="en-US" altLang="en-US" sz="1500" i="1" kern="0" dirty="0" smtClean="0">
                <a:ea typeface="Calibri" pitchFamily="34" charset="0"/>
              </a:rPr>
              <a:t>Kaiser Family Foundation</a:t>
            </a:r>
          </a:p>
          <a:p>
            <a:pPr marL="0" indent="0">
              <a:buFontTx/>
              <a:buNone/>
            </a:pPr>
            <a:endParaRPr lang="en-US" altLang="en-US" sz="1500" i="1" kern="0" dirty="0" smtClean="0">
              <a:ea typeface="Calibri" pitchFamily="34" charset="0"/>
            </a:endParaRPr>
          </a:p>
        </p:txBody>
      </p:sp>
      <p:sp>
        <p:nvSpPr>
          <p:cNvPr id="10" name="Title 6"/>
          <p:cNvSpPr txBox="1">
            <a:spLocks/>
          </p:cNvSpPr>
          <p:nvPr/>
        </p:nvSpPr>
        <p:spPr bwMode="auto">
          <a:xfrm>
            <a:off x="3392486" y="369006"/>
            <a:ext cx="2449689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3000" kern="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Bianca DiJulio</a:t>
            </a:r>
            <a:endParaRPr lang="en-US" sz="3000" kern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Title 6"/>
          <p:cNvSpPr txBox="1">
            <a:spLocks/>
          </p:cNvSpPr>
          <p:nvPr/>
        </p:nvSpPr>
        <p:spPr bwMode="auto">
          <a:xfrm>
            <a:off x="6300964" y="365125"/>
            <a:ext cx="232374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3000" kern="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Larry Levitt</a:t>
            </a:r>
            <a:endParaRPr lang="en-US" sz="3000" kern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2" name="Picture 2" descr="larry2012v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441" y="1433689"/>
            <a:ext cx="1532548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4"/>
          <p:cNvSpPr txBox="1">
            <a:spLocks/>
          </p:cNvSpPr>
          <p:nvPr/>
        </p:nvSpPr>
        <p:spPr bwMode="auto">
          <a:xfrm>
            <a:off x="6075185" y="3848157"/>
            <a:ext cx="2775303" cy="202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 b="0" i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altLang="en-US" sz="1500" kern="0" dirty="0" smtClean="0">
                <a:ea typeface="Calibri" pitchFamily="34" charset="0"/>
              </a:rPr>
              <a:t>Senior </a:t>
            </a:r>
            <a:r>
              <a:rPr lang="en-US" altLang="en-US" sz="1500" kern="0" dirty="0">
                <a:ea typeface="Calibri" pitchFamily="34" charset="0"/>
              </a:rPr>
              <a:t>Vice </a:t>
            </a:r>
            <a:r>
              <a:rPr lang="en-US" altLang="en-US" sz="1500" kern="0" dirty="0" smtClean="0">
                <a:ea typeface="Calibri" pitchFamily="34" charset="0"/>
              </a:rPr>
              <a:t>President </a:t>
            </a:r>
            <a:r>
              <a:rPr lang="en-US" altLang="en-US" sz="1500" kern="0" dirty="0">
                <a:ea typeface="Calibri" pitchFamily="34" charset="0"/>
              </a:rPr>
              <a:t>and Co-Executive Director, Program for the Study of Health Reform and Private Insurance</a:t>
            </a:r>
            <a:endParaRPr lang="en-US" altLang="en-US" sz="1500" kern="0" dirty="0" smtClean="0">
              <a:ea typeface="Calibri" pitchFamily="34" charset="0"/>
            </a:endParaRPr>
          </a:p>
          <a:p>
            <a:pPr marL="0" indent="0">
              <a:buFontTx/>
              <a:buNone/>
            </a:pPr>
            <a:endParaRPr lang="en-US" altLang="en-US" sz="1500" kern="0" dirty="0" smtClean="0">
              <a:ea typeface="Calibri" pitchFamily="34" charset="0"/>
            </a:endParaRPr>
          </a:p>
          <a:p>
            <a:pPr marL="0" indent="0">
              <a:buFontTx/>
              <a:buNone/>
            </a:pPr>
            <a:r>
              <a:rPr lang="en-US" altLang="en-US" sz="1500" i="1" kern="0" dirty="0" smtClean="0">
                <a:ea typeface="Calibri" pitchFamily="34" charset="0"/>
              </a:rPr>
              <a:t>Kaiser Family Foundation</a:t>
            </a:r>
          </a:p>
          <a:p>
            <a:pPr marL="0" indent="0">
              <a:buFontTx/>
              <a:buNone/>
            </a:pPr>
            <a:endParaRPr lang="en-US" altLang="en-US" sz="1500" i="1" kern="0" dirty="0" smtClean="0">
              <a:ea typeface="Calibri" pitchFamily="34" charset="0"/>
            </a:endParaRPr>
          </a:p>
          <a:p>
            <a:pPr marL="0" indent="0">
              <a:buFontTx/>
              <a:buNone/>
            </a:pPr>
            <a:r>
              <a:rPr lang="en-US" altLang="en-US" sz="1500" kern="0" dirty="0" smtClean="0">
                <a:ea typeface="Calibri" pitchFamily="34" charset="0"/>
              </a:rPr>
              <a:t>@</a:t>
            </a:r>
            <a:r>
              <a:rPr lang="en-US" altLang="en-US" sz="1500" kern="0" dirty="0" err="1" smtClean="0">
                <a:ea typeface="Calibri" pitchFamily="34" charset="0"/>
              </a:rPr>
              <a:t>Larry_Levitt</a:t>
            </a:r>
            <a:endParaRPr lang="en-US" altLang="en-US" sz="1500" i="1" kern="0" dirty="0" smtClean="0">
              <a:ea typeface="Calibri" pitchFamily="34" charset="0"/>
            </a:endParaRPr>
          </a:p>
          <a:p>
            <a:pPr marL="0" indent="0">
              <a:buFontTx/>
              <a:buNone/>
            </a:pPr>
            <a:endParaRPr lang="en-US" altLang="en-US" sz="1500" i="1" kern="0" dirty="0" smtClean="0">
              <a:ea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25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4"/>
          <p:cNvSpPr>
            <a:spLocks noGrp="1"/>
          </p:cNvSpPr>
          <p:nvPr>
            <p:ph idx="1"/>
          </p:nvPr>
        </p:nvSpPr>
        <p:spPr bwMode="auto">
          <a:xfrm>
            <a:off x="2590800" y="1066800"/>
            <a:ext cx="6308725" cy="4754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FontTx/>
              <a:buNone/>
            </a:pPr>
            <a:endParaRPr lang="en-US" altLang="en-US" sz="3000" dirty="0" smtClean="0">
              <a:ea typeface="Calibri" pitchFamily="34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US" altLang="en-US" sz="3000" dirty="0" smtClean="0">
                <a:ea typeface="Calibri" pitchFamily="34" charset="0"/>
              </a:rPr>
              <a:t>Senior Vice President and Executive Director, Public Opinion and Survey Research</a:t>
            </a:r>
          </a:p>
          <a:p>
            <a:pPr marL="0" indent="0" eaLnBrk="1" hangingPunct="1">
              <a:buFontTx/>
              <a:buNone/>
            </a:pPr>
            <a:endParaRPr lang="en-US" altLang="en-US" sz="3000" dirty="0" smtClean="0">
              <a:ea typeface="Calibri" pitchFamily="34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US" altLang="en-US" sz="3000" i="1" dirty="0" smtClean="0">
                <a:ea typeface="Calibri" pitchFamily="34" charset="0"/>
              </a:rPr>
              <a:t>Kaiser Family Foundation</a:t>
            </a:r>
          </a:p>
          <a:p>
            <a:pPr marL="0" indent="0" algn="ctr" eaLnBrk="1" hangingPunct="1">
              <a:buFontTx/>
              <a:buNone/>
            </a:pPr>
            <a:endParaRPr lang="en-US" altLang="en-US" sz="3000" i="1" dirty="0">
              <a:ea typeface="Calibri" pitchFamily="34" charset="0"/>
            </a:endParaRPr>
          </a:p>
          <a:p>
            <a:pPr marL="0" indent="0" algn="ctr">
              <a:buNone/>
            </a:pPr>
            <a:r>
              <a:rPr lang="en-US" altLang="en-US" sz="3000" dirty="0" smtClean="0">
                <a:ea typeface="Calibri" pitchFamily="34" charset="0"/>
              </a:rPr>
              <a:t>@</a:t>
            </a:r>
            <a:r>
              <a:rPr lang="en-US" altLang="en-US" sz="3000" dirty="0" err="1" smtClean="0">
                <a:ea typeface="Calibri" pitchFamily="34" charset="0"/>
              </a:rPr>
              <a:t>MollyBrodie</a:t>
            </a:r>
            <a:endParaRPr lang="en-US" altLang="en-US" sz="3000" dirty="0">
              <a:ea typeface="Calibri" pitchFamily="34" charset="0"/>
            </a:endParaRPr>
          </a:p>
          <a:p>
            <a:pPr marL="0" indent="0" algn="ctr" eaLnBrk="1" hangingPunct="1">
              <a:buFontTx/>
              <a:buNone/>
            </a:pPr>
            <a:endParaRPr lang="en-US" altLang="en-US" sz="3000" i="1" dirty="0" smtClean="0">
              <a:ea typeface="Calibri" pitchFamily="34" charset="0"/>
            </a:endParaRPr>
          </a:p>
          <a:p>
            <a:pPr marL="0" indent="0" algn="ctr" eaLnBrk="1" hangingPunct="1">
              <a:buFontTx/>
              <a:buNone/>
            </a:pPr>
            <a:endParaRPr lang="en-US" altLang="en-US" sz="3000" i="1" dirty="0" smtClean="0">
              <a:ea typeface="Calibri" pitchFamily="34" charset="0"/>
            </a:endParaRPr>
          </a:p>
        </p:txBody>
      </p:sp>
      <p:sp>
        <p:nvSpPr>
          <p:cNvPr id="14339" name="Text Placeholder 1"/>
          <p:cNvSpPr>
            <a:spLocks noGrp="1"/>
          </p:cNvSpPr>
          <p:nvPr>
            <p:ph type="body" sz="quarter" idx="11"/>
          </p:nvPr>
        </p:nvSpPr>
        <p:spPr bwMode="auto">
          <a:xfrm>
            <a:off x="92075" y="6218238"/>
            <a:ext cx="8320088" cy="547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mtClean="0">
              <a:ea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2075" y="365125"/>
            <a:ext cx="8959850" cy="914400"/>
          </a:xfrm>
        </p:spPr>
        <p:txBody>
          <a:bodyPr/>
          <a:lstStyle/>
          <a:p>
            <a:pPr eaLnBrk="1" hangingPunct="1">
              <a:defRPr/>
            </a:pPr>
            <a:r>
              <a:rPr sz="300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</a:rPr>
              <a:t>Molly Brodie</a:t>
            </a:r>
            <a:endParaRPr sz="30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</a:endParaRPr>
          </a:p>
        </p:txBody>
      </p:sp>
      <p:pic>
        <p:nvPicPr>
          <p:cNvPr id="7170" name="Picture 2" descr="usethisforwebs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77" y="1433689"/>
            <a:ext cx="1532546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80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3932658"/>
              </p:ext>
            </p:extLst>
          </p:nvPr>
        </p:nvGraphicFramePr>
        <p:xfrm>
          <a:off x="0" y="-242002"/>
          <a:ext cx="9319411" cy="4686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Rectangle 36"/>
          <p:cNvSpPr/>
          <p:nvPr/>
        </p:nvSpPr>
        <p:spPr>
          <a:xfrm>
            <a:off x="7449844" y="3760689"/>
            <a:ext cx="1184590" cy="175988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736101" y="3760689"/>
            <a:ext cx="896027" cy="175988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368419" y="4720357"/>
            <a:ext cx="1783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Wave 2 Survey</a:t>
            </a:r>
          </a:p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Apr 1-Jun 15, 2014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Kaiser Family Foundation California Longitudinal Panel Survey</a:t>
            </a:r>
            <a:endParaRPr lang="en-US" sz="26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9591" y="3746198"/>
            <a:ext cx="728946" cy="190479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651335" y="3280849"/>
            <a:ext cx="1732926" cy="199392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7093362" y="4720357"/>
            <a:ext cx="1865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Wave 3 Survey</a:t>
            </a:r>
          </a:p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Feb 18-May 13, 2015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88537" y="2032369"/>
            <a:ext cx="2447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1</a:t>
            </a:r>
            <a:r>
              <a:rPr lang="en-US" sz="1400" baseline="30000" dirty="0" smtClean="0">
                <a:latin typeface="Calibri" pitchFamily="34" charset="0"/>
                <a:cs typeface="Meta Offc Pro"/>
              </a:rPr>
              <a:t>st</a:t>
            </a:r>
            <a:r>
              <a:rPr lang="en-US" sz="1400" dirty="0" smtClean="0">
                <a:latin typeface="Calibri" pitchFamily="34" charset="0"/>
                <a:cs typeface="Meta Offc Pro"/>
              </a:rPr>
              <a:t> Open Enrollment Period  </a:t>
            </a:r>
          </a:p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Oct 1, 2014-Mar 31, 2014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71781" y="3280847"/>
            <a:ext cx="952191" cy="199393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5724557" y="2032369"/>
            <a:ext cx="2446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2</a:t>
            </a:r>
            <a:r>
              <a:rPr lang="en-US" sz="1400" baseline="30000" dirty="0" smtClean="0">
                <a:latin typeface="Calibri" pitchFamily="34" charset="0"/>
                <a:cs typeface="Meta Offc Pro"/>
              </a:rPr>
              <a:t>nd</a:t>
            </a:r>
            <a:r>
              <a:rPr lang="en-US" sz="1400" dirty="0" smtClean="0">
                <a:latin typeface="Calibri" pitchFamily="34" charset="0"/>
                <a:cs typeface="Meta Offc Pro"/>
              </a:rPr>
              <a:t>  Open Enrollment Period</a:t>
            </a:r>
          </a:p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Nov 15, 2014-Feb 15, 2015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29744" y="3657600"/>
            <a:ext cx="8739227" cy="0"/>
          </a:xfrm>
          <a:prstGeom prst="straightConnector1">
            <a:avLst/>
          </a:prstGeom>
          <a:ln w="38100" cmpd="sng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0" y="4713157"/>
            <a:ext cx="1816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Wave 1 Survey</a:t>
            </a:r>
          </a:p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Jul 11-Aug 29, 2013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5035" y="1259545"/>
            <a:ext cx="8554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Calibri" pitchFamily="34" charset="0"/>
                <a:cs typeface="Meta Offc Pro"/>
              </a:rPr>
              <a:t>HEALTH CARE LAW OPEN ENROLLMENT PERIODS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9591" y="5651021"/>
            <a:ext cx="7917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CALIFORNIA LONGITUDINAL PANEL SURVEY</a:t>
            </a:r>
            <a:endParaRPr lang="en-US" sz="1400" b="1" dirty="0" smtClean="0">
              <a:latin typeface="Calibri" pitchFamily="34" charset="0"/>
              <a:cs typeface="Meta Offc Pro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512319" y="2555589"/>
            <a:ext cx="5479" cy="57471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955892" y="2555589"/>
            <a:ext cx="5479" cy="57471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1" idx="0"/>
          </p:cNvCxnSpPr>
          <p:nvPr/>
        </p:nvCxnSpPr>
        <p:spPr>
          <a:xfrm flipH="1" flipV="1">
            <a:off x="908221" y="4077730"/>
            <a:ext cx="1" cy="63542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4184114" y="4084930"/>
            <a:ext cx="1" cy="63542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8171195" y="4084930"/>
            <a:ext cx="1" cy="63542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692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>
                <a:solidFill>
                  <a:schemeClr val="tx1"/>
                </a:solidFill>
              </a:rPr>
              <a:t>Coverage Among </a:t>
            </a:r>
            <a:r>
              <a:rPr lang="en-US" dirty="0">
                <a:solidFill>
                  <a:schemeClr val="tx1"/>
                </a:solidFill>
              </a:rPr>
              <a:t>California’s Previously </a:t>
            </a:r>
            <a:r>
              <a:rPr lang="en-US" dirty="0" smtClean="0">
                <a:solidFill>
                  <a:schemeClr val="tx1"/>
                </a:solidFill>
              </a:rPr>
              <a:t>Uninsured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 smtClean="0"/>
              <a:t>SOURCE: </a:t>
            </a:r>
            <a:r>
              <a:rPr lang="en-US" sz="1100" dirty="0"/>
              <a:t>Kaiser Family Foundation California Longitudinal Panel Surveys </a:t>
            </a:r>
          </a:p>
        </p:txBody>
      </p:sp>
      <p:sp>
        <p:nvSpPr>
          <p:cNvPr id="9" name="Title 5"/>
          <p:cNvSpPr txBox="1">
            <a:spLocks/>
          </p:cNvSpPr>
          <p:nvPr/>
        </p:nvSpPr>
        <p:spPr bwMode="auto">
          <a:xfrm>
            <a:off x="91439" y="1097280"/>
            <a:ext cx="896112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en-US" sz="1400" b="0" dirty="0" smtClean="0"/>
              <a:t>Are </a:t>
            </a:r>
            <a:r>
              <a:rPr lang="en-US" sz="1400" b="0" dirty="0"/>
              <a:t>you, yourself, now covered by any form of health insurance or health plan including a private health insurance plan, a plan </a:t>
            </a:r>
            <a:r>
              <a:rPr lang="en-US" sz="1400" b="0" dirty="0" smtClean="0"/>
              <a:t>through </a:t>
            </a:r>
            <a:r>
              <a:rPr lang="en-US" sz="1400" b="0" dirty="0"/>
              <a:t>an employer, or a plan through </a:t>
            </a:r>
            <a:r>
              <a:rPr lang="en-US" sz="1400" b="0" dirty="0" err="1"/>
              <a:t>Medi</a:t>
            </a:r>
            <a:r>
              <a:rPr lang="en-US" sz="1400" b="0" dirty="0"/>
              <a:t>-Cal, or do you not have health insurance at this </a:t>
            </a:r>
            <a:r>
              <a:rPr lang="en-US" sz="1400" b="0" dirty="0" smtClean="0"/>
              <a:t>time?  </a:t>
            </a: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466323315"/>
              </p:ext>
            </p:extLst>
          </p:nvPr>
        </p:nvGraphicFramePr>
        <p:xfrm>
          <a:off x="347729" y="1635617"/>
          <a:ext cx="8255357" cy="4752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3295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"/>
          <p:cNvSpPr txBox="1"/>
          <p:nvPr/>
        </p:nvSpPr>
        <p:spPr>
          <a:xfrm>
            <a:off x="1867915" y="3431049"/>
            <a:ext cx="38194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58% NET Recently Insured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NOTE: Don’t know/ Refused responses not shown. </a:t>
            </a:r>
            <a:endParaRPr lang="en-US" dirty="0"/>
          </a:p>
          <a:p>
            <a:r>
              <a:rPr lang="en-US" dirty="0" smtClean="0"/>
              <a:t>SOURCE: Kaiser Family Foundation California Longitudinal Panel Surveys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600" dirty="0" err="1" smtClean="0">
                <a:solidFill>
                  <a:schemeClr val="tx1"/>
                </a:solidFill>
              </a:rPr>
              <a:t>Medi</a:t>
            </a:r>
            <a:r>
              <a:rPr lang="en-US" sz="2600" dirty="0" smtClean="0">
                <a:solidFill>
                  <a:schemeClr val="tx1"/>
                </a:solidFill>
              </a:rPr>
              <a:t>-Cal Is Source of Coverage For Many Previously Uninsured Californians </a:t>
            </a:r>
            <a:endParaRPr lang="en-US" sz="2600" dirty="0">
              <a:solidFill>
                <a:srgbClr val="FF0000"/>
              </a:solidFill>
            </a:endParaRPr>
          </a:p>
        </p:txBody>
      </p:sp>
      <p:graphicFrame>
        <p:nvGraphicFramePr>
          <p:cNvPr id="9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45017381"/>
              </p:ext>
            </p:extLst>
          </p:nvPr>
        </p:nvGraphicFramePr>
        <p:xfrm>
          <a:off x="91437" y="1554479"/>
          <a:ext cx="896112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5"/>
          <p:cNvSpPr txBox="1">
            <a:spLocks/>
          </p:cNvSpPr>
          <p:nvPr/>
        </p:nvSpPr>
        <p:spPr bwMode="auto">
          <a:xfrm>
            <a:off x="91439" y="1097280"/>
            <a:ext cx="896112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en-US" sz="1400" b="0" dirty="0" smtClean="0"/>
              <a:t>Which </a:t>
            </a:r>
            <a:r>
              <a:rPr lang="en-US" sz="1400" b="0" dirty="0"/>
              <a:t>of the following is your MAIN source of health insurance coverage? 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848865" y="2191255"/>
            <a:ext cx="4530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68% NET Recently Insured</a:t>
            </a:r>
          </a:p>
        </p:txBody>
      </p:sp>
      <p:sp>
        <p:nvSpPr>
          <p:cNvPr id="8" name="Right Brace 7"/>
          <p:cNvSpPr/>
          <p:nvPr/>
        </p:nvSpPr>
        <p:spPr>
          <a:xfrm rot="16200000">
            <a:off x="4091939" y="191862"/>
            <a:ext cx="150580" cy="4640142"/>
          </a:xfrm>
          <a:prstGeom prst="rightBrace">
            <a:avLst>
              <a:gd name="adj1" fmla="val 8333"/>
              <a:gd name="adj2" fmla="val 49033"/>
            </a:avLst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ight Brace 10"/>
          <p:cNvSpPr/>
          <p:nvPr/>
        </p:nvSpPr>
        <p:spPr>
          <a:xfrm rot="16200000">
            <a:off x="3701485" y="1841158"/>
            <a:ext cx="150582" cy="3821135"/>
          </a:xfrm>
          <a:prstGeom prst="rightBrace">
            <a:avLst>
              <a:gd name="adj1" fmla="val 8333"/>
              <a:gd name="adj2" fmla="val 49033"/>
            </a:avLst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82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031004"/>
              </p:ext>
            </p:extLst>
          </p:nvPr>
        </p:nvGraphicFramePr>
        <p:xfrm>
          <a:off x="2295939" y="1876508"/>
          <a:ext cx="4626132" cy="308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4910569"/>
              </p:ext>
            </p:extLst>
          </p:nvPr>
        </p:nvGraphicFramePr>
        <p:xfrm>
          <a:off x="5201106" y="1864430"/>
          <a:ext cx="4626132" cy="308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459995"/>
              </p:ext>
            </p:extLst>
          </p:nvPr>
        </p:nvGraphicFramePr>
        <p:xfrm>
          <a:off x="-709267" y="1864430"/>
          <a:ext cx="4626132" cy="308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Coverage Among Previously Uninsured Hispanics And Whites After Health Care Law’s 2</a:t>
            </a:r>
            <a:r>
              <a:rPr lang="en-US" baseline="30000" dirty="0" smtClean="0"/>
              <a:t>nd</a:t>
            </a:r>
            <a:r>
              <a:rPr lang="en-US" dirty="0" smtClean="0"/>
              <a:t> Open Enrollment Period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 smtClean="0"/>
              <a:t>NOTE: “Eligible” refers to those who would be eligible for participation in the ACA coverage expansions based on their self-reported status as a citizen, permanent resident, or lawfully present immigrant. </a:t>
            </a:r>
          </a:p>
          <a:p>
            <a:r>
              <a:rPr lang="en-US" sz="1100" dirty="0" smtClean="0"/>
              <a:t>SOURCE: Wave 3 of the Kaiser Family Foundation California Longitudinal Panel Survey (February 18- May 13, 2015)</a:t>
            </a:r>
            <a:endParaRPr lang="en-US" sz="1100" dirty="0"/>
          </a:p>
        </p:txBody>
      </p:sp>
      <p:sp>
        <p:nvSpPr>
          <p:cNvPr id="2" name="Left Brace 1"/>
          <p:cNvSpPr/>
          <p:nvPr/>
        </p:nvSpPr>
        <p:spPr>
          <a:xfrm>
            <a:off x="17877" y="2162493"/>
            <a:ext cx="315453" cy="2611919"/>
          </a:xfrm>
          <a:prstGeom prst="leftBrac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-147948" y="4846481"/>
            <a:ext cx="19035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Total </a:t>
            </a:r>
            <a:r>
              <a:rPr lang="en-US" sz="1400" dirty="0">
                <a:latin typeface="Calibri" pitchFamily="34" charset="0"/>
                <a:cs typeface="Meta Offc Pro"/>
              </a:rPr>
              <a:t>Hispanics</a:t>
            </a:r>
          </a:p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Remaining Uninsured 41%</a:t>
            </a:r>
          </a:p>
        </p:txBody>
      </p:sp>
      <p:sp>
        <p:nvSpPr>
          <p:cNvPr id="9" name="Title 5"/>
          <p:cNvSpPr txBox="1">
            <a:spLocks/>
          </p:cNvSpPr>
          <p:nvPr/>
        </p:nvSpPr>
        <p:spPr bwMode="auto">
          <a:xfrm>
            <a:off x="91439" y="1097280"/>
            <a:ext cx="896112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en-US" sz="1400" b="0" dirty="0" smtClean="0"/>
              <a:t>Are </a:t>
            </a:r>
            <a:r>
              <a:rPr lang="en-US" sz="1400" b="0" dirty="0"/>
              <a:t>you, yourself, now covered by any form of health insurance or health plan including a private health insurance plan, a plan </a:t>
            </a:r>
            <a:r>
              <a:rPr lang="en-US" sz="1400" b="0" dirty="0" smtClean="0"/>
              <a:t>through </a:t>
            </a:r>
            <a:r>
              <a:rPr lang="en-US" sz="1400" b="0" dirty="0"/>
              <a:t>an employer, or a plan through </a:t>
            </a:r>
            <a:r>
              <a:rPr lang="en-US" sz="1400" b="0" dirty="0" err="1"/>
              <a:t>Medi</a:t>
            </a:r>
            <a:r>
              <a:rPr lang="en-US" sz="1400" b="0" dirty="0"/>
              <a:t>-Cal, or do you not have health insurance at this </a:t>
            </a:r>
            <a:r>
              <a:rPr lang="en-US" sz="1400" b="0" dirty="0" smtClean="0"/>
              <a:t>time?  </a:t>
            </a:r>
          </a:p>
        </p:txBody>
      </p:sp>
    </p:spTree>
    <p:extLst>
      <p:ext uri="{BB962C8B-B14F-4D97-AF65-F5344CB8AC3E}">
        <p14:creationId xmlns:p14="http://schemas.microsoft.com/office/powerpoint/2010/main" val="321781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1668981928"/>
              </p:ext>
            </p:extLst>
          </p:nvPr>
        </p:nvGraphicFramePr>
        <p:xfrm>
          <a:off x="248875" y="1907198"/>
          <a:ext cx="8255357" cy="4752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sz="1100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*Based on those who completed the survey in the Spring of 2014  and Spring 2015, after each open enrollment period.</a:t>
            </a:r>
          </a:p>
          <a:p>
            <a:r>
              <a:rPr lang="en-US" dirty="0" smtClean="0"/>
              <a:t>SOURCE</a:t>
            </a:r>
            <a:r>
              <a:rPr lang="en-US" dirty="0"/>
              <a:t>: Kaiser Family Foundation California Longitudinal Panel Surveys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400" dirty="0"/>
              <a:t>Dynamics </a:t>
            </a:r>
            <a:r>
              <a:rPr lang="en-US" sz="2400" dirty="0" smtClean="0"/>
              <a:t>Of Health Insurance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21" name="Title 5"/>
          <p:cNvSpPr txBox="1">
            <a:spLocks/>
          </p:cNvSpPr>
          <p:nvPr/>
        </p:nvSpPr>
        <p:spPr bwMode="auto">
          <a:xfrm>
            <a:off x="108739" y="932385"/>
            <a:ext cx="896112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en-US" sz="1400" b="0" dirty="0" smtClean="0"/>
              <a:t>Are </a:t>
            </a:r>
            <a:r>
              <a:rPr lang="en-US" sz="1400" b="0" dirty="0"/>
              <a:t>you, yourself, now covered by any form of health insurance or health plan including a private health insurance plan, a plan </a:t>
            </a:r>
            <a:r>
              <a:rPr lang="en-US" sz="1400" b="0" dirty="0" smtClean="0"/>
              <a:t>through </a:t>
            </a:r>
            <a:r>
              <a:rPr lang="en-US" sz="1400" b="0" dirty="0"/>
              <a:t>an employer, or a plan through </a:t>
            </a:r>
            <a:r>
              <a:rPr lang="en-US" sz="1400" b="0" dirty="0" err="1"/>
              <a:t>Medi</a:t>
            </a:r>
            <a:r>
              <a:rPr lang="en-US" sz="1400" b="0" dirty="0"/>
              <a:t>-Cal, or do you not have health insurance at this </a:t>
            </a:r>
            <a:r>
              <a:rPr lang="en-US" sz="1400" b="0" dirty="0" smtClean="0"/>
              <a:t>time?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7589" y="1461254"/>
            <a:ext cx="187822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  <a:cs typeface="Meta Offc Pro"/>
              </a:rPr>
              <a:t>SPRING 2014</a:t>
            </a:r>
          </a:p>
          <a:p>
            <a:pPr algn="ctr"/>
            <a:r>
              <a:rPr lang="en-US" sz="1400" b="1" dirty="0" smtClean="0">
                <a:latin typeface="Calibri" pitchFamily="34" charset="0"/>
                <a:cs typeface="Meta Offc Pro"/>
              </a:rPr>
              <a:t>After 1</a:t>
            </a:r>
            <a:r>
              <a:rPr lang="en-US" sz="1400" b="1" baseline="30000" dirty="0" smtClean="0">
                <a:latin typeface="Calibri" pitchFamily="34" charset="0"/>
                <a:cs typeface="Meta Offc Pro"/>
              </a:rPr>
              <a:t>st</a:t>
            </a:r>
            <a:r>
              <a:rPr lang="en-US" sz="1400" b="1" dirty="0" smtClean="0">
                <a:latin typeface="Calibri" pitchFamily="34" charset="0"/>
                <a:cs typeface="Meta Offc Pro"/>
              </a:rPr>
              <a:t> open enrollment period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24616" y="1461254"/>
            <a:ext cx="203450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  <a:cs typeface="Meta Offc Pro"/>
              </a:rPr>
              <a:t>SPRING 2015* </a:t>
            </a:r>
          </a:p>
          <a:p>
            <a:pPr algn="ctr"/>
            <a:r>
              <a:rPr lang="en-US" sz="1400" b="1" dirty="0" smtClean="0">
                <a:latin typeface="Calibri" pitchFamily="34" charset="0"/>
                <a:cs typeface="Meta Offc Pro"/>
              </a:rPr>
              <a:t>After 2</a:t>
            </a:r>
            <a:r>
              <a:rPr lang="en-US" sz="1400" b="1" baseline="30000" dirty="0" smtClean="0">
                <a:latin typeface="Calibri" pitchFamily="34" charset="0"/>
                <a:cs typeface="Meta Offc Pro"/>
              </a:rPr>
              <a:t>nd</a:t>
            </a:r>
            <a:r>
              <a:rPr lang="en-US" sz="1400" b="1" dirty="0" smtClean="0">
                <a:latin typeface="Calibri" pitchFamily="34" charset="0"/>
                <a:cs typeface="Meta Offc Pro"/>
              </a:rPr>
              <a:t> open enrollment period</a:t>
            </a:r>
          </a:p>
        </p:txBody>
      </p:sp>
      <p:sp>
        <p:nvSpPr>
          <p:cNvPr id="23" name="Right Brace 22"/>
          <p:cNvSpPr/>
          <p:nvPr/>
        </p:nvSpPr>
        <p:spPr>
          <a:xfrm>
            <a:off x="7310838" y="2409000"/>
            <a:ext cx="436850" cy="1977649"/>
          </a:xfrm>
          <a:prstGeom prst="rightBrace">
            <a:avLst>
              <a:gd name="adj1" fmla="val 8333"/>
              <a:gd name="adj2" fmla="val 48302"/>
            </a:avLst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803292" y="2999623"/>
            <a:ext cx="9144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Calibri" pitchFamily="34" charset="0"/>
                <a:cs typeface="Meta Offc Pro"/>
              </a:rPr>
              <a:t>NET Recently Insured</a:t>
            </a:r>
          </a:p>
          <a:p>
            <a:pPr algn="ctr"/>
            <a:r>
              <a:rPr lang="en-US" sz="1400" b="1" dirty="0" smtClean="0">
                <a:latin typeface="Calibri" pitchFamily="34" charset="0"/>
                <a:cs typeface="Meta Offc Pro"/>
              </a:rPr>
              <a:t>69%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3481953" y="3983921"/>
            <a:ext cx="2248408" cy="542698"/>
          </a:xfrm>
          <a:prstGeom prst="straightConnector1">
            <a:avLst/>
          </a:prstGeom>
          <a:ln w="28575" cmpd="sng">
            <a:solidFill>
              <a:schemeClr val="tx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3481953" y="2728237"/>
            <a:ext cx="2248408" cy="2100532"/>
          </a:xfrm>
          <a:prstGeom prst="straightConnector1">
            <a:avLst/>
          </a:prstGeom>
          <a:ln w="28575" cmpd="sng">
            <a:solidFill>
              <a:schemeClr val="accent3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ight Brace 26"/>
          <p:cNvSpPr/>
          <p:nvPr/>
        </p:nvSpPr>
        <p:spPr>
          <a:xfrm>
            <a:off x="7310839" y="4465998"/>
            <a:ext cx="436850" cy="859764"/>
          </a:xfrm>
          <a:prstGeom prst="rightBrace">
            <a:avLst>
              <a:gd name="adj1" fmla="val 8333"/>
              <a:gd name="adj2" fmla="val 48302"/>
            </a:avLst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747688" y="4536371"/>
            <a:ext cx="1025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Calibri" pitchFamily="34" charset="0"/>
                <a:cs typeface="Meta Offc Pro"/>
              </a:rPr>
              <a:t>NET Remaining Uninsured</a:t>
            </a:r>
          </a:p>
          <a:p>
            <a:pPr algn="ctr"/>
            <a:r>
              <a:rPr lang="en-US" sz="1400" b="1" dirty="0" smtClean="0">
                <a:latin typeface="Calibri" pitchFamily="34" charset="0"/>
                <a:cs typeface="Meta Offc Pro"/>
              </a:rPr>
              <a:t>31%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448236" y="5046059"/>
            <a:ext cx="2282125" cy="0"/>
          </a:xfrm>
          <a:prstGeom prst="straightConnector1">
            <a:avLst/>
          </a:prstGeom>
          <a:ln w="28575" cmpd="sng">
            <a:solidFill>
              <a:schemeClr val="bg2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448236" y="3556035"/>
            <a:ext cx="2282125" cy="0"/>
          </a:xfrm>
          <a:prstGeom prst="straightConnector1">
            <a:avLst/>
          </a:prstGeom>
          <a:ln w="28575" cmpd="sng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80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dirty="0"/>
              <a:t>NOTE: “OE” refers to the health care law’s Open Enrollment  Periods</a:t>
            </a:r>
          </a:p>
          <a:p>
            <a:r>
              <a:rPr lang="en-US" dirty="0" smtClean="0"/>
              <a:t>SOURCE: </a:t>
            </a:r>
            <a:r>
              <a:rPr lang="en-US" dirty="0"/>
              <a:t>Kaiser Family Foundation California Longitudinal Panel Surveys </a:t>
            </a:r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Recently Insured Are More Likely To Report Health Needs Met And Usual Source Of Care Now Than Before They Had Coverage</a:t>
            </a:r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91440" y="1255157"/>
            <a:ext cx="4495800" cy="718886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400" dirty="0" smtClean="0">
                <a:latin typeface="+mn-lt"/>
              </a:rPr>
              <a:t>Percent who say, overall, their health needs are being met very or somewhat well today:</a:t>
            </a:r>
            <a:endParaRPr lang="en-US" sz="1400" dirty="0">
              <a:latin typeface="+mn-lt"/>
            </a:endParaRPr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4648200" y="1255156"/>
            <a:ext cx="4495800" cy="718887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400" dirty="0" smtClean="0">
                <a:latin typeface="+mn-lt"/>
              </a:rPr>
              <a:t>Percent who say there is a place that they USUALLY go to when they are sick or need advice about their health:</a:t>
            </a:r>
            <a:endParaRPr lang="en-US" sz="1400" dirty="0">
              <a:latin typeface="+mn-lt"/>
            </a:endParaRP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3885241446"/>
              </p:ext>
            </p:extLst>
          </p:nvPr>
        </p:nvGraphicFramePr>
        <p:xfrm>
          <a:off x="30422" y="2159584"/>
          <a:ext cx="4257374" cy="427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3223516451"/>
              </p:ext>
            </p:extLst>
          </p:nvPr>
        </p:nvGraphicFramePr>
        <p:xfrm>
          <a:off x="5053914" y="2138989"/>
          <a:ext cx="4000441" cy="427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Text Placeholder 3"/>
          <p:cNvSpPr txBox="1">
            <a:spLocks/>
          </p:cNvSpPr>
          <p:nvPr/>
        </p:nvSpPr>
        <p:spPr>
          <a:xfrm>
            <a:off x="242017" y="2235181"/>
            <a:ext cx="2247900" cy="395416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+mn-lt"/>
              </a:rPr>
              <a:t>RECENTLY INSURED</a:t>
            </a:r>
            <a:endParaRPr lang="en-US" sz="1400" b="1" dirty="0">
              <a:latin typeface="+mn-lt"/>
            </a:endParaRPr>
          </a:p>
        </p:txBody>
      </p:sp>
      <p:sp>
        <p:nvSpPr>
          <p:cNvPr id="28" name="Text Placeholder 3"/>
          <p:cNvSpPr txBox="1">
            <a:spLocks/>
          </p:cNvSpPr>
          <p:nvPr/>
        </p:nvSpPr>
        <p:spPr>
          <a:xfrm>
            <a:off x="2489917" y="2235181"/>
            <a:ext cx="2247900" cy="395416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+mn-lt"/>
              </a:rPr>
              <a:t>REMAINING UNINSURED</a:t>
            </a:r>
            <a:endParaRPr lang="en-US" sz="1400" b="1" dirty="0">
              <a:latin typeface="+mn-lt"/>
            </a:endParaRPr>
          </a:p>
        </p:txBody>
      </p:sp>
      <p:sp>
        <p:nvSpPr>
          <p:cNvPr id="29" name="Text Placeholder 3"/>
          <p:cNvSpPr txBox="1">
            <a:spLocks/>
          </p:cNvSpPr>
          <p:nvPr/>
        </p:nvSpPr>
        <p:spPr>
          <a:xfrm>
            <a:off x="4648200" y="2235181"/>
            <a:ext cx="2247900" cy="395416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+mn-lt"/>
              </a:rPr>
              <a:t>RECENTLY INSURED</a:t>
            </a:r>
            <a:endParaRPr lang="en-US" sz="1400" b="1" dirty="0">
              <a:latin typeface="+mn-lt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6896100" y="2235181"/>
            <a:ext cx="2247900" cy="395416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+mn-lt"/>
              </a:rPr>
              <a:t>REMAINING UNINSURED</a:t>
            </a:r>
            <a:endParaRPr lang="en-US" sz="1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827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dirty="0" smtClean="0"/>
              <a:t>NOTE: “OE” refers to the health care law’s Open Enrollment  Periods</a:t>
            </a:r>
          </a:p>
          <a:p>
            <a:r>
              <a:rPr lang="en-US" dirty="0" smtClean="0"/>
              <a:t>SOURCE: </a:t>
            </a:r>
            <a:r>
              <a:rPr lang="en-US" dirty="0"/>
              <a:t>Kaiser Family Foundation California Longitudinal Panel Surveys </a:t>
            </a:r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Recently Insured Feel Less Financial Stress From Health Costs Since Gaining Insurance, No Change For Remaining Uninsured</a:t>
            </a:r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502276" y="1255157"/>
            <a:ext cx="4084964" cy="718886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400" dirty="0" smtClean="0">
                <a:latin typeface="+mn-lt"/>
              </a:rPr>
              <a:t>Percent who say, in general, it is very or somewhat difficult for them and their family to afford health care:</a:t>
            </a:r>
            <a:endParaRPr lang="en-US" sz="1400" dirty="0">
              <a:latin typeface="+mn-lt"/>
            </a:endParaRPr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4790940" y="1255156"/>
            <a:ext cx="4353059" cy="718887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400" dirty="0" smtClean="0">
                <a:latin typeface="+mn-lt"/>
              </a:rPr>
              <a:t>Percent who say they have had any problems paying medical bills in the past 12 months:</a:t>
            </a:r>
            <a:endParaRPr lang="en-US" sz="1400" dirty="0">
              <a:latin typeface="+mn-lt"/>
            </a:endParaRP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2924456029"/>
              </p:ext>
            </p:extLst>
          </p:nvPr>
        </p:nvGraphicFramePr>
        <p:xfrm>
          <a:off x="30421" y="2159584"/>
          <a:ext cx="4245017" cy="427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2119204080"/>
              </p:ext>
            </p:extLst>
          </p:nvPr>
        </p:nvGraphicFramePr>
        <p:xfrm>
          <a:off x="5053913" y="2138989"/>
          <a:ext cx="4000441" cy="427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Text Placeholder 3"/>
          <p:cNvSpPr txBox="1">
            <a:spLocks/>
          </p:cNvSpPr>
          <p:nvPr/>
        </p:nvSpPr>
        <p:spPr>
          <a:xfrm>
            <a:off x="167427" y="2375111"/>
            <a:ext cx="2247900" cy="395416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+mn-lt"/>
              </a:rPr>
              <a:t>RECENTLY INSURED</a:t>
            </a:r>
            <a:endParaRPr lang="en-US" sz="1400" b="1" dirty="0">
              <a:latin typeface="+mn-lt"/>
            </a:endParaRPr>
          </a:p>
        </p:txBody>
      </p:sp>
      <p:sp>
        <p:nvSpPr>
          <p:cNvPr id="28" name="Text Placeholder 3"/>
          <p:cNvSpPr txBox="1">
            <a:spLocks/>
          </p:cNvSpPr>
          <p:nvPr/>
        </p:nvSpPr>
        <p:spPr>
          <a:xfrm>
            <a:off x="2389569" y="2362232"/>
            <a:ext cx="2247900" cy="395416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+mn-lt"/>
              </a:rPr>
              <a:t>REMAINING UNINSURED</a:t>
            </a:r>
            <a:endParaRPr lang="en-US" sz="1400" b="1" dirty="0">
              <a:latin typeface="+mn-lt"/>
            </a:endParaRPr>
          </a:p>
        </p:txBody>
      </p:sp>
      <p:sp>
        <p:nvSpPr>
          <p:cNvPr id="29" name="Text Placeholder 3"/>
          <p:cNvSpPr txBox="1">
            <a:spLocks/>
          </p:cNvSpPr>
          <p:nvPr/>
        </p:nvSpPr>
        <p:spPr>
          <a:xfrm>
            <a:off x="4596684" y="2360840"/>
            <a:ext cx="2247900" cy="395416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+mn-lt"/>
              </a:rPr>
              <a:t>RECENTLY INSURED</a:t>
            </a:r>
            <a:endParaRPr lang="en-US" sz="1400" b="1" dirty="0">
              <a:latin typeface="+mn-lt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6844584" y="2360840"/>
            <a:ext cx="2247900" cy="395416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+mn-lt"/>
              </a:rPr>
              <a:t>REMAINING UNINSURED</a:t>
            </a:r>
            <a:endParaRPr lang="en-US" sz="1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132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SOURCE: Wave 3 of the Kaiser Family Foundation California Longitudinal Panel Survey (February 18- May 13, 2015)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400" dirty="0"/>
              <a:t>Affording Health Care Remains Top Financial Concern </a:t>
            </a:r>
            <a:r>
              <a:rPr lang="en-US" sz="2400" dirty="0" smtClean="0"/>
              <a:t>For </a:t>
            </a:r>
            <a:r>
              <a:rPr lang="en-US" sz="2400" dirty="0"/>
              <a:t>Remaining Uninsured, While </a:t>
            </a:r>
            <a:r>
              <a:rPr lang="en-US" sz="2400" dirty="0" smtClean="0"/>
              <a:t>The </a:t>
            </a:r>
            <a:r>
              <a:rPr lang="en-US" sz="2400" dirty="0"/>
              <a:t>Recently Insured Rank </a:t>
            </a:r>
            <a:r>
              <a:rPr lang="en-US" sz="2400" dirty="0" smtClean="0"/>
              <a:t>It </a:t>
            </a:r>
            <a:r>
              <a:rPr lang="en-US" sz="2400" dirty="0"/>
              <a:t>Fourth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35" name="Text Placeholder 2"/>
          <p:cNvSpPr txBox="1">
            <a:spLocks/>
          </p:cNvSpPr>
          <p:nvPr/>
        </p:nvSpPr>
        <p:spPr>
          <a:xfrm>
            <a:off x="91440" y="1082329"/>
            <a:ext cx="8942388" cy="307777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 smtClean="0"/>
              <a:t>Percent who say each of the following is “very” or “somewhat</a:t>
            </a:r>
            <a:r>
              <a:rPr lang="en-US" sz="1400" smtClean="0"/>
              <a:t>” difficult </a:t>
            </a:r>
            <a:r>
              <a:rPr lang="en-US" sz="1400" dirty="0" smtClean="0"/>
              <a:t>for them </a:t>
            </a:r>
            <a:r>
              <a:rPr lang="en-US" sz="1400" dirty="0"/>
              <a:t>and </a:t>
            </a:r>
            <a:r>
              <a:rPr lang="en-US" sz="1400" dirty="0" smtClean="0"/>
              <a:t>their family </a:t>
            </a:r>
            <a:r>
              <a:rPr lang="en-US" sz="1400" dirty="0"/>
              <a:t>to </a:t>
            </a:r>
            <a:r>
              <a:rPr lang="en-US" sz="1400" dirty="0" smtClean="0"/>
              <a:t>afford:</a:t>
            </a:r>
            <a:endParaRPr lang="en-US" sz="1400" i="1" dirty="0">
              <a:solidFill>
                <a:srgbClr val="FF0000"/>
              </a:solidFill>
              <a:latin typeface="Calibri" pitchFamily="34" charset="0"/>
              <a:cs typeface="Meta Offc Pro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305316"/>
              </p:ext>
            </p:extLst>
          </p:nvPr>
        </p:nvGraphicFramePr>
        <p:xfrm>
          <a:off x="701008" y="1606380"/>
          <a:ext cx="7451323" cy="43372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990"/>
                <a:gridCol w="3280981"/>
                <a:gridCol w="3384352"/>
              </a:tblGrid>
              <a:tr h="4565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RANK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Recently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Insured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Remaining Uninsured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77613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</a:t>
                      </a:r>
                      <a:endParaRPr lang="en-US" sz="14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Rent/Mortgage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(58%)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Health Care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(85%)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77613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</a:t>
                      </a:r>
                      <a:endParaRPr lang="en-US" sz="14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Utilities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(54%)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Rent/Mortgage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(66%)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7613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</a:t>
                      </a:r>
                      <a:endParaRPr lang="en-US" sz="14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Gasoline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(53%)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Gasoline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(57%)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7613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</a:t>
                      </a:r>
                      <a:endParaRPr lang="en-US" sz="14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Health Care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(49%)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Utilities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(51%)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7613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5</a:t>
                      </a:r>
                      <a:endParaRPr lang="en-US" sz="14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Food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(40%)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Food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(44%)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584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4"/>
          <p:cNvSpPr>
            <a:spLocks noGrp="1"/>
          </p:cNvSpPr>
          <p:nvPr>
            <p:ph idx="1"/>
          </p:nvPr>
        </p:nvSpPr>
        <p:spPr bwMode="auto">
          <a:xfrm>
            <a:off x="2362200" y="457200"/>
            <a:ext cx="6689725" cy="4297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FontTx/>
              <a:buNone/>
            </a:pPr>
            <a:endParaRPr lang="en-US" altLang="en-US" sz="3000" dirty="0" smtClean="0">
              <a:ea typeface="Calibri" pitchFamily="34" charset="0"/>
            </a:endParaRPr>
          </a:p>
          <a:p>
            <a:pPr marL="0" indent="0" eaLnBrk="1" hangingPunct="1">
              <a:buFontTx/>
              <a:buNone/>
            </a:pPr>
            <a:endParaRPr lang="en-US" altLang="en-US" sz="3000" dirty="0" smtClean="0">
              <a:ea typeface="Calibri" pitchFamily="34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US" altLang="en-US" sz="3000" dirty="0" smtClean="0">
                <a:ea typeface="Calibri" pitchFamily="34" charset="0"/>
              </a:rPr>
              <a:t>Associate Director, Public Opinion and Survey Research Program</a:t>
            </a:r>
          </a:p>
          <a:p>
            <a:pPr marL="0" indent="0" algn="ctr" eaLnBrk="1" hangingPunct="1">
              <a:buFontTx/>
              <a:buNone/>
            </a:pPr>
            <a:endParaRPr lang="en-US" altLang="en-US" sz="3000" dirty="0" smtClean="0">
              <a:ea typeface="Calibri" pitchFamily="34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US" altLang="en-US" sz="3000" i="1" dirty="0" smtClean="0">
                <a:ea typeface="Calibri" pitchFamily="34" charset="0"/>
              </a:rPr>
              <a:t>Kaiser Family Foundation</a:t>
            </a:r>
          </a:p>
          <a:p>
            <a:pPr marL="0" indent="0" algn="ctr" eaLnBrk="1" hangingPunct="1">
              <a:buFontTx/>
              <a:buNone/>
            </a:pPr>
            <a:endParaRPr lang="en-US" altLang="en-US" sz="3000" i="1" dirty="0" smtClean="0">
              <a:ea typeface="Calibri" pitchFamily="34" charset="0"/>
            </a:endParaRPr>
          </a:p>
        </p:txBody>
      </p:sp>
      <p:sp>
        <p:nvSpPr>
          <p:cNvPr id="15363" name="Text Placeholder 1"/>
          <p:cNvSpPr>
            <a:spLocks noGrp="1"/>
          </p:cNvSpPr>
          <p:nvPr>
            <p:ph type="body" sz="quarter" idx="11"/>
          </p:nvPr>
        </p:nvSpPr>
        <p:spPr bwMode="auto">
          <a:xfrm>
            <a:off x="92075" y="6218238"/>
            <a:ext cx="8320088" cy="547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mtClean="0">
              <a:ea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2075" y="365125"/>
            <a:ext cx="8959850" cy="914400"/>
          </a:xfrm>
        </p:spPr>
        <p:txBody>
          <a:bodyPr/>
          <a:lstStyle/>
          <a:p>
            <a:pPr eaLnBrk="1" hangingPunct="1">
              <a:defRPr/>
            </a:pPr>
            <a:r>
              <a:rPr sz="300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</a:rPr>
              <a:t>Bianca DiJulio</a:t>
            </a:r>
            <a:endParaRPr sz="30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</a:endParaRPr>
          </a:p>
        </p:txBody>
      </p:sp>
      <p:pic>
        <p:nvPicPr>
          <p:cNvPr id="6146" name="Picture 2" descr="BDijul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87" y="1479373"/>
            <a:ext cx="1647825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22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sz="1100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SOURCE</a:t>
            </a:r>
            <a:r>
              <a:rPr lang="en-US" dirty="0"/>
              <a:t>: Wave 3 of the Kaiser Family Foundation California Longitudinal Panel Survey (February 18- May 13, 2015)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Most Recently Insured Stayed With The Same Plan</a:t>
            </a:r>
            <a:endParaRPr lang="en-US" sz="2600" dirty="0">
              <a:solidFill>
                <a:srgbClr val="FF0000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72888818"/>
              </p:ext>
            </p:extLst>
          </p:nvPr>
        </p:nvGraphicFramePr>
        <p:xfrm>
          <a:off x="1049743" y="1417320"/>
          <a:ext cx="7810052" cy="4841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/>
          <p:cNvSpPr txBox="1">
            <a:spLocks/>
          </p:cNvSpPr>
          <p:nvPr/>
        </p:nvSpPr>
        <p:spPr bwMode="auto">
          <a:xfrm>
            <a:off x="91439" y="1097280"/>
            <a:ext cx="896112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en-US" sz="1400" b="0" u="sng" dirty="0" smtClean="0"/>
              <a:t>AMONG CALIFORNIA RECENTLY INSURED</a:t>
            </a:r>
            <a:r>
              <a:rPr lang="en-US" sz="1400" b="0" dirty="0" smtClean="0"/>
              <a:t>: Do </a:t>
            </a:r>
            <a:r>
              <a:rPr lang="en-US" sz="1400" b="0" dirty="0"/>
              <a:t>you have the same health insurance plan you had last year in 2014, or did you change to a different </a:t>
            </a:r>
            <a:r>
              <a:rPr lang="en-US" sz="1400" b="0" dirty="0" smtClean="0"/>
              <a:t>plan?</a:t>
            </a:r>
          </a:p>
        </p:txBody>
      </p:sp>
    </p:spTree>
    <p:extLst>
      <p:ext uri="{BB962C8B-B14F-4D97-AF65-F5344CB8AC3E}">
        <p14:creationId xmlns:p14="http://schemas.microsoft.com/office/powerpoint/2010/main" val="313198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583582"/>
              </p:ext>
            </p:extLst>
          </p:nvPr>
        </p:nvGraphicFramePr>
        <p:xfrm>
          <a:off x="-672133" y="2618192"/>
          <a:ext cx="4626132" cy="308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Experiences With Renewing </a:t>
            </a:r>
            <a:r>
              <a:rPr lang="en-US" dirty="0" smtClean="0"/>
              <a:t>Coverage: </a:t>
            </a:r>
            <a:r>
              <a:rPr lang="en-US" dirty="0"/>
              <a:t>Most Were Re-Enrolled </a:t>
            </a:r>
            <a:r>
              <a:rPr lang="en-US" dirty="0" smtClean="0"/>
              <a:t>Automatically, Did </a:t>
            </a:r>
            <a:r>
              <a:rPr lang="en-US" dirty="0"/>
              <a:t>Not Shop For Other Coverage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 smtClean="0"/>
              <a:t>SOURCE: </a:t>
            </a:r>
            <a:r>
              <a:rPr lang="en-US" sz="1100" dirty="0"/>
              <a:t>Wave 3 of the Kaiser Family Foundation California Longitudinal Panel Survey (February 18- May 13, 2015</a:t>
            </a:r>
            <a:r>
              <a:rPr lang="en-US" sz="1100" dirty="0" smtClean="0"/>
              <a:t>)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91439" y="109728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/>
              <a:t>AMONG CALIFORNIA </a:t>
            </a:r>
            <a:r>
              <a:rPr lang="en-US" sz="1400" u="sng" dirty="0" smtClean="0"/>
              <a:t>RECENTLY INSURED </a:t>
            </a:r>
            <a:r>
              <a:rPr lang="en-US" sz="1400" u="sng" dirty="0">
                <a:latin typeface="Calibri" pitchFamily="34" charset="0"/>
                <a:cs typeface="Meta Offc Pro"/>
              </a:rPr>
              <a:t>WHO REPORT </a:t>
            </a:r>
            <a:r>
              <a:rPr lang="en-US" sz="1400" u="sng" dirty="0" smtClean="0">
                <a:latin typeface="Calibri" pitchFamily="34" charset="0"/>
                <a:cs typeface="Meta Offc Pro"/>
              </a:rPr>
              <a:t>KEEPING THE SAME PLAN AS LAST YEAR</a:t>
            </a:r>
            <a:r>
              <a:rPr lang="en-US" sz="1400" u="sng" dirty="0" smtClean="0"/>
              <a:t>:</a:t>
            </a:r>
            <a:endParaRPr lang="en-US" sz="1400" dirty="0" smtClean="0">
              <a:latin typeface="Calibri" pitchFamily="34" charset="0"/>
              <a:cs typeface="Meta Offc Pro"/>
            </a:endParaRP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91439" y="1534131"/>
            <a:ext cx="3068493" cy="718886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400" dirty="0">
                <a:latin typeface="+mn-lt"/>
              </a:rPr>
              <a:t>Did you take action to re-enroll in the same health plan, or were you re-enrolled without having to take any </a:t>
            </a:r>
            <a:r>
              <a:rPr lang="en-US" sz="1400" dirty="0" smtClean="0">
                <a:latin typeface="+mn-lt"/>
              </a:rPr>
              <a:t>action?</a:t>
            </a:r>
            <a:endParaRPr lang="en-US" sz="1400" dirty="0">
              <a:latin typeface="+mn-lt"/>
            </a:endParaRPr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3068493" y="1534132"/>
            <a:ext cx="2954191" cy="718887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400" dirty="0">
                <a:latin typeface="+mn-lt"/>
              </a:rPr>
              <a:t>When you renewed your health plan this year, did you shop around or look at other options first, or did you decide to renew your current plan without shopping around?</a:t>
            </a:r>
          </a:p>
        </p:txBody>
      </p:sp>
      <p:sp>
        <p:nvSpPr>
          <p:cNvPr id="14" name="Text Placeholder 3"/>
          <p:cNvSpPr txBox="1">
            <a:spLocks/>
          </p:cNvSpPr>
          <p:nvPr/>
        </p:nvSpPr>
        <p:spPr>
          <a:xfrm>
            <a:off x="6022684" y="1534131"/>
            <a:ext cx="3121316" cy="718887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400" dirty="0">
                <a:latin typeface="+mn-lt"/>
              </a:rPr>
              <a:t>Did you receive information from the insurance company, Covered California or </a:t>
            </a:r>
            <a:r>
              <a:rPr lang="en-US" sz="1400" dirty="0" err="1">
                <a:latin typeface="+mn-lt"/>
              </a:rPr>
              <a:t>Medi</a:t>
            </a:r>
            <a:r>
              <a:rPr lang="en-US" sz="1400" dirty="0">
                <a:latin typeface="+mn-lt"/>
              </a:rPr>
              <a:t>-Cal about how to keep your 2014 coverage this year, or not?</a:t>
            </a:r>
          </a:p>
        </p:txBody>
      </p:sp>
      <p:graphicFrame>
        <p:nvGraphicFramePr>
          <p:cNvPr id="7" name="Char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6111864"/>
              </p:ext>
            </p:extLst>
          </p:nvPr>
        </p:nvGraphicFramePr>
        <p:xfrm>
          <a:off x="2258933" y="2593200"/>
          <a:ext cx="4626132" cy="308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092663"/>
              </p:ext>
            </p:extLst>
          </p:nvPr>
        </p:nvGraphicFramePr>
        <p:xfrm>
          <a:off x="5270276" y="2581122"/>
          <a:ext cx="4626132" cy="308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5" name="Straight Connector 14"/>
          <p:cNvCxnSpPr/>
          <p:nvPr/>
        </p:nvCxnSpPr>
        <p:spPr>
          <a:xfrm flipV="1">
            <a:off x="432486" y="5189838"/>
            <a:ext cx="172995" cy="61784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20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1440" y="6228806"/>
            <a:ext cx="8321040" cy="548640"/>
          </a:xfrm>
        </p:spPr>
        <p:txBody>
          <a:bodyPr/>
          <a:lstStyle/>
          <a:p>
            <a:r>
              <a:rPr lang="en-US" dirty="0" smtClean="0"/>
              <a:t>NOTE: Don’t know/ Refused answers not shown.</a:t>
            </a:r>
          </a:p>
          <a:p>
            <a:r>
              <a:rPr lang="en-US" dirty="0" smtClean="0"/>
              <a:t>SOURCE: Wave 3 of the Kaiser Family Foundation California Longitudinal Panel Survey (February 18- May 13, 2015)</a:t>
            </a:r>
            <a:endParaRPr lang="en-US" dirty="0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Most California Recently Insured Say Their Experience With Their Current Plan Has Been Positive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39" y="1097280"/>
            <a:ext cx="8961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>
                <a:latin typeface="Calibri" pitchFamily="34" charset="0"/>
                <a:cs typeface="Meta Offc Pro"/>
              </a:rPr>
              <a:t>AMONG </a:t>
            </a:r>
            <a:r>
              <a:rPr lang="en-US" sz="1400" u="sng" dirty="0" smtClean="0">
                <a:latin typeface="Calibri" pitchFamily="34" charset="0"/>
                <a:cs typeface="Meta Offc Pro"/>
              </a:rPr>
              <a:t>CALIFORNIA RECENTLY INSURED:</a:t>
            </a:r>
            <a:r>
              <a:rPr lang="en-US" sz="1400" dirty="0" smtClean="0">
                <a:latin typeface="Calibri" pitchFamily="34" charset="0"/>
                <a:cs typeface="Meta Offc Pro"/>
              </a:rPr>
              <a:t> </a:t>
            </a:r>
            <a:r>
              <a:rPr lang="en-US" sz="1400" dirty="0" smtClean="0"/>
              <a:t>Overall</a:t>
            </a:r>
            <a:r>
              <a:rPr lang="en-US" sz="1400" dirty="0"/>
              <a:t>, would you say your experiences with your current health insurance plan have been very positive, somewhat positive, somewhat negative, or </a:t>
            </a:r>
            <a:r>
              <a:rPr lang="en-US" sz="1400" dirty="0" smtClean="0"/>
              <a:t>very negative</a:t>
            </a:r>
            <a:r>
              <a:rPr lang="en-US" sz="1400" dirty="0"/>
              <a:t>?</a:t>
            </a:r>
          </a:p>
        </p:txBody>
      </p:sp>
      <p:graphicFrame>
        <p:nvGraphicFramePr>
          <p:cNvPr id="11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4698455"/>
              </p:ext>
            </p:extLst>
          </p:nvPr>
        </p:nvGraphicFramePr>
        <p:xfrm>
          <a:off x="91439" y="1545772"/>
          <a:ext cx="8961120" cy="4780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91439" y="3435640"/>
            <a:ext cx="3188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u="sng" dirty="0" smtClean="0"/>
              <a:t>Coverage Type</a:t>
            </a:r>
            <a:endParaRPr lang="en-US" sz="1400" u="sng" dirty="0"/>
          </a:p>
        </p:txBody>
      </p:sp>
    </p:spTree>
    <p:extLst>
      <p:ext uri="{BB962C8B-B14F-4D97-AF65-F5344CB8AC3E}">
        <p14:creationId xmlns:p14="http://schemas.microsoft.com/office/powerpoint/2010/main" val="145822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2"/>
          <p:cNvSpPr txBox="1">
            <a:spLocks/>
          </p:cNvSpPr>
          <p:nvPr/>
        </p:nvSpPr>
        <p:spPr>
          <a:xfrm>
            <a:off x="91440" y="1097280"/>
            <a:ext cx="8942388" cy="523220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In the past twelve months, were you told by a doctor's office or clinic that they would not accept you as a new patient, or not?</a:t>
            </a:r>
            <a:endParaRPr lang="en-US" sz="1400" kern="0" dirty="0">
              <a:latin typeface="Calibri" pitchFamily="34" charset="0"/>
              <a:cs typeface="Meta Offc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9052560" cy="914400"/>
          </a:xfrm>
        </p:spPr>
        <p:txBody>
          <a:bodyPr anchor="ctr"/>
          <a:lstStyle/>
          <a:p>
            <a:r>
              <a:rPr lang="en-US" sz="2600" dirty="0" smtClean="0"/>
              <a:t>Difficulties Accessing Care</a:t>
            </a:r>
            <a:endParaRPr 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9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22053546"/>
              </p:ext>
            </p:extLst>
          </p:nvPr>
        </p:nvGraphicFramePr>
        <p:xfrm>
          <a:off x="221153" y="1309110"/>
          <a:ext cx="8697686" cy="24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dirty="0" smtClean="0"/>
              <a:t>NOTE: Haven’t tried refers to those who say they haven’t tried to become a new patient or haven’t tried to get an appointment. Don’t know/Refused responses not shown. </a:t>
            </a:r>
          </a:p>
          <a:p>
            <a:r>
              <a:rPr lang="en-US" dirty="0" smtClean="0"/>
              <a:t>SOURCE: Wave 3 of the Kaiser Family Foundation California Longitudinal Panel Survey (February 18- May 13, 2015)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1153" y="2110380"/>
            <a:ext cx="2125014" cy="409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 smtClean="0">
                <a:latin typeface="Calibri" pitchFamily="34" charset="0"/>
                <a:cs typeface="Meta Offc Pro"/>
              </a:rPr>
              <a:t>Coverage Type</a:t>
            </a:r>
          </a:p>
        </p:txBody>
      </p:sp>
      <p:graphicFrame>
        <p:nvGraphicFramePr>
          <p:cNvPr id="1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8026933"/>
              </p:ext>
            </p:extLst>
          </p:nvPr>
        </p:nvGraphicFramePr>
        <p:xfrm>
          <a:off x="217472" y="3823283"/>
          <a:ext cx="8697686" cy="2404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21153" y="4741032"/>
            <a:ext cx="2125014" cy="545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 smtClean="0">
                <a:latin typeface="Calibri" pitchFamily="34" charset="0"/>
                <a:cs typeface="Meta Offc Pro"/>
              </a:rPr>
              <a:t>Coverage Type</a:t>
            </a:r>
          </a:p>
        </p:txBody>
      </p:sp>
      <p:sp>
        <p:nvSpPr>
          <p:cNvPr id="15" name="Text Placeholder 2"/>
          <p:cNvSpPr txBox="1">
            <a:spLocks/>
          </p:cNvSpPr>
          <p:nvPr/>
        </p:nvSpPr>
        <p:spPr>
          <a:xfrm>
            <a:off x="95121" y="3823650"/>
            <a:ext cx="8942388" cy="523220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In the past twelve months, have you had to wait longer than you thought was reasonable to get an appointment for medical care, or not?</a:t>
            </a:r>
            <a:endParaRPr lang="en-US" sz="1400" kern="0" dirty="0"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10825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4868658"/>
              </p:ext>
            </p:extLst>
          </p:nvPr>
        </p:nvGraphicFramePr>
        <p:xfrm>
          <a:off x="-719206" y="1283322"/>
          <a:ext cx="4626132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Demographics Of California’s Remaining Uninsured In 2015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 smtClean="0"/>
              <a:t>NOTE: “Eligible” refers to those who would be eligible for participation in the ACA coverage expansions based on their self-reported status as a citizen, permanent resident, or lawfully present immigrant. “</a:t>
            </a:r>
            <a:r>
              <a:rPr lang="en-US" sz="1100" dirty="0" err="1" smtClean="0"/>
              <a:t>Undoc</a:t>
            </a:r>
            <a:r>
              <a:rPr lang="en-US" sz="1100" dirty="0" smtClean="0"/>
              <a:t>.” refers to those who are not </a:t>
            </a:r>
            <a:r>
              <a:rPr lang="en-US" sz="1100" dirty="0"/>
              <a:t>eligible for participation in the ACA coverage expansions based on their self-reported status as a citizen, permanent resident, or lawfully present </a:t>
            </a:r>
            <a:r>
              <a:rPr lang="en-US" sz="1100" dirty="0" smtClean="0"/>
              <a:t>immigrant. “Long-Term Uninsured” refers to those who reported that they had been uninsured for 2 or more years or had never had insurance prior to the ACA.</a:t>
            </a:r>
          </a:p>
          <a:p>
            <a:r>
              <a:rPr lang="en-US" sz="1100" dirty="0" smtClean="0"/>
              <a:t>SOURCE: Wave 3 of the Kaiser Family Foundation California Longitudinal Panel Survey (February 18- May 13, 2015)</a:t>
            </a:r>
            <a:endParaRPr lang="en-US" sz="1100" dirty="0"/>
          </a:p>
        </p:txBody>
      </p:sp>
      <p:graphicFrame>
        <p:nvGraphicFramePr>
          <p:cNvPr id="7" name="Char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6888897"/>
              </p:ext>
            </p:extLst>
          </p:nvPr>
        </p:nvGraphicFramePr>
        <p:xfrm>
          <a:off x="2286000" y="1295400"/>
          <a:ext cx="4626132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296049"/>
              </p:ext>
            </p:extLst>
          </p:nvPr>
        </p:nvGraphicFramePr>
        <p:xfrm>
          <a:off x="5191167" y="1283322"/>
          <a:ext cx="4626132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2000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1440" y="6228806"/>
            <a:ext cx="8321040" cy="548640"/>
          </a:xfrm>
        </p:spPr>
        <p:txBody>
          <a:bodyPr/>
          <a:lstStyle/>
          <a:p>
            <a:r>
              <a:rPr lang="en-US" dirty="0" smtClean="0"/>
              <a:t>SOURCE: Wave 3 of the Kaiser Family Foundation California Longitudinal Panel Survey (February 18- May 13, 2015)</a:t>
            </a:r>
            <a:endParaRPr lang="en-US" dirty="0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Reasons Why California Uninsured Say They Do Not Currently Have Health Insurance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39" y="1097280"/>
            <a:ext cx="8961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/>
              <a:t>AMONG CALIFORNIA </a:t>
            </a:r>
            <a:r>
              <a:rPr lang="en-US" sz="1400" u="sng" dirty="0" smtClean="0"/>
              <a:t>REMAINING UNINSURED</a:t>
            </a:r>
            <a:r>
              <a:rPr lang="en-US" sz="1400" dirty="0" smtClean="0">
                <a:latin typeface="Calibri" pitchFamily="34" charset="0"/>
                <a:cs typeface="Meta Offc Pro"/>
              </a:rPr>
              <a:t>: Percent who say each of the following is the MAIN reason they do not currently have health insurance (open end):</a:t>
            </a:r>
            <a:endParaRPr lang="en-US" sz="1400" b="1" dirty="0">
              <a:solidFill>
                <a:srgbClr val="FF0000"/>
              </a:solidFill>
              <a:latin typeface="Calibri" pitchFamily="34" charset="0"/>
              <a:cs typeface="Meta Offc Pro"/>
            </a:endParaRPr>
          </a:p>
        </p:txBody>
      </p:sp>
      <p:graphicFrame>
        <p:nvGraphicFramePr>
          <p:cNvPr id="11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5482655"/>
              </p:ext>
            </p:extLst>
          </p:nvPr>
        </p:nvGraphicFramePr>
        <p:xfrm>
          <a:off x="91439" y="1624404"/>
          <a:ext cx="8961120" cy="450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763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1440" y="6228806"/>
            <a:ext cx="8321040" cy="548640"/>
          </a:xfrm>
        </p:spPr>
        <p:txBody>
          <a:bodyPr/>
          <a:lstStyle/>
          <a:p>
            <a:r>
              <a:rPr lang="en-US" dirty="0" smtClean="0"/>
              <a:t>NOTE: Don’t know/ Refused answers not shown. </a:t>
            </a:r>
          </a:p>
          <a:p>
            <a:r>
              <a:rPr lang="en-US" dirty="0" smtClean="0"/>
              <a:t>SOURCE: </a:t>
            </a:r>
            <a:r>
              <a:rPr lang="en-US" dirty="0"/>
              <a:t>Wave 3 of the Kaiser Family Foundation California Longitudinal Panel Survey (February 18- May 13, 2015)</a:t>
            </a:r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Many Remaining Uninsured Hispanics Worry Signing Up For Health Insurance Will Draw Attention To Immigration Status</a:t>
            </a:r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39" y="1097280"/>
            <a:ext cx="8961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 smtClean="0"/>
              <a:t>AMONG CALIFORNIA REMAINING UNINSURED: </a:t>
            </a:r>
            <a:r>
              <a:rPr lang="en-US" sz="1400" dirty="0"/>
              <a:t>How worried, if at all, are you that if you sign up for health insurance you will draw attention to your or a family member's immigration status?</a:t>
            </a:r>
          </a:p>
        </p:txBody>
      </p:sp>
      <p:graphicFrame>
        <p:nvGraphicFramePr>
          <p:cNvPr id="11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1634265"/>
              </p:ext>
            </p:extLst>
          </p:nvPr>
        </p:nvGraphicFramePr>
        <p:xfrm>
          <a:off x="91439" y="1554480"/>
          <a:ext cx="896112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029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4"/>
          <p:cNvSpPr>
            <a:spLocks noGrp="1"/>
          </p:cNvSpPr>
          <p:nvPr>
            <p:ph idx="1"/>
          </p:nvPr>
        </p:nvSpPr>
        <p:spPr bwMode="auto">
          <a:xfrm>
            <a:off x="2362200" y="457200"/>
            <a:ext cx="6689725" cy="4297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FontTx/>
              <a:buNone/>
            </a:pPr>
            <a:endParaRPr lang="en-US" altLang="en-US" sz="3000" dirty="0" smtClean="0">
              <a:ea typeface="Calibri" pitchFamily="34" charset="0"/>
            </a:endParaRPr>
          </a:p>
          <a:p>
            <a:pPr marL="0" indent="0" eaLnBrk="1" hangingPunct="1">
              <a:buFontTx/>
              <a:buNone/>
            </a:pPr>
            <a:endParaRPr lang="en-US" altLang="en-US" sz="3000" dirty="0" smtClean="0">
              <a:ea typeface="Calibri" pitchFamily="34" charset="0"/>
            </a:endParaRPr>
          </a:p>
          <a:p>
            <a:pPr marL="0" indent="0" algn="ctr">
              <a:buNone/>
            </a:pPr>
            <a:r>
              <a:rPr lang="en-US" altLang="en-US" sz="3000" dirty="0">
                <a:ea typeface="Calibri" pitchFamily="34" charset="0"/>
              </a:rPr>
              <a:t>Senior Vice President and Co-Executive Director, Program for the Study of Health Reform and Private Insurance</a:t>
            </a:r>
          </a:p>
          <a:p>
            <a:pPr marL="0" indent="0" algn="ctr" eaLnBrk="1" hangingPunct="1">
              <a:buFontTx/>
              <a:buNone/>
            </a:pPr>
            <a:endParaRPr lang="en-US" altLang="en-US" sz="3000" dirty="0" smtClean="0">
              <a:ea typeface="Calibri" pitchFamily="34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US" altLang="en-US" sz="3000" i="1" dirty="0" smtClean="0">
                <a:ea typeface="Calibri" pitchFamily="34" charset="0"/>
              </a:rPr>
              <a:t>Kaiser Family Foundation</a:t>
            </a:r>
          </a:p>
          <a:p>
            <a:pPr marL="0" indent="0" algn="ctr" eaLnBrk="1" hangingPunct="1">
              <a:buFontTx/>
              <a:buNone/>
            </a:pPr>
            <a:endParaRPr lang="en-US" altLang="en-US" sz="3000" i="1" dirty="0">
              <a:ea typeface="Calibri" pitchFamily="34" charset="0"/>
            </a:endParaRPr>
          </a:p>
          <a:p>
            <a:pPr marL="0" indent="0" algn="ctr">
              <a:buNone/>
            </a:pPr>
            <a:r>
              <a:rPr lang="en-US" altLang="en-US" sz="3000" dirty="0" smtClean="0">
                <a:ea typeface="Calibri" pitchFamily="34" charset="0"/>
              </a:rPr>
              <a:t>@</a:t>
            </a:r>
            <a:r>
              <a:rPr lang="en-US" altLang="en-US" sz="3000" dirty="0" err="1" smtClean="0">
                <a:ea typeface="Calibri" pitchFamily="34" charset="0"/>
              </a:rPr>
              <a:t>Larry_Levitt</a:t>
            </a:r>
            <a:endParaRPr lang="en-US" altLang="en-US" sz="3000" i="1" dirty="0" smtClean="0">
              <a:ea typeface="Calibri" pitchFamily="34" charset="0"/>
            </a:endParaRPr>
          </a:p>
          <a:p>
            <a:pPr marL="0" indent="0" algn="ctr" eaLnBrk="1" hangingPunct="1">
              <a:buFontTx/>
              <a:buNone/>
            </a:pPr>
            <a:endParaRPr lang="en-US" altLang="en-US" sz="3000" i="1" dirty="0" smtClean="0">
              <a:ea typeface="Calibri" pitchFamily="34" charset="0"/>
            </a:endParaRPr>
          </a:p>
        </p:txBody>
      </p:sp>
      <p:sp>
        <p:nvSpPr>
          <p:cNvPr id="15363" name="Text Placeholder 1"/>
          <p:cNvSpPr>
            <a:spLocks noGrp="1"/>
          </p:cNvSpPr>
          <p:nvPr>
            <p:ph type="body" sz="quarter" idx="11"/>
          </p:nvPr>
        </p:nvSpPr>
        <p:spPr bwMode="auto">
          <a:xfrm>
            <a:off x="92075" y="6218238"/>
            <a:ext cx="8320088" cy="547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mtClean="0">
              <a:ea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2075" y="365125"/>
            <a:ext cx="8959850" cy="914400"/>
          </a:xfrm>
        </p:spPr>
        <p:txBody>
          <a:bodyPr/>
          <a:lstStyle/>
          <a:p>
            <a:pPr eaLnBrk="1" hangingPunct="1">
              <a:defRPr/>
            </a:pPr>
            <a:r>
              <a:rPr sz="300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</a:rPr>
              <a:t>Larry </a:t>
            </a:r>
            <a:r>
              <a:rPr sz="300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</a:rPr>
              <a:t>Levitt (participated in Q&amp;A) </a:t>
            </a:r>
            <a:endParaRPr sz="30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</a:endParaRPr>
          </a:p>
        </p:txBody>
      </p:sp>
      <p:pic>
        <p:nvPicPr>
          <p:cNvPr id="5122" name="Picture 2" descr="larry2012v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69" y="1392004"/>
            <a:ext cx="1633010" cy="245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33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7"/>
          <p:cNvSpPr>
            <a:spLocks noGrp="1"/>
          </p:cNvSpPr>
          <p:nvPr>
            <p:ph idx="1"/>
          </p:nvPr>
        </p:nvSpPr>
        <p:spPr bwMode="auto">
          <a:xfrm>
            <a:off x="92075" y="1371600"/>
            <a:ext cx="8959850" cy="4754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800100" lvl="2" indent="0" eaLnBrk="1" hangingPunct="1">
              <a:buFontTx/>
              <a:buNone/>
            </a:pPr>
            <a:endParaRPr lang="en-US" altLang="en-US" sz="3000" b="1" dirty="0" smtClean="0">
              <a:ea typeface="Calibri" pitchFamily="34" charset="0"/>
            </a:endParaRPr>
          </a:p>
          <a:p>
            <a:pPr marL="800100" lvl="2" indent="0" eaLnBrk="1" hangingPunct="1">
              <a:buFontTx/>
              <a:buNone/>
            </a:pPr>
            <a:endParaRPr lang="en-US" altLang="en-US" sz="3400" b="1" dirty="0" smtClean="0">
              <a:ea typeface="Calibri" pitchFamily="34" charset="0"/>
            </a:endParaRPr>
          </a:p>
          <a:p>
            <a:pPr marL="800100" lvl="2" indent="0" eaLnBrk="1" hangingPunct="1">
              <a:buFontTx/>
              <a:buNone/>
            </a:pPr>
            <a:r>
              <a:rPr lang="en-US" altLang="en-US" sz="3400" b="1" dirty="0" smtClean="0">
                <a:ea typeface="Calibri" pitchFamily="34" charset="0"/>
              </a:rPr>
              <a:t>Craig Palosky</a:t>
            </a:r>
            <a:r>
              <a:rPr lang="en-US" altLang="en-US" sz="3400" dirty="0" smtClean="0">
                <a:ea typeface="Calibri" pitchFamily="34" charset="0"/>
              </a:rPr>
              <a:t>, Communications Director</a:t>
            </a:r>
          </a:p>
          <a:p>
            <a:pPr marL="800100" lvl="2" indent="0" eaLnBrk="1" hangingPunct="1">
              <a:buFontTx/>
              <a:buNone/>
            </a:pPr>
            <a:r>
              <a:rPr lang="en-US" altLang="en-US" sz="3400" dirty="0" smtClean="0">
                <a:ea typeface="Calibri" pitchFamily="34" charset="0"/>
              </a:rPr>
              <a:t>Kaiser Family Foundation | Washington, D.C.</a:t>
            </a:r>
            <a:br>
              <a:rPr lang="en-US" altLang="en-US" sz="3400" dirty="0" smtClean="0">
                <a:ea typeface="Calibri" pitchFamily="34" charset="0"/>
              </a:rPr>
            </a:br>
            <a:r>
              <a:rPr lang="en-US" altLang="en-US" sz="3400" dirty="0" smtClean="0">
                <a:ea typeface="Calibri" pitchFamily="34" charset="0"/>
              </a:rPr>
              <a:t>Email: </a:t>
            </a:r>
            <a:r>
              <a:rPr lang="en-US" altLang="en-US" sz="3400" b="1" dirty="0" smtClean="0">
                <a:solidFill>
                  <a:srgbClr val="0070C0"/>
                </a:solidFill>
                <a:ea typeface="Calibri" pitchFamily="34" charset="0"/>
              </a:rPr>
              <a:t>CPalosky@KFF.org</a:t>
            </a:r>
          </a:p>
          <a:p>
            <a:pPr marL="800100" lvl="2" indent="0">
              <a:buNone/>
            </a:pPr>
            <a:r>
              <a:rPr lang="en-US" altLang="en-US" sz="3400" dirty="0" smtClean="0">
                <a:ea typeface="Calibri" pitchFamily="34" charset="0"/>
              </a:rPr>
              <a:t>@</a:t>
            </a:r>
            <a:r>
              <a:rPr lang="en-US" altLang="en-US" sz="3400" dirty="0" err="1" smtClean="0">
                <a:ea typeface="Calibri" pitchFamily="34" charset="0"/>
              </a:rPr>
              <a:t>CraigPalosky</a:t>
            </a:r>
            <a:endParaRPr lang="en-US" altLang="en-US" sz="3400" b="1" dirty="0" smtClean="0">
              <a:solidFill>
                <a:srgbClr val="0070C0"/>
              </a:solidFill>
              <a:ea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2075" y="365125"/>
            <a:ext cx="8959850" cy="914400"/>
          </a:xfrm>
        </p:spPr>
        <p:txBody>
          <a:bodyPr/>
          <a:lstStyle/>
          <a:p>
            <a:pPr eaLnBrk="1" hangingPunct="1">
              <a:defRPr/>
            </a:pPr>
            <a:r>
              <a:rPr sz="300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</a:rPr>
              <a:t>For </a:t>
            </a:r>
            <a:r>
              <a:rPr sz="3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more information, or media inquiries, contact:</a:t>
            </a:r>
            <a:endParaRPr sz="30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0797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Custom 2">
      <a:dk1>
        <a:srgbClr val="000000"/>
      </a:dk1>
      <a:lt1>
        <a:srgbClr val="FFFFFF"/>
      </a:lt1>
      <a:dk2>
        <a:srgbClr val="FF8811"/>
      </a:dk2>
      <a:lt2>
        <a:srgbClr val="E05C26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ustom 2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17963</TotalTime>
  <Words>1762</Words>
  <Application>Microsoft Office PowerPoint</Application>
  <PresentationFormat>On-screen Show (4:3)</PresentationFormat>
  <Paragraphs>261</Paragraphs>
  <Slides>21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blank</vt:lpstr>
      <vt:lpstr>Title page</vt:lpstr>
      <vt:lpstr>Media Briefing to Release New Survey Tracking California’s Previously Uninsured Residents Under the Affordable Care Act</vt:lpstr>
      <vt:lpstr>Molly Brodie</vt:lpstr>
      <vt:lpstr>Molly Brodie</vt:lpstr>
      <vt:lpstr>Kaiser Family Foundation California Longitudinal Panel Survey</vt:lpstr>
      <vt:lpstr>Coverage Among California’s Previously Uninsured</vt:lpstr>
      <vt:lpstr>Medi-Cal Is Source of Coverage For Many Previously Uninsured Californians </vt:lpstr>
      <vt:lpstr>Coverage Among Previously Uninsured Hispanics And Whites After Health Care Law’s 2nd Open Enrollment Period</vt:lpstr>
      <vt:lpstr>Dynamics Of Health Insurance</vt:lpstr>
      <vt:lpstr>Recently Insured Are More Likely To Report Health Needs Met And Usual Source Of Care Now Than Before They Had Coverage</vt:lpstr>
      <vt:lpstr>Recently Insured Feel Less Financial Stress From Health Costs Since Gaining Insurance, No Change For Remaining Uninsured</vt:lpstr>
      <vt:lpstr>Affording Health Care Remains Top Financial Concern For Remaining Uninsured, While The Recently Insured Rank It Fourth</vt:lpstr>
      <vt:lpstr>Bianca DiJulio</vt:lpstr>
      <vt:lpstr>Most Recently Insured Stayed With The Same Plan</vt:lpstr>
      <vt:lpstr>Experiences With Renewing Coverage: Most Were Re-Enrolled Automatically, Did Not Shop For Other Coverage</vt:lpstr>
      <vt:lpstr>Most California Recently Insured Say Their Experience With Their Current Plan Has Been Positive</vt:lpstr>
      <vt:lpstr>Difficulties Accessing Care</vt:lpstr>
      <vt:lpstr>Demographics Of California’s Remaining Uninsured In 2015</vt:lpstr>
      <vt:lpstr>Reasons Why California Uninsured Say They Do Not Currently Have Health Insurance</vt:lpstr>
      <vt:lpstr>Many Remaining Uninsured Hispanics Worry Signing Up For Health Insurance Will Draw Attention To Immigration Status</vt:lpstr>
      <vt:lpstr>Larry Levitt (participated in Q&amp;A) </vt:lpstr>
      <vt:lpstr>For more information, or media inquiries, contact:</vt:lpstr>
    </vt:vector>
  </TitlesOfParts>
  <Company>Kaiser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Three Years, Opinion On ACA Remains Divided</dc:title>
  <dc:creator>SarahC</dc:creator>
  <cp:lastModifiedBy>Amanda Keammerer</cp:lastModifiedBy>
  <cp:revision>1327</cp:revision>
  <cp:lastPrinted>2015-07-28T22:39:54Z</cp:lastPrinted>
  <dcterms:created xsi:type="dcterms:W3CDTF">2013-04-18T17:49:38Z</dcterms:created>
  <dcterms:modified xsi:type="dcterms:W3CDTF">2015-07-30T18:36:57Z</dcterms:modified>
</cp:coreProperties>
</file>