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7.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theme/themeOverride4.xml" ContentType="application/vnd.openxmlformats-officedocument.themeOverride+xml"/>
  <Override PartName="/ppt/notesSlides/notesSlide3.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charts/chart6.xml" ContentType="application/vnd.openxmlformats-officedocument.drawingml.chart+xml"/>
  <Override PartName="/ppt/theme/themeOverride5.xml" ContentType="application/vnd.openxmlformats-officedocument.themeOverride+xml"/>
  <Override PartName="/ppt/notesSlides/notesSlide4.xml" ContentType="application/vnd.openxmlformats-officedocument.presentationml.notesSlide+xml"/>
  <Override PartName="/ppt/charts/chart7.xml" ContentType="application/vnd.openxmlformats-officedocument.drawingml.chart+xml"/>
  <Override PartName="/ppt/theme/themeOverride6.xml" ContentType="application/vnd.openxmlformats-officedocument.themeOverride+xml"/>
  <Override PartName="/ppt/notesSlides/notesSlide5.xml" ContentType="application/vnd.openxmlformats-officedocument.presentationml.notesSlide+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8" r:id="rId1"/>
    <p:sldMasterId id="2147483673" r:id="rId2"/>
    <p:sldMasterId id="2147483666" r:id="rId3"/>
    <p:sldMasterId id="2147483678" r:id="rId4"/>
    <p:sldMasterId id="2147483683" r:id="rId5"/>
    <p:sldMasterId id="2147483688" r:id="rId6"/>
    <p:sldMasterId id="2147483693" r:id="rId7"/>
    <p:sldMasterId id="2147483698" r:id="rId8"/>
  </p:sldMasterIdLst>
  <p:notesMasterIdLst>
    <p:notesMasterId r:id="rId17"/>
  </p:notesMasterIdLst>
  <p:handoutMasterIdLst>
    <p:handoutMasterId r:id="rId18"/>
  </p:handoutMasterIdLst>
  <p:sldIdLst>
    <p:sldId id="341" r:id="rId9"/>
    <p:sldId id="349" r:id="rId10"/>
    <p:sldId id="321" r:id="rId11"/>
    <p:sldId id="345" r:id="rId12"/>
    <p:sldId id="330" r:id="rId13"/>
    <p:sldId id="351" r:id="rId14"/>
    <p:sldId id="300" r:id="rId15"/>
    <p:sldId id="327" r:id="rId16"/>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208">
          <p15:clr>
            <a:srgbClr val="A4A3A4"/>
          </p15:clr>
        </p15:guide>
        <p15:guide id="2" pos="29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66" autoAdjust="0"/>
    <p:restoredTop sz="95429" autoAdjust="0"/>
  </p:normalViewPr>
  <p:slideViewPr>
    <p:cSldViewPr>
      <p:cViewPr>
        <p:scale>
          <a:sx n="100" d="100"/>
          <a:sy n="100" d="100"/>
        </p:scale>
        <p:origin x="30" y="156"/>
      </p:cViewPr>
      <p:guideLst>
        <p:guide orient="horz" pos="2160"/>
        <p:guide pos="2880"/>
      </p:guideLst>
    </p:cSldViewPr>
  </p:slideViewPr>
  <p:notesTextViewPr>
    <p:cViewPr>
      <p:scale>
        <a:sx n="1" d="1"/>
        <a:sy n="1" d="1"/>
      </p:scale>
      <p:origin x="0" y="0"/>
    </p:cViewPr>
  </p:notesTextViewPr>
  <p:sorterViewPr>
    <p:cViewPr>
      <p:scale>
        <a:sx n="125" d="100"/>
        <a:sy n="125" d="100"/>
      </p:scale>
      <p:origin x="0" y="0"/>
    </p:cViewPr>
  </p:sorterViewPr>
  <p:notesViewPr>
    <p:cSldViewPr>
      <p:cViewPr>
        <p:scale>
          <a:sx n="110" d="100"/>
          <a:sy n="110" d="100"/>
        </p:scale>
        <p:origin x="-798" y="216"/>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a:pPr>
            <a:r>
              <a:rPr lang="en-US" sz="2000" b="1" dirty="0" smtClean="0"/>
              <a:t>Percent Uninsured</a:t>
            </a:r>
            <a:endParaRPr lang="en-US" sz="2000" b="1" dirty="0"/>
          </a:p>
        </c:rich>
      </c:tx>
      <c:layout/>
      <c:overlay val="0"/>
    </c:title>
    <c:autoTitleDeleted val="0"/>
    <c:plotArea>
      <c:layout>
        <c:manualLayout>
          <c:layoutTarget val="inner"/>
          <c:xMode val="edge"/>
          <c:yMode val="edge"/>
          <c:x val="0.36071824759034132"/>
          <c:y val="0.19222281873856675"/>
          <c:w val="0.58840345087652191"/>
          <c:h val="0.76989839338264532"/>
        </c:manualLayout>
      </c:layout>
      <c:barChart>
        <c:barDir val="bar"/>
        <c:grouping val="clustered"/>
        <c:varyColors val="0"/>
        <c:ser>
          <c:idx val="0"/>
          <c:order val="0"/>
          <c:tx>
            <c:strRef>
              <c:f>Sheet1!$B$1</c:f>
              <c:strCache>
                <c:ptCount val="1"/>
                <c:pt idx="0">
                  <c:v>Men</c:v>
                </c:pt>
              </c:strCache>
            </c:strRef>
          </c:tx>
          <c:spPr>
            <a:solidFill>
              <a:schemeClr val="accent1"/>
            </a:solidFill>
          </c:spPr>
          <c:invertIfNegative val="0"/>
          <c:dLbls>
            <c:txPr>
              <a:bodyPr/>
              <a:lstStyle/>
              <a:p>
                <a:pPr>
                  <a:defRPr sz="1600"/>
                </a:pPr>
                <a:endParaRPr lang="en-US"/>
              </a:p>
            </c:txPr>
            <c:showLegendKey val="0"/>
            <c:showVal val="1"/>
            <c:showCatName val="0"/>
            <c:showSerName val="0"/>
            <c:showPercent val="0"/>
            <c:showBubbleSize val="0"/>
            <c:showLeaderLines val="0"/>
          </c:dLbls>
          <c:cat>
            <c:strRef>
              <c:f>Sheet1!$A$2:$A$3</c:f>
              <c:strCache>
                <c:ptCount val="2"/>
                <c:pt idx="0">
                  <c:v>Pre-ACA Expansion, October 2013</c:v>
                </c:pt>
                <c:pt idx="1">
                  <c:v>During Second Enrollment Period, March 2015</c:v>
                </c:pt>
              </c:strCache>
            </c:strRef>
          </c:cat>
          <c:val>
            <c:numRef>
              <c:f>Sheet1!$B$2:$B$3</c:f>
              <c:numCache>
                <c:formatCode>0.0%</c:formatCode>
                <c:ptCount val="2"/>
                <c:pt idx="0">
                  <c:v>0.218</c:v>
                </c:pt>
                <c:pt idx="1">
                  <c:v>0.152</c:v>
                </c:pt>
              </c:numCache>
            </c:numRef>
          </c:val>
        </c:ser>
        <c:ser>
          <c:idx val="1"/>
          <c:order val="1"/>
          <c:tx>
            <c:strRef>
              <c:f>Sheet1!$C$1</c:f>
              <c:strCache>
                <c:ptCount val="1"/>
                <c:pt idx="0">
                  <c:v>Women</c:v>
                </c:pt>
              </c:strCache>
            </c:strRef>
          </c:tx>
          <c:spPr>
            <a:solidFill>
              <a:schemeClr val="bg1">
                <a:lumMod val="85000"/>
              </a:schemeClr>
            </a:solidFill>
          </c:spPr>
          <c:invertIfNegative val="0"/>
          <c:dLbls>
            <c:txPr>
              <a:bodyPr/>
              <a:lstStyle/>
              <a:p>
                <a:pPr>
                  <a:defRPr sz="1600"/>
                </a:pPr>
                <a:endParaRPr lang="en-US"/>
              </a:p>
            </c:txPr>
            <c:showLegendKey val="0"/>
            <c:showVal val="1"/>
            <c:showCatName val="0"/>
            <c:showSerName val="0"/>
            <c:showPercent val="0"/>
            <c:showBubbleSize val="0"/>
            <c:showLeaderLines val="0"/>
          </c:dLbls>
          <c:cat>
            <c:strRef>
              <c:f>Sheet1!$A$2:$A$3</c:f>
              <c:strCache>
                <c:ptCount val="2"/>
                <c:pt idx="0">
                  <c:v>Pre-ACA Expansion, October 2013</c:v>
                </c:pt>
                <c:pt idx="1">
                  <c:v>During Second Enrollment Period, March 2015</c:v>
                </c:pt>
              </c:strCache>
            </c:strRef>
          </c:cat>
          <c:val>
            <c:numRef>
              <c:f>Sheet1!$C$2:$C$3</c:f>
              <c:numCache>
                <c:formatCode>0.0%</c:formatCode>
                <c:ptCount val="2"/>
                <c:pt idx="0">
                  <c:v>0.189</c:v>
                </c:pt>
                <c:pt idx="1">
                  <c:v>0.112</c:v>
                </c:pt>
              </c:numCache>
            </c:numRef>
          </c:val>
        </c:ser>
        <c:dLbls>
          <c:showLegendKey val="0"/>
          <c:showVal val="1"/>
          <c:showCatName val="0"/>
          <c:showSerName val="0"/>
          <c:showPercent val="0"/>
          <c:showBubbleSize val="0"/>
        </c:dLbls>
        <c:gapWidth val="150"/>
        <c:axId val="106338560"/>
        <c:axId val="106348544"/>
      </c:barChart>
      <c:catAx>
        <c:axId val="106338560"/>
        <c:scaling>
          <c:orientation val="maxMin"/>
        </c:scaling>
        <c:delete val="0"/>
        <c:axPos val="l"/>
        <c:numFmt formatCode="General" sourceLinked="1"/>
        <c:majorTickMark val="none"/>
        <c:minorTickMark val="none"/>
        <c:tickLblPos val="nextTo"/>
        <c:txPr>
          <a:bodyPr/>
          <a:lstStyle/>
          <a:p>
            <a:pPr>
              <a:defRPr sz="1600"/>
            </a:pPr>
            <a:endParaRPr lang="en-US"/>
          </a:p>
        </c:txPr>
        <c:crossAx val="106348544"/>
        <c:crosses val="autoZero"/>
        <c:auto val="1"/>
        <c:lblAlgn val="ctr"/>
        <c:lblOffset val="100"/>
        <c:noMultiLvlLbl val="0"/>
      </c:catAx>
      <c:valAx>
        <c:axId val="106348544"/>
        <c:scaling>
          <c:orientation val="minMax"/>
        </c:scaling>
        <c:delete val="1"/>
        <c:axPos val="t"/>
        <c:numFmt formatCode="0.0%" sourceLinked="1"/>
        <c:majorTickMark val="none"/>
        <c:minorTickMark val="none"/>
        <c:tickLblPos val="nextTo"/>
        <c:crossAx val="106338560"/>
        <c:crosses val="autoZero"/>
        <c:crossBetween val="between"/>
      </c:valAx>
      <c:spPr>
        <a:noFill/>
        <a:ln w="25400">
          <a:noFill/>
        </a:ln>
      </c:spPr>
    </c:plotArea>
    <c:legend>
      <c:legendPos val="t"/>
      <c:layout>
        <c:manualLayout>
          <c:xMode val="edge"/>
          <c:yMode val="edge"/>
          <c:x val="0.37314974937642181"/>
          <c:y val="0.13223494790423923"/>
          <c:w val="0.38275023011584491"/>
          <c:h val="7.2967976280351565E-2"/>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a:pPr>
            <a:r>
              <a:rPr lang="en-US" sz="2000" b="1" dirty="0" smtClean="0"/>
              <a:t>Gain in coverage between October 2013 and March 2015</a:t>
            </a:r>
            <a:endParaRPr lang="en-US" sz="2000" b="1" dirty="0"/>
          </a:p>
        </c:rich>
      </c:tx>
      <c:layout/>
      <c:overlay val="0"/>
    </c:title>
    <c:autoTitleDeleted val="0"/>
    <c:plotArea>
      <c:layout/>
      <c:barChart>
        <c:barDir val="col"/>
        <c:grouping val="clustered"/>
        <c:varyColors val="0"/>
        <c:ser>
          <c:idx val="0"/>
          <c:order val="0"/>
          <c:tx>
            <c:strRef>
              <c:f>Sheet1!$B$1</c:f>
              <c:strCache>
                <c:ptCount val="1"/>
                <c:pt idx="0">
                  <c:v>Column1</c:v>
                </c:pt>
              </c:strCache>
            </c:strRef>
          </c:tx>
          <c:spPr>
            <a:solidFill>
              <a:schemeClr val="bg1">
                <a:lumMod val="75000"/>
              </a:schemeClr>
            </a:solidFill>
          </c:spPr>
          <c:invertIfNegative val="0"/>
          <c:dPt>
            <c:idx val="0"/>
            <c:invertIfNegative val="0"/>
            <c:bubble3D val="0"/>
            <c:spPr>
              <a:solidFill>
                <a:schemeClr val="accent1"/>
              </a:solidFill>
            </c:spPr>
          </c:dPt>
          <c:dPt>
            <c:idx val="1"/>
            <c:invertIfNegative val="0"/>
            <c:bubble3D val="0"/>
            <c:spPr>
              <a:solidFill>
                <a:schemeClr val="bg1">
                  <a:lumMod val="85000"/>
                </a:schemeClr>
              </a:solidFill>
            </c:spPr>
          </c:dPt>
          <c:dLbls>
            <c:dLbl>
              <c:idx val="0"/>
              <c:layout>
                <c:manualLayout>
                  <c:x val="-5.7286078783694754E-3"/>
                  <c:y val="7.5755587369760596E-3"/>
                </c:manualLayout>
              </c:layout>
              <c:tx>
                <c:rich>
                  <a:bodyPr/>
                  <a:lstStyle/>
                  <a:p>
                    <a:r>
                      <a:rPr lang="en-US" sz="1600" smtClean="0"/>
                      <a:t>6.5 million</a:t>
                    </a:r>
                    <a:endParaRPr lang="en-US"/>
                  </a:p>
                </c:rich>
              </c:tx>
              <c:showLegendKey val="0"/>
              <c:showVal val="1"/>
              <c:showCatName val="0"/>
              <c:showSerName val="0"/>
              <c:showPercent val="0"/>
              <c:showBubbleSize val="0"/>
            </c:dLbl>
            <c:dLbl>
              <c:idx val="1"/>
              <c:layout/>
              <c:tx>
                <c:rich>
                  <a:bodyPr/>
                  <a:lstStyle/>
                  <a:p>
                    <a:r>
                      <a:rPr lang="en-US" sz="1600" smtClean="0"/>
                      <a:t>7.7 million</a:t>
                    </a:r>
                    <a:endParaRPr lang="en-US"/>
                  </a:p>
                </c:rich>
              </c:tx>
              <c:showLegendKey val="0"/>
              <c:showVal val="1"/>
              <c:showCatName val="0"/>
              <c:showSerName val="0"/>
              <c:showPercent val="0"/>
              <c:showBubbleSize val="0"/>
            </c:dLbl>
            <c:txPr>
              <a:bodyPr/>
              <a:lstStyle/>
              <a:p>
                <a:pPr>
                  <a:defRPr sz="1600"/>
                </a:pPr>
                <a:endParaRPr lang="en-US"/>
              </a:p>
            </c:txPr>
            <c:showLegendKey val="0"/>
            <c:showVal val="1"/>
            <c:showCatName val="0"/>
            <c:showSerName val="0"/>
            <c:showPercent val="0"/>
            <c:showBubbleSize val="0"/>
            <c:showLeaderLines val="0"/>
          </c:dLbls>
          <c:cat>
            <c:strRef>
              <c:f>Sheet1!$A$2:$A$3</c:f>
              <c:strCache>
                <c:ptCount val="2"/>
                <c:pt idx="0">
                  <c:v>Men</c:v>
                </c:pt>
                <c:pt idx="1">
                  <c:v>Women</c:v>
                </c:pt>
              </c:strCache>
            </c:strRef>
          </c:cat>
          <c:val>
            <c:numRef>
              <c:f>Sheet1!$B$2:$B$3</c:f>
              <c:numCache>
                <c:formatCode>General</c:formatCode>
                <c:ptCount val="2"/>
                <c:pt idx="0">
                  <c:v>6.5</c:v>
                </c:pt>
                <c:pt idx="1">
                  <c:v>7.7</c:v>
                </c:pt>
              </c:numCache>
            </c:numRef>
          </c:val>
        </c:ser>
        <c:dLbls>
          <c:showLegendKey val="0"/>
          <c:showVal val="1"/>
          <c:showCatName val="0"/>
          <c:showSerName val="0"/>
          <c:showPercent val="0"/>
          <c:showBubbleSize val="0"/>
        </c:dLbls>
        <c:gapWidth val="93"/>
        <c:overlap val="-25"/>
        <c:axId val="111160704"/>
        <c:axId val="111172608"/>
      </c:barChart>
      <c:catAx>
        <c:axId val="111160704"/>
        <c:scaling>
          <c:orientation val="minMax"/>
        </c:scaling>
        <c:delete val="0"/>
        <c:axPos val="b"/>
        <c:numFmt formatCode="General" sourceLinked="1"/>
        <c:majorTickMark val="none"/>
        <c:minorTickMark val="none"/>
        <c:tickLblPos val="nextTo"/>
        <c:crossAx val="111172608"/>
        <c:crosses val="autoZero"/>
        <c:auto val="1"/>
        <c:lblAlgn val="ctr"/>
        <c:lblOffset val="100"/>
        <c:noMultiLvlLbl val="0"/>
      </c:catAx>
      <c:valAx>
        <c:axId val="111172608"/>
        <c:scaling>
          <c:orientation val="minMax"/>
          <c:max val="10"/>
          <c:min val="0"/>
        </c:scaling>
        <c:delete val="1"/>
        <c:axPos val="l"/>
        <c:numFmt formatCode="General" sourceLinked="1"/>
        <c:majorTickMark val="out"/>
        <c:minorTickMark val="none"/>
        <c:tickLblPos val="nextTo"/>
        <c:crossAx val="11116070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8202656449599093"/>
          <c:y val="0.21175574644078582"/>
        </c:manualLayout>
      </c:layout>
      <c:overlay val="0"/>
    </c:title>
    <c:autoTitleDeleted val="0"/>
    <c:plotArea>
      <c:layout>
        <c:manualLayout>
          <c:layoutTarget val="inner"/>
          <c:xMode val="edge"/>
          <c:yMode val="edge"/>
          <c:x val="0.15166237848136896"/>
          <c:y val="0.27260057703350071"/>
          <c:w val="0.68521825540022663"/>
          <c:h val="0.71644144595587234"/>
        </c:manualLayout>
      </c:layout>
      <c:pieChart>
        <c:varyColors val="1"/>
        <c:ser>
          <c:idx val="0"/>
          <c:order val="0"/>
          <c:tx>
            <c:strRef>
              <c:f>Sheet1!$B$1</c:f>
              <c:strCache>
                <c:ptCount val="1"/>
                <c:pt idx="0">
                  <c:v>Women</c:v>
                </c:pt>
              </c:strCache>
            </c:strRef>
          </c:tx>
          <c:dPt>
            <c:idx val="0"/>
            <c:bubble3D val="0"/>
            <c:spPr>
              <a:solidFill>
                <a:schemeClr val="accent1"/>
              </a:solidFill>
            </c:spPr>
          </c:dPt>
          <c:dPt>
            <c:idx val="1"/>
            <c:bubble3D val="0"/>
            <c:spPr>
              <a:solidFill>
                <a:schemeClr val="tx2"/>
              </a:solidFill>
            </c:spPr>
          </c:dPt>
          <c:dPt>
            <c:idx val="2"/>
            <c:bubble3D val="0"/>
            <c:spPr>
              <a:solidFill>
                <a:schemeClr val="tx2">
                  <a:lumMod val="60000"/>
                  <a:lumOff val="40000"/>
                </a:schemeClr>
              </a:solidFill>
            </c:spPr>
          </c:dPt>
          <c:dPt>
            <c:idx val="3"/>
            <c:bubble3D val="0"/>
            <c:spPr>
              <a:solidFill>
                <a:schemeClr val="tx2">
                  <a:lumMod val="40000"/>
                  <a:lumOff val="60000"/>
                </a:schemeClr>
              </a:solidFill>
            </c:spPr>
          </c:dPt>
          <c:dLbls>
            <c:dLbl>
              <c:idx val="0"/>
              <c:layout>
                <c:manualLayout>
                  <c:x val="0.253490841446604"/>
                  <c:y val="2.6369039688444357E-2"/>
                </c:manualLayout>
              </c:layout>
              <c:tx>
                <c:rich>
                  <a:bodyPr/>
                  <a:lstStyle/>
                  <a:p>
                    <a:pPr>
                      <a:defRPr>
                        <a:solidFill>
                          <a:schemeClr val="bg1"/>
                        </a:solidFill>
                      </a:defRPr>
                    </a:pPr>
                    <a:r>
                      <a:rPr lang="en-US" dirty="0" smtClean="0">
                        <a:solidFill>
                          <a:schemeClr val="bg1"/>
                        </a:solidFill>
                      </a:rPr>
                      <a:t>No </a:t>
                    </a:r>
                    <a:r>
                      <a:rPr lang="en-US" dirty="0">
                        <a:solidFill>
                          <a:schemeClr val="bg1"/>
                        </a:solidFill>
                      </a:rPr>
                      <a:t>Rx </a:t>
                    </a:r>
                    <a:r>
                      <a:rPr lang="en-US" dirty="0" smtClean="0">
                        <a:solidFill>
                          <a:schemeClr val="bg1"/>
                        </a:solidFill>
                      </a:rPr>
                      <a:t>Use,</a:t>
                    </a:r>
                    <a:r>
                      <a:rPr lang="en-US" dirty="0">
                        <a:solidFill>
                          <a:schemeClr val="bg1"/>
                        </a:solidFill>
                      </a:rPr>
                      <a:t>
44%</a:t>
                    </a:r>
                  </a:p>
                </c:rich>
              </c:tx>
              <c:spPr/>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21013047690875367"/>
                  <c:y val="0.15393023011775303"/>
                </c:manualLayout>
              </c:layout>
              <c:tx>
                <c:rich>
                  <a:bodyPr/>
                  <a:lstStyle/>
                  <a:p>
                    <a:r>
                      <a:rPr lang="en-US" dirty="0" smtClean="0"/>
                      <a:t>1-2 Rx,</a:t>
                    </a:r>
                    <a:r>
                      <a:rPr lang="en-US" dirty="0"/>
                      <a:t>
31%</a:t>
                    </a:r>
                  </a:p>
                </c:rich>
              </c:tx>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6907756803960769"/>
                  <c:y val="-0.15186686962273516"/>
                </c:manualLayout>
              </c:layout>
              <c:tx>
                <c:rich>
                  <a:bodyPr/>
                  <a:lstStyle/>
                  <a:p>
                    <a:r>
                      <a:rPr lang="en-US" dirty="0"/>
                      <a:t>3-5 </a:t>
                    </a:r>
                    <a:r>
                      <a:rPr lang="en-US" dirty="0" smtClean="0"/>
                      <a:t>Rx,</a:t>
                    </a:r>
                    <a:r>
                      <a:rPr lang="en-US" dirty="0"/>
                      <a:t>
16%</a:t>
                    </a:r>
                  </a:p>
                </c:rich>
              </c:tx>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4.3255039369510459E-2"/>
                  <c:y val="-6.201483337310109E-2"/>
                </c:manualLayout>
              </c:layout>
              <c:tx>
                <c:rich>
                  <a:bodyPr/>
                  <a:lstStyle/>
                  <a:p>
                    <a:pPr>
                      <a:defRPr sz="1700"/>
                    </a:pPr>
                    <a:r>
                      <a:rPr lang="en-US" sz="1700" dirty="0"/>
                      <a:t>6 Rx </a:t>
                    </a:r>
                    <a:endParaRPr lang="en-US" sz="1700" dirty="0" smtClean="0"/>
                  </a:p>
                  <a:p>
                    <a:pPr>
                      <a:defRPr sz="1700"/>
                    </a:pPr>
                    <a:r>
                      <a:rPr lang="en-US" sz="1700" dirty="0" smtClean="0"/>
                      <a:t>or more,</a:t>
                    </a:r>
                    <a:r>
                      <a:rPr lang="en-US" sz="1700" dirty="0"/>
                      <a:t>
9%</a:t>
                    </a:r>
                  </a:p>
                </c:rich>
              </c:tx>
              <c:spPr/>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Sheet1!$A$2:$A$5</c:f>
              <c:strCache>
                <c:ptCount val="4"/>
                <c:pt idx="0">
                  <c:v>No Rx Use</c:v>
                </c:pt>
                <c:pt idx="1">
                  <c:v>1-2 Rx</c:v>
                </c:pt>
                <c:pt idx="2">
                  <c:v>3-5 Rx</c:v>
                </c:pt>
                <c:pt idx="3">
                  <c:v>6 Rx or more</c:v>
                </c:pt>
              </c:strCache>
            </c:strRef>
          </c:cat>
          <c:val>
            <c:numRef>
              <c:f>Sheet1!$B$2:$B$5</c:f>
              <c:numCache>
                <c:formatCode>0%</c:formatCode>
                <c:ptCount val="4"/>
                <c:pt idx="0">
                  <c:v>0.44</c:v>
                </c:pt>
                <c:pt idx="1">
                  <c:v>0.31</c:v>
                </c:pt>
                <c:pt idx="2">
                  <c:v>0.16</c:v>
                </c:pt>
                <c:pt idx="3">
                  <c:v>0.09</c:v>
                </c:pt>
              </c:numCache>
            </c:numRef>
          </c:val>
        </c:ser>
        <c:ser>
          <c:idx val="1"/>
          <c:order val="1"/>
          <c:tx>
            <c:strRef>
              <c:f>Sheet1!$C$1</c:f>
              <c:strCache>
                <c:ptCount val="1"/>
                <c:pt idx="0">
                  <c:v>Men</c:v>
                </c:pt>
              </c:strCache>
            </c:strRef>
          </c:tx>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Sheet1!$A$2:$A$5</c:f>
              <c:strCache>
                <c:ptCount val="4"/>
                <c:pt idx="0">
                  <c:v>No Rx Use</c:v>
                </c:pt>
                <c:pt idx="1">
                  <c:v>1-2 Rx</c:v>
                </c:pt>
                <c:pt idx="2">
                  <c:v>3-5 Rx</c:v>
                </c:pt>
                <c:pt idx="3">
                  <c:v>6 Rx or more</c:v>
                </c:pt>
              </c:strCache>
            </c:strRef>
          </c:cat>
          <c:val>
            <c:numRef>
              <c:f>Sheet1!$C$2:$C$5</c:f>
            </c:numRef>
          </c:val>
        </c:ser>
        <c:dLbls>
          <c:showLegendKey val="0"/>
          <c:showVal val="0"/>
          <c:showCatName val="1"/>
          <c:showSerName val="0"/>
          <c:showPercent val="1"/>
          <c:showBubbleSize val="0"/>
          <c:showLeaderLines val="1"/>
        </c:dLbls>
        <c:firstSliceAng val="200"/>
      </c:pieChart>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3219459584784181"/>
          <c:y val="0.2286071343354808"/>
        </c:manualLayout>
      </c:layout>
      <c:overlay val="0"/>
    </c:title>
    <c:autoTitleDeleted val="0"/>
    <c:plotArea>
      <c:layout>
        <c:manualLayout>
          <c:layoutTarget val="inner"/>
          <c:xMode val="edge"/>
          <c:yMode val="edge"/>
          <c:x val="0.15931416384765781"/>
          <c:y val="0.33310884434900184"/>
          <c:w val="0.68137167230468432"/>
          <c:h val="0.71570915408857705"/>
        </c:manualLayout>
      </c:layout>
      <c:pieChart>
        <c:varyColors val="1"/>
        <c:ser>
          <c:idx val="0"/>
          <c:order val="0"/>
          <c:tx>
            <c:strRef>
              <c:f>Sheet1!$B$1</c:f>
              <c:strCache>
                <c:ptCount val="1"/>
                <c:pt idx="0">
                  <c:v>Women</c:v>
                </c:pt>
              </c:strCache>
            </c:strRef>
          </c:tx>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Sheet1!$A$2:$A$5</c:f>
              <c:strCache>
                <c:ptCount val="4"/>
                <c:pt idx="0">
                  <c:v>No Rx Use</c:v>
                </c:pt>
                <c:pt idx="1">
                  <c:v>1-2 Rx</c:v>
                </c:pt>
                <c:pt idx="2">
                  <c:v>3-5 Rx</c:v>
                </c:pt>
                <c:pt idx="3">
                  <c:v>6 Rx or more</c:v>
                </c:pt>
              </c:strCache>
            </c:strRef>
          </c:cat>
          <c:val>
            <c:numRef>
              <c:f>Sheet1!$B$2:$B$5</c:f>
            </c:numRef>
          </c:val>
        </c:ser>
        <c:ser>
          <c:idx val="1"/>
          <c:order val="1"/>
          <c:tx>
            <c:strRef>
              <c:f>Sheet1!$C$1</c:f>
              <c:strCache>
                <c:ptCount val="1"/>
                <c:pt idx="0">
                  <c:v>Men</c:v>
                </c:pt>
              </c:strCache>
            </c:strRef>
          </c:tx>
          <c:dPt>
            <c:idx val="0"/>
            <c:bubble3D val="0"/>
            <c:spPr>
              <a:solidFill>
                <a:schemeClr val="accent1"/>
              </a:solidFill>
            </c:spPr>
          </c:dPt>
          <c:dPt>
            <c:idx val="1"/>
            <c:bubble3D val="0"/>
            <c:spPr>
              <a:solidFill>
                <a:schemeClr val="tx2"/>
              </a:solidFill>
            </c:spPr>
          </c:dPt>
          <c:dPt>
            <c:idx val="2"/>
            <c:bubble3D val="0"/>
            <c:spPr>
              <a:solidFill>
                <a:schemeClr val="tx2">
                  <a:lumMod val="60000"/>
                  <a:lumOff val="40000"/>
                </a:schemeClr>
              </a:solidFill>
            </c:spPr>
          </c:dPt>
          <c:dPt>
            <c:idx val="3"/>
            <c:bubble3D val="0"/>
            <c:spPr>
              <a:solidFill>
                <a:schemeClr val="tx2">
                  <a:lumMod val="40000"/>
                  <a:lumOff val="60000"/>
                </a:schemeClr>
              </a:solidFill>
            </c:spPr>
          </c:dPt>
          <c:dLbls>
            <c:dLbl>
              <c:idx val="0"/>
              <c:layout>
                <c:manualLayout>
                  <c:x val="0.2469187870597514"/>
                  <c:y val="-0.20120575837111271"/>
                </c:manualLayout>
              </c:layout>
              <c:tx>
                <c:rich>
                  <a:bodyPr/>
                  <a:lstStyle/>
                  <a:p>
                    <a:pPr>
                      <a:defRPr>
                        <a:solidFill>
                          <a:schemeClr val="bg1"/>
                        </a:solidFill>
                      </a:defRPr>
                    </a:pPr>
                    <a:r>
                      <a:rPr lang="en-US" dirty="0">
                        <a:solidFill>
                          <a:schemeClr val="bg1"/>
                        </a:solidFill>
                      </a:rPr>
                      <a:t>No Rx </a:t>
                    </a:r>
                    <a:r>
                      <a:rPr lang="en-US" dirty="0" smtClean="0">
                        <a:solidFill>
                          <a:schemeClr val="bg1"/>
                        </a:solidFill>
                      </a:rPr>
                      <a:t>Use,</a:t>
                    </a:r>
                    <a:r>
                      <a:rPr lang="en-US" dirty="0">
                        <a:solidFill>
                          <a:schemeClr val="bg1"/>
                        </a:solidFill>
                      </a:rPr>
                      <a:t>
63%</a:t>
                    </a:r>
                  </a:p>
                </c:rich>
              </c:tx>
              <c:spPr/>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4677279777315028"/>
                  <c:y val="0.19943200487638121"/>
                </c:manualLayout>
              </c:layout>
              <c:tx>
                <c:rich>
                  <a:bodyPr/>
                  <a:lstStyle/>
                  <a:p>
                    <a:r>
                      <a:rPr lang="en-US" dirty="0"/>
                      <a:t>1-2 </a:t>
                    </a:r>
                    <a:r>
                      <a:rPr lang="en-US" dirty="0" smtClean="0"/>
                      <a:t>Rx,</a:t>
                    </a:r>
                    <a:r>
                      <a:rPr lang="en-US" dirty="0"/>
                      <a:t>
19%</a:t>
                    </a:r>
                  </a:p>
                </c:rich>
              </c:tx>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8617975604700795"/>
                  <c:y val="3.7702879514484515E-3"/>
                </c:manualLayout>
              </c:layout>
              <c:tx>
                <c:rich>
                  <a:bodyPr/>
                  <a:lstStyle/>
                  <a:p>
                    <a:r>
                      <a:rPr lang="en-US" dirty="0" smtClean="0"/>
                      <a:t>3-5 Rx,</a:t>
                    </a:r>
                    <a:r>
                      <a:rPr lang="en-US" dirty="0"/>
                      <a:t>
12%</a:t>
                    </a:r>
                  </a:p>
                </c:rich>
              </c:tx>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4.3684243644459136E-2"/>
                  <c:y val="0.12279364715363988"/>
                </c:manualLayout>
              </c:layout>
              <c:tx>
                <c:rich>
                  <a:bodyPr/>
                  <a:lstStyle/>
                  <a:p>
                    <a:r>
                      <a:rPr lang="en-US" dirty="0" smtClean="0"/>
                      <a:t>6 </a:t>
                    </a:r>
                    <a:r>
                      <a:rPr lang="en-US" dirty="0"/>
                      <a:t>Rx </a:t>
                    </a:r>
                    <a:endParaRPr lang="en-US" dirty="0" smtClean="0"/>
                  </a:p>
                  <a:p>
                    <a:r>
                      <a:rPr lang="en-US" dirty="0" smtClean="0"/>
                      <a:t>or more,</a:t>
                    </a:r>
                    <a:r>
                      <a:rPr lang="en-US" dirty="0"/>
                      <a:t>
6%</a:t>
                    </a:r>
                  </a:p>
                </c:rich>
              </c:tx>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Sheet1!$A$2:$A$5</c:f>
              <c:strCache>
                <c:ptCount val="4"/>
                <c:pt idx="0">
                  <c:v>No Rx Use</c:v>
                </c:pt>
                <c:pt idx="1">
                  <c:v>1-2 Rx</c:v>
                </c:pt>
                <c:pt idx="2">
                  <c:v>3-5 Rx</c:v>
                </c:pt>
                <c:pt idx="3">
                  <c:v>6 Rx or more</c:v>
                </c:pt>
              </c:strCache>
            </c:strRef>
          </c:cat>
          <c:val>
            <c:numRef>
              <c:f>Sheet1!$C$2:$C$5</c:f>
              <c:numCache>
                <c:formatCode>0%</c:formatCode>
                <c:ptCount val="4"/>
                <c:pt idx="0">
                  <c:v>0.63</c:v>
                </c:pt>
                <c:pt idx="1">
                  <c:v>0.19</c:v>
                </c:pt>
                <c:pt idx="2">
                  <c:v>0.12</c:v>
                </c:pt>
                <c:pt idx="3">
                  <c:v>0.06</c:v>
                </c:pt>
              </c:numCache>
            </c:numRef>
          </c:val>
        </c:ser>
        <c:dLbls>
          <c:showLegendKey val="0"/>
          <c:showVal val="0"/>
          <c:showCatName val="1"/>
          <c:showSerName val="0"/>
          <c:showPercent val="1"/>
          <c:showBubbleSize val="0"/>
          <c:showLeaderLines val="1"/>
        </c:dLbls>
        <c:firstSliceAng val="133"/>
      </c:pieChart>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400" b="1" i="0" u="none" strike="noStrike" kern="1200" baseline="0">
                <a:solidFill>
                  <a:srgbClr val="000000"/>
                </a:solidFill>
                <a:latin typeface="+mn-lt"/>
                <a:ea typeface="+mn-ea"/>
                <a:cs typeface="+mn-cs"/>
              </a:defRPr>
            </a:pPr>
            <a:r>
              <a:rPr lang="en-US" sz="2000" b="1" dirty="0" smtClean="0">
                <a:effectLst/>
              </a:rPr>
              <a:t>Share of </a:t>
            </a:r>
            <a:r>
              <a:rPr lang="en-US" sz="2000" b="1" baseline="0" dirty="0" smtClean="0">
                <a:effectLst/>
              </a:rPr>
              <a:t>men and women</a:t>
            </a:r>
            <a:r>
              <a:rPr lang="en-US" sz="2000" b="1" dirty="0" smtClean="0">
                <a:effectLst/>
              </a:rPr>
              <a:t> reporting that in past 12 months they experienced following due to costs: </a:t>
            </a:r>
            <a:endParaRPr lang="en-US" sz="2400" dirty="0" smtClean="0">
              <a:effectLst/>
            </a:endParaRPr>
          </a:p>
        </c:rich>
      </c:tx>
      <c:layout>
        <c:manualLayout>
          <c:xMode val="edge"/>
          <c:yMode val="edge"/>
          <c:x val="0.13571577649179395"/>
          <c:y val="2.2133142448103077E-2"/>
        </c:manualLayout>
      </c:layout>
      <c:overlay val="0"/>
    </c:title>
    <c:autoTitleDeleted val="0"/>
    <c:plotArea>
      <c:layout>
        <c:manualLayout>
          <c:layoutTarget val="inner"/>
          <c:xMode val="edge"/>
          <c:yMode val="edge"/>
          <c:x val="0.31229138880673224"/>
          <c:y val="0.297331941628172"/>
          <c:w val="0.68203887341863978"/>
          <c:h val="0.68106301020308291"/>
        </c:manualLayout>
      </c:layout>
      <c:barChart>
        <c:barDir val="bar"/>
        <c:grouping val="clustered"/>
        <c:varyColors val="0"/>
        <c:ser>
          <c:idx val="0"/>
          <c:order val="0"/>
          <c:tx>
            <c:strRef>
              <c:f>Sheet1!$B$1</c:f>
              <c:strCache>
                <c:ptCount val="1"/>
                <c:pt idx="0">
                  <c:v>Total Men</c:v>
                </c:pt>
              </c:strCache>
            </c:strRef>
          </c:tx>
          <c:spPr>
            <a:solidFill>
              <a:schemeClr val="accent1"/>
            </a:solidFill>
          </c:spPr>
          <c:invertIfNegative val="0"/>
          <c:dLbls>
            <c:dLbl>
              <c:idx val="0"/>
              <c:layout/>
              <c:tx>
                <c:rich>
                  <a:bodyPr/>
                  <a:lstStyle/>
                  <a:p>
                    <a:r>
                      <a:rPr lang="en-US"/>
                      <a:t>20</a:t>
                    </a:r>
                    <a:r>
                      <a:rPr lang="en-US" smtClean="0"/>
                      <a:t>%*</a:t>
                    </a:r>
                    <a:endParaRPr lang="en-US"/>
                  </a:p>
                </c:rich>
              </c:tx>
              <c:showLegendKey val="0"/>
              <c:showVal val="1"/>
              <c:showCatName val="0"/>
              <c:showSerName val="0"/>
              <c:showPercent val="0"/>
              <c:showBubbleSize val="0"/>
            </c:dLbl>
            <c:dLbl>
              <c:idx val="1"/>
              <c:layout/>
              <c:tx>
                <c:rich>
                  <a:bodyPr/>
                  <a:lstStyle/>
                  <a:p>
                    <a:r>
                      <a:rPr lang="en-US"/>
                      <a:t>12</a:t>
                    </a:r>
                    <a:r>
                      <a:rPr lang="en-US" smtClean="0"/>
                      <a:t>%*</a:t>
                    </a:r>
                    <a:endParaRPr lang="en-US"/>
                  </a:p>
                </c:rich>
              </c:tx>
              <c:showLegendKey val="0"/>
              <c:showVal val="1"/>
              <c:showCatName val="0"/>
              <c:showSerName val="0"/>
              <c:showPercent val="0"/>
              <c:showBubbleSize val="0"/>
            </c:dLbl>
            <c:spPr>
              <a:noFill/>
              <a:ln>
                <a:noFill/>
              </a:ln>
              <a:effectLst/>
            </c:spPr>
            <c:txPr>
              <a:bodyPr/>
              <a:lstStyle/>
              <a:p>
                <a:pPr algn="ctr">
                  <a:defRPr lang="en-US" sz="1800" b="0"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Delayed or went without care </c:v>
                </c:pt>
                <c:pt idx="1">
                  <c:v>Didn't fill prescription or cut/skipped doses of medicines</c:v>
                </c:pt>
              </c:strCache>
            </c:strRef>
          </c:cat>
          <c:val>
            <c:numRef>
              <c:f>Sheet1!$B$2:$B$3</c:f>
              <c:numCache>
                <c:formatCode>0%</c:formatCode>
                <c:ptCount val="2"/>
                <c:pt idx="0">
                  <c:v>0.2</c:v>
                </c:pt>
                <c:pt idx="1">
                  <c:v>0.12</c:v>
                </c:pt>
              </c:numCache>
            </c:numRef>
          </c:val>
        </c:ser>
        <c:ser>
          <c:idx val="1"/>
          <c:order val="1"/>
          <c:tx>
            <c:strRef>
              <c:f>Sheet1!$C$1</c:f>
              <c:strCache>
                <c:ptCount val="1"/>
                <c:pt idx="0">
                  <c:v>Less than 200% FPL</c:v>
                </c:pt>
              </c:strCache>
            </c:strRef>
          </c:tx>
          <c:spPr>
            <a:solidFill>
              <a:schemeClr val="accent3"/>
            </a:solidFill>
          </c:spPr>
          <c:invertIfNegative val="0"/>
          <c:dLbls>
            <c:dLbl>
              <c:idx val="0"/>
              <c:layout>
                <c:manualLayout>
                  <c:x val="0"/>
                  <c:y val="-2.5252525252525255E-3"/>
                </c:manualLayout>
              </c:layout>
              <c:showLegendKey val="0"/>
              <c:showVal val="1"/>
              <c:showCatName val="0"/>
              <c:showSerName val="0"/>
              <c:showPercent val="0"/>
              <c:showBubbleSize val="0"/>
            </c:dLbl>
            <c:spPr>
              <a:noFill/>
              <a:ln>
                <a:noFill/>
              </a:ln>
              <a:effectLst/>
            </c:spPr>
            <c:txPr>
              <a:bodyPr/>
              <a:lstStyle/>
              <a:p>
                <a:pPr algn="ctr">
                  <a:defRPr lang="en-US" sz="1800" b="0"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Delayed or went without care </c:v>
                </c:pt>
                <c:pt idx="1">
                  <c:v>Didn't fill prescription or cut/skipped doses of medicines</c:v>
                </c:pt>
              </c:strCache>
            </c:strRef>
          </c:cat>
          <c:val>
            <c:numRef>
              <c:f>Sheet1!$C$2:$C$3</c:f>
              <c:numCache>
                <c:formatCode>0%</c:formatCode>
                <c:ptCount val="2"/>
                <c:pt idx="0">
                  <c:v>0.41</c:v>
                </c:pt>
                <c:pt idx="1">
                  <c:v>0.22</c:v>
                </c:pt>
              </c:numCache>
            </c:numRef>
          </c:val>
        </c:ser>
        <c:ser>
          <c:idx val="2"/>
          <c:order val="2"/>
          <c:tx>
            <c:strRef>
              <c:f>Sheet1!$D$1</c:f>
              <c:strCache>
                <c:ptCount val="1"/>
                <c:pt idx="0">
                  <c:v>Uninsured</c:v>
                </c:pt>
              </c:strCache>
            </c:strRef>
          </c:tx>
          <c:spPr>
            <a:solidFill>
              <a:schemeClr val="accent6"/>
            </a:solidFill>
          </c:spPr>
          <c:invertIfNegative val="0"/>
          <c:dLbls>
            <c:spPr>
              <a:noFill/>
              <a:ln>
                <a:noFill/>
              </a:ln>
              <a:effectLst/>
            </c:spPr>
            <c:txPr>
              <a:bodyPr/>
              <a:lstStyle/>
              <a:p>
                <a:pPr algn="ctr">
                  <a:defRPr lang="en-US" sz="1800" b="0"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Delayed or went without care </c:v>
                </c:pt>
                <c:pt idx="1">
                  <c:v>Didn't fill prescription or cut/skipped doses of medicines</c:v>
                </c:pt>
              </c:strCache>
            </c:strRef>
          </c:cat>
          <c:val>
            <c:numRef>
              <c:f>Sheet1!$D$2:$D$3</c:f>
              <c:numCache>
                <c:formatCode>0%</c:formatCode>
                <c:ptCount val="2"/>
                <c:pt idx="0">
                  <c:v>0.51</c:v>
                </c:pt>
                <c:pt idx="1">
                  <c:v>0.24</c:v>
                </c:pt>
              </c:numCache>
            </c:numRef>
          </c:val>
        </c:ser>
        <c:ser>
          <c:idx val="3"/>
          <c:order val="3"/>
          <c:tx>
            <c:strRef>
              <c:f>Sheet1!$E$1</c:f>
              <c:strCache>
                <c:ptCount val="1"/>
                <c:pt idx="0">
                  <c:v>Total Women</c:v>
                </c:pt>
              </c:strCache>
            </c:strRef>
          </c:tx>
          <c:spPr>
            <a:solidFill>
              <a:schemeClr val="bg1">
                <a:lumMod val="85000"/>
              </a:schemeClr>
            </a:solidFill>
          </c:spPr>
          <c:invertIfNegative val="0"/>
          <c:dPt>
            <c:idx val="0"/>
            <c:invertIfNegative val="0"/>
            <c:bubble3D val="0"/>
          </c:dPt>
          <c:dPt>
            <c:idx val="1"/>
            <c:invertIfNegative val="0"/>
            <c:bubble3D val="0"/>
          </c:dPt>
          <c:dLbls>
            <c:txPr>
              <a:bodyPr/>
              <a:lstStyle/>
              <a:p>
                <a:pPr algn="ctr">
                  <a:defRPr lang="en-US" sz="1800" b="0"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showLeaderLines val="0"/>
          </c:dLbls>
          <c:cat>
            <c:strRef>
              <c:f>Sheet1!$A$2:$A$3</c:f>
              <c:strCache>
                <c:ptCount val="2"/>
                <c:pt idx="0">
                  <c:v>Delayed or went without care </c:v>
                </c:pt>
                <c:pt idx="1">
                  <c:v>Didn't fill prescription or cut/skipped doses of medicines</c:v>
                </c:pt>
              </c:strCache>
            </c:strRef>
          </c:cat>
          <c:val>
            <c:numRef>
              <c:f>Sheet1!$E$2:$E$3</c:f>
              <c:numCache>
                <c:formatCode>0%</c:formatCode>
                <c:ptCount val="2"/>
                <c:pt idx="0">
                  <c:v>0.26</c:v>
                </c:pt>
                <c:pt idx="1">
                  <c:v>0.22</c:v>
                </c:pt>
              </c:numCache>
            </c:numRef>
          </c:val>
        </c:ser>
        <c:dLbls>
          <c:showLegendKey val="0"/>
          <c:showVal val="1"/>
          <c:showCatName val="0"/>
          <c:showSerName val="0"/>
          <c:showPercent val="0"/>
          <c:showBubbleSize val="0"/>
        </c:dLbls>
        <c:gapWidth val="155"/>
        <c:axId val="114260224"/>
        <c:axId val="114278400"/>
      </c:barChart>
      <c:catAx>
        <c:axId val="114260224"/>
        <c:scaling>
          <c:orientation val="maxMin"/>
        </c:scaling>
        <c:delete val="0"/>
        <c:axPos val="l"/>
        <c:numFmt formatCode="General" sourceLinked="0"/>
        <c:majorTickMark val="none"/>
        <c:minorTickMark val="none"/>
        <c:tickLblPos val="none"/>
        <c:txPr>
          <a:bodyPr anchor="t"/>
          <a:lstStyle/>
          <a:p>
            <a:pPr>
              <a:defRPr lang="en-US"/>
            </a:pPr>
            <a:endParaRPr lang="en-US"/>
          </a:p>
        </c:txPr>
        <c:crossAx val="114278400"/>
        <c:crosses val="autoZero"/>
        <c:auto val="1"/>
        <c:lblAlgn val="ctr"/>
        <c:lblOffset val="100"/>
        <c:noMultiLvlLbl val="0"/>
      </c:catAx>
      <c:valAx>
        <c:axId val="114278400"/>
        <c:scaling>
          <c:orientation val="minMax"/>
        </c:scaling>
        <c:delete val="1"/>
        <c:axPos val="t"/>
        <c:numFmt formatCode="0%" sourceLinked="1"/>
        <c:majorTickMark val="out"/>
        <c:minorTickMark val="none"/>
        <c:tickLblPos val="none"/>
        <c:crossAx val="114260224"/>
        <c:crosses val="autoZero"/>
        <c:crossBetween val="between"/>
      </c:valAx>
    </c:plotArea>
    <c:legend>
      <c:legendPos val="t"/>
      <c:layout>
        <c:manualLayout>
          <c:xMode val="edge"/>
          <c:yMode val="edge"/>
          <c:x val="0.16752032679118511"/>
          <c:y val="0.20441919191919192"/>
          <c:w val="0.71202933084817266"/>
          <c:h val="5.9981398775540568E-2"/>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dirty="0" smtClean="0"/>
              <a:t>Share</a:t>
            </a:r>
            <a:r>
              <a:rPr lang="en-US" sz="2000" baseline="0" dirty="0" smtClean="0"/>
              <a:t> of men and women reporting the following: </a:t>
            </a:r>
            <a:endParaRPr lang="en-US" sz="2000" dirty="0"/>
          </a:p>
        </c:rich>
      </c:tx>
      <c:layout/>
      <c:overlay val="0"/>
    </c:title>
    <c:autoTitleDeleted val="0"/>
    <c:plotArea>
      <c:layout>
        <c:manualLayout>
          <c:layoutTarget val="inner"/>
          <c:xMode val="edge"/>
          <c:yMode val="edge"/>
          <c:x val="1.559177888022679E-2"/>
          <c:y val="0.21555010880371137"/>
          <c:w val="0.96881644223954644"/>
          <c:h val="0.6406451784931172"/>
        </c:manualLayout>
      </c:layout>
      <c:barChart>
        <c:barDir val="col"/>
        <c:grouping val="clustered"/>
        <c:varyColors val="0"/>
        <c:ser>
          <c:idx val="0"/>
          <c:order val="0"/>
          <c:tx>
            <c:strRef>
              <c:f>Sheet1!$B$1</c:f>
              <c:strCache>
                <c:ptCount val="1"/>
                <c:pt idx="0">
                  <c:v>Total Men</c:v>
                </c:pt>
              </c:strCache>
            </c:strRef>
          </c:tx>
          <c:spPr>
            <a:solidFill>
              <a:schemeClr val="accent1"/>
            </a:solidFill>
          </c:spPr>
          <c:invertIfNegative val="0"/>
          <c:dLbls>
            <c:dLbl>
              <c:idx val="0"/>
              <c:layout/>
              <c:tx>
                <c:rich>
                  <a:bodyPr/>
                  <a:lstStyle/>
                  <a:p>
                    <a:r>
                      <a:rPr lang="en-US"/>
                      <a:t>68</a:t>
                    </a:r>
                    <a:r>
                      <a:rPr lang="en-US" smtClean="0"/>
                      <a:t>%*</a:t>
                    </a:r>
                    <a:endParaRPr lang="en-US"/>
                  </a:p>
                </c:rich>
              </c:tx>
              <c:showLegendKey val="0"/>
              <c:showVal val="1"/>
              <c:showCatName val="0"/>
              <c:showSerName val="0"/>
              <c:showPercent val="0"/>
              <c:showBubbleSize val="0"/>
            </c:dLbl>
            <c:dLbl>
              <c:idx val="1"/>
              <c:layout/>
              <c:tx>
                <c:rich>
                  <a:bodyPr/>
                  <a:lstStyle/>
                  <a:p>
                    <a:r>
                      <a:rPr lang="en-US"/>
                      <a:t>75</a:t>
                    </a:r>
                    <a:r>
                      <a:rPr lang="en-US" smtClean="0"/>
                      <a:t>%*</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Have a regular clinician they go to when sick or need health advice</c:v>
                </c:pt>
                <c:pt idx="1">
                  <c:v>Have seen a health care provider in the past two years</c:v>
                </c:pt>
              </c:strCache>
            </c:strRef>
          </c:cat>
          <c:val>
            <c:numRef>
              <c:f>Sheet1!$B$2:$B$3</c:f>
              <c:numCache>
                <c:formatCode>0%</c:formatCode>
                <c:ptCount val="2"/>
                <c:pt idx="0">
                  <c:v>0.68</c:v>
                </c:pt>
                <c:pt idx="1">
                  <c:v>0.75</c:v>
                </c:pt>
              </c:numCache>
            </c:numRef>
          </c:val>
        </c:ser>
        <c:ser>
          <c:idx val="1"/>
          <c:order val="1"/>
          <c:tx>
            <c:strRef>
              <c:f>Sheet1!$C$1</c:f>
              <c:strCache>
                <c:ptCount val="1"/>
                <c:pt idx="0">
                  <c:v>Less than 200% FPL</c:v>
                </c:pt>
              </c:strCache>
            </c:strRef>
          </c:tx>
          <c:spPr>
            <a:solidFill>
              <a:schemeClr val="accent3"/>
            </a:solidFill>
          </c:spPr>
          <c:invertIfNegative val="0"/>
          <c:cat>
            <c:strRef>
              <c:f>Sheet1!$A$2:$A$3</c:f>
              <c:strCache>
                <c:ptCount val="2"/>
                <c:pt idx="0">
                  <c:v>Have a regular clinician they go to when sick or need health advice</c:v>
                </c:pt>
                <c:pt idx="1">
                  <c:v>Have seen a health care provider in the past two years</c:v>
                </c:pt>
              </c:strCache>
            </c:strRef>
          </c:cat>
          <c:val>
            <c:numRef>
              <c:f>Sheet1!$C$2:$C$3</c:f>
              <c:numCache>
                <c:formatCode>0%</c:formatCode>
                <c:ptCount val="2"/>
                <c:pt idx="0">
                  <c:v>0.55000000000000004</c:v>
                </c:pt>
                <c:pt idx="1">
                  <c:v>0.64</c:v>
                </c:pt>
              </c:numCache>
            </c:numRef>
          </c:val>
        </c:ser>
        <c:ser>
          <c:idx val="2"/>
          <c:order val="2"/>
          <c:tx>
            <c:strRef>
              <c:f>Sheet1!$D$1</c:f>
              <c:strCache>
                <c:ptCount val="1"/>
                <c:pt idx="0">
                  <c:v>Uninsured</c:v>
                </c:pt>
              </c:strCache>
            </c:strRef>
          </c:tx>
          <c:spPr>
            <a:solidFill>
              <a:schemeClr val="accent6"/>
            </a:solidFill>
          </c:spPr>
          <c:invertIfNegative val="0"/>
          <c:cat>
            <c:strRef>
              <c:f>Sheet1!$A$2:$A$3</c:f>
              <c:strCache>
                <c:ptCount val="2"/>
                <c:pt idx="0">
                  <c:v>Have a regular clinician they go to when sick or need health advice</c:v>
                </c:pt>
                <c:pt idx="1">
                  <c:v>Have seen a health care provider in the past two years</c:v>
                </c:pt>
              </c:strCache>
            </c:strRef>
          </c:cat>
          <c:val>
            <c:numRef>
              <c:f>Sheet1!$D$2:$D$3</c:f>
              <c:numCache>
                <c:formatCode>0%</c:formatCode>
                <c:ptCount val="2"/>
                <c:pt idx="0">
                  <c:v>0.35</c:v>
                </c:pt>
                <c:pt idx="1">
                  <c:v>0.5</c:v>
                </c:pt>
              </c:numCache>
            </c:numRef>
          </c:val>
        </c:ser>
        <c:ser>
          <c:idx val="3"/>
          <c:order val="3"/>
          <c:tx>
            <c:strRef>
              <c:f>Sheet1!$E$1</c:f>
              <c:strCache>
                <c:ptCount val="1"/>
                <c:pt idx="0">
                  <c:v>Total Women</c:v>
                </c:pt>
              </c:strCache>
            </c:strRef>
          </c:tx>
          <c:spPr>
            <a:solidFill>
              <a:schemeClr val="bg1">
                <a:lumMod val="85000"/>
              </a:schemeClr>
            </a:solidFill>
          </c:spPr>
          <c:invertIfNegative val="0"/>
          <c:cat>
            <c:strRef>
              <c:f>Sheet1!$A$2:$A$3</c:f>
              <c:strCache>
                <c:ptCount val="2"/>
                <c:pt idx="0">
                  <c:v>Have a regular clinician they go to when sick or need health advice</c:v>
                </c:pt>
                <c:pt idx="1">
                  <c:v>Have seen a health care provider in the past two years</c:v>
                </c:pt>
              </c:strCache>
            </c:strRef>
          </c:cat>
          <c:val>
            <c:numRef>
              <c:f>Sheet1!$E$2:$E$3</c:f>
              <c:numCache>
                <c:formatCode>0%</c:formatCode>
                <c:ptCount val="2"/>
                <c:pt idx="0">
                  <c:v>0.81</c:v>
                </c:pt>
                <c:pt idx="1">
                  <c:v>0.91</c:v>
                </c:pt>
              </c:numCache>
            </c:numRef>
          </c:val>
        </c:ser>
        <c:dLbls>
          <c:showLegendKey val="0"/>
          <c:showVal val="1"/>
          <c:showCatName val="0"/>
          <c:showSerName val="0"/>
          <c:showPercent val="0"/>
          <c:showBubbleSize val="0"/>
        </c:dLbls>
        <c:gapWidth val="240"/>
        <c:axId val="123043200"/>
        <c:axId val="123049088"/>
      </c:barChart>
      <c:catAx>
        <c:axId val="123043200"/>
        <c:scaling>
          <c:orientation val="minMax"/>
        </c:scaling>
        <c:delete val="0"/>
        <c:axPos val="b"/>
        <c:majorTickMark val="none"/>
        <c:minorTickMark val="none"/>
        <c:tickLblPos val="nextTo"/>
        <c:crossAx val="123049088"/>
        <c:crosses val="autoZero"/>
        <c:auto val="1"/>
        <c:lblAlgn val="ctr"/>
        <c:lblOffset val="100"/>
        <c:noMultiLvlLbl val="0"/>
      </c:catAx>
      <c:valAx>
        <c:axId val="123049088"/>
        <c:scaling>
          <c:orientation val="minMax"/>
        </c:scaling>
        <c:delete val="1"/>
        <c:axPos val="l"/>
        <c:numFmt formatCode="0%" sourceLinked="1"/>
        <c:majorTickMark val="out"/>
        <c:minorTickMark val="none"/>
        <c:tickLblPos val="nextTo"/>
        <c:crossAx val="123043200"/>
        <c:crosses val="autoZero"/>
        <c:crossBetween val="between"/>
      </c:valAx>
    </c:plotArea>
    <c:legend>
      <c:legendPos val="t"/>
      <c:layout>
        <c:manualLayout>
          <c:xMode val="edge"/>
          <c:yMode val="edge"/>
          <c:x val="0.14398533457591367"/>
          <c:y val="0.11387579678602139"/>
          <c:w val="0.71202933084817266"/>
          <c:h val="6.0845735872206368E-2"/>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800" b="1" i="0" u="none" strike="noStrike" kern="1200" baseline="0">
                <a:solidFill>
                  <a:srgbClr val="000000"/>
                </a:solidFill>
                <a:latin typeface="+mn-lt"/>
                <a:ea typeface="+mn-ea"/>
                <a:cs typeface="+mn-cs"/>
              </a:defRPr>
            </a:pPr>
            <a:r>
              <a:rPr lang="en-US" sz="2000" dirty="0" smtClean="0">
                <a:effectLst/>
              </a:rPr>
              <a:t>Share of men and women reporting they have received following screening tests in past two years:</a:t>
            </a:r>
            <a:endParaRPr lang="en-US" sz="2800" dirty="0" smtClean="0">
              <a:effectLst/>
            </a:endParaRPr>
          </a:p>
        </c:rich>
      </c:tx>
      <c:layout>
        <c:manualLayout>
          <c:xMode val="edge"/>
          <c:yMode val="edge"/>
          <c:x val="0.13399710932660702"/>
          <c:y val="2.036784649159485E-2"/>
        </c:manualLayout>
      </c:layout>
      <c:overlay val="0"/>
    </c:title>
    <c:autoTitleDeleted val="0"/>
    <c:plotArea>
      <c:layout>
        <c:manualLayout>
          <c:layoutTarget val="inner"/>
          <c:xMode val="edge"/>
          <c:yMode val="edge"/>
          <c:x val="1.559177888022679E-2"/>
          <c:y val="0.36233971538175619"/>
          <c:w val="0.96881644223954644"/>
          <c:h val="0.55489091513405187"/>
        </c:manualLayout>
      </c:layout>
      <c:barChart>
        <c:barDir val="col"/>
        <c:grouping val="clustered"/>
        <c:varyColors val="0"/>
        <c:ser>
          <c:idx val="0"/>
          <c:order val="0"/>
          <c:tx>
            <c:strRef>
              <c:f>Sheet1!$A$9</c:f>
              <c:strCache>
                <c:ptCount val="1"/>
                <c:pt idx="0">
                  <c:v>Total Men</c:v>
                </c:pt>
              </c:strCache>
            </c:strRef>
          </c:tx>
          <c:spPr>
            <a:solidFill>
              <a:schemeClr val="accent1"/>
            </a:solidFill>
          </c:spPr>
          <c:invertIfNegative val="0"/>
          <c:cat>
            <c:strRef>
              <c:f>Sheet1!$B$8:$D$8</c:f>
              <c:strCache>
                <c:ptCount val="3"/>
                <c:pt idx="0">
                  <c:v>General check up</c:v>
                </c:pt>
                <c:pt idx="1">
                  <c:v>Blood pressure</c:v>
                </c:pt>
                <c:pt idx="2">
                  <c:v>Blood cholesterol</c:v>
                </c:pt>
              </c:strCache>
            </c:strRef>
          </c:cat>
          <c:val>
            <c:numRef>
              <c:f>Sheet1!$B$9:$D$9</c:f>
              <c:numCache>
                <c:formatCode>0%</c:formatCode>
                <c:ptCount val="3"/>
                <c:pt idx="0">
                  <c:v>0.68</c:v>
                </c:pt>
                <c:pt idx="1">
                  <c:v>0.85</c:v>
                </c:pt>
                <c:pt idx="2">
                  <c:v>0.61</c:v>
                </c:pt>
              </c:numCache>
            </c:numRef>
          </c:val>
        </c:ser>
        <c:ser>
          <c:idx val="1"/>
          <c:order val="1"/>
          <c:tx>
            <c:strRef>
              <c:f>Sheet1!$A$10</c:f>
              <c:strCache>
                <c:ptCount val="1"/>
                <c:pt idx="0">
                  <c:v>Uninsured Men</c:v>
                </c:pt>
              </c:strCache>
            </c:strRef>
          </c:tx>
          <c:spPr>
            <a:solidFill>
              <a:schemeClr val="accent6"/>
            </a:solidFill>
          </c:spPr>
          <c:invertIfNegative val="0"/>
          <c:cat>
            <c:strRef>
              <c:f>Sheet1!$B$8:$D$8</c:f>
              <c:strCache>
                <c:ptCount val="3"/>
                <c:pt idx="0">
                  <c:v>General check up</c:v>
                </c:pt>
                <c:pt idx="1">
                  <c:v>Blood pressure</c:v>
                </c:pt>
                <c:pt idx="2">
                  <c:v>Blood cholesterol</c:v>
                </c:pt>
              </c:strCache>
            </c:strRef>
          </c:cat>
          <c:val>
            <c:numRef>
              <c:f>Sheet1!$B$10:$D$10</c:f>
              <c:numCache>
                <c:formatCode>0%</c:formatCode>
                <c:ptCount val="3"/>
                <c:pt idx="0">
                  <c:v>0.39</c:v>
                </c:pt>
                <c:pt idx="1">
                  <c:v>0.66</c:v>
                </c:pt>
                <c:pt idx="2">
                  <c:v>0.39</c:v>
                </c:pt>
              </c:numCache>
            </c:numRef>
          </c:val>
        </c:ser>
        <c:ser>
          <c:idx val="2"/>
          <c:order val="2"/>
          <c:tx>
            <c:strRef>
              <c:f>Sheet1!$A$11</c:f>
              <c:strCache>
                <c:ptCount val="1"/>
                <c:pt idx="0">
                  <c:v>Total Women</c:v>
                </c:pt>
              </c:strCache>
            </c:strRef>
          </c:tx>
          <c:spPr>
            <a:solidFill>
              <a:schemeClr val="bg1">
                <a:lumMod val="85000"/>
              </a:schemeClr>
            </a:solidFill>
          </c:spPr>
          <c:invertIfNegative val="0"/>
          <c:cat>
            <c:strRef>
              <c:f>Sheet1!$B$8:$D$8</c:f>
              <c:strCache>
                <c:ptCount val="3"/>
                <c:pt idx="0">
                  <c:v>General check up</c:v>
                </c:pt>
                <c:pt idx="1">
                  <c:v>Blood pressure</c:v>
                </c:pt>
                <c:pt idx="2">
                  <c:v>Blood cholesterol</c:v>
                </c:pt>
              </c:strCache>
            </c:strRef>
          </c:cat>
          <c:val>
            <c:numRef>
              <c:f>Sheet1!$B$11:$D$11</c:f>
              <c:numCache>
                <c:formatCode>0%</c:formatCode>
                <c:ptCount val="3"/>
                <c:pt idx="0">
                  <c:v>0.82</c:v>
                </c:pt>
                <c:pt idx="1">
                  <c:v>0.92</c:v>
                </c:pt>
                <c:pt idx="2">
                  <c:v>0.67</c:v>
                </c:pt>
              </c:numCache>
            </c:numRef>
          </c:val>
        </c:ser>
        <c:dLbls>
          <c:showLegendKey val="0"/>
          <c:showVal val="1"/>
          <c:showCatName val="0"/>
          <c:showSerName val="0"/>
          <c:showPercent val="0"/>
          <c:showBubbleSize val="0"/>
        </c:dLbls>
        <c:gapWidth val="150"/>
        <c:axId val="123409920"/>
        <c:axId val="123411456"/>
      </c:barChart>
      <c:catAx>
        <c:axId val="123409920"/>
        <c:scaling>
          <c:orientation val="minMax"/>
        </c:scaling>
        <c:delete val="0"/>
        <c:axPos val="b"/>
        <c:numFmt formatCode="General" sourceLinked="1"/>
        <c:majorTickMark val="out"/>
        <c:minorTickMark val="none"/>
        <c:tickLblPos val="nextTo"/>
        <c:txPr>
          <a:bodyPr rot="0" vert="horz"/>
          <a:lstStyle/>
          <a:p>
            <a:pPr>
              <a:defRPr sz="1400"/>
            </a:pPr>
            <a:endParaRPr lang="en-US"/>
          </a:p>
        </c:txPr>
        <c:crossAx val="123411456"/>
        <c:crosses val="autoZero"/>
        <c:auto val="1"/>
        <c:lblAlgn val="ctr"/>
        <c:lblOffset val="100"/>
        <c:tickLblSkip val="1"/>
        <c:tickMarkSkip val="1"/>
        <c:noMultiLvlLbl val="0"/>
      </c:catAx>
      <c:valAx>
        <c:axId val="123411456"/>
        <c:scaling>
          <c:orientation val="minMax"/>
        </c:scaling>
        <c:delete val="1"/>
        <c:axPos val="l"/>
        <c:numFmt formatCode="0%" sourceLinked="1"/>
        <c:majorTickMark val="out"/>
        <c:minorTickMark val="none"/>
        <c:tickLblPos val="none"/>
        <c:crossAx val="123409920"/>
        <c:crosses val="autoZero"/>
        <c:crossBetween val="between"/>
      </c:valAx>
    </c:plotArea>
    <c:legend>
      <c:legendPos val="t"/>
      <c:layout>
        <c:manualLayout>
          <c:xMode val="edge"/>
          <c:yMode val="edge"/>
          <c:x val="0.20114801029035084"/>
          <c:y val="0.18304078757441966"/>
          <c:w val="0.52507720553357473"/>
          <c:h val="6.0845735872206368E-2"/>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160" b="1" i="0" u="none" strike="noStrike" kern="1200" baseline="0">
                <a:solidFill>
                  <a:srgbClr val="000000"/>
                </a:solidFill>
                <a:latin typeface="+mn-lt"/>
                <a:ea typeface="+mn-ea"/>
                <a:cs typeface="+mn-cs"/>
              </a:defRPr>
            </a:pPr>
            <a:r>
              <a:rPr lang="en-US" sz="1800" b="1" dirty="0" smtClean="0">
                <a:effectLst/>
              </a:rPr>
              <a:t>Share of men and women reporting they have received counseling in the following topics in the past two years:</a:t>
            </a:r>
            <a:endParaRPr lang="en-US" dirty="0" smtClean="0">
              <a:effectLst/>
            </a:endParaRPr>
          </a:p>
        </c:rich>
      </c:tx>
      <c:layout/>
      <c:overlay val="0"/>
    </c:title>
    <c:autoTitleDeleted val="0"/>
    <c:plotArea>
      <c:layout/>
      <c:barChart>
        <c:barDir val="col"/>
        <c:grouping val="clustered"/>
        <c:varyColors val="0"/>
        <c:ser>
          <c:idx val="0"/>
          <c:order val="0"/>
          <c:tx>
            <c:strRef>
              <c:f>Sheet1!$A$2</c:f>
              <c:strCache>
                <c:ptCount val="1"/>
                <c:pt idx="0">
                  <c:v>Total Men</c:v>
                </c:pt>
              </c:strCache>
            </c:strRef>
          </c:tx>
          <c:spPr>
            <a:solidFill>
              <a:schemeClr val="accent1"/>
            </a:solidFill>
          </c:spPr>
          <c:invertIfNegative val="0"/>
          <c:dLbls>
            <c:dLbl>
              <c:idx val="0"/>
              <c:layout/>
              <c:tx>
                <c:rich>
                  <a:bodyPr/>
                  <a:lstStyle/>
                  <a:p>
                    <a:r>
                      <a:rPr lang="en-US"/>
                      <a:t>25</a:t>
                    </a:r>
                    <a:r>
                      <a:rPr lang="en-US" smtClean="0"/>
                      <a:t>%*</a:t>
                    </a:r>
                    <a:endParaRPr lang="en-US"/>
                  </a:p>
                </c:rich>
              </c:tx>
              <c:showLegendKey val="0"/>
              <c:showVal val="1"/>
              <c:showCatName val="0"/>
              <c:showSerName val="0"/>
              <c:showPercent val="0"/>
              <c:showBubbleSize val="0"/>
            </c:dLbl>
            <c:dLbl>
              <c:idx val="1"/>
              <c:layout/>
              <c:tx>
                <c:rich>
                  <a:bodyPr/>
                  <a:lstStyle/>
                  <a:p>
                    <a:r>
                      <a:rPr lang="en-US"/>
                      <a:t>20</a:t>
                    </a:r>
                    <a:r>
                      <a:rPr lang="en-US" smtClean="0"/>
                      <a:t>%</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Sheet1!$B$1:$G$1</c:f>
              <c:strCache>
                <c:ptCount val="3"/>
                <c:pt idx="0">
                  <c:v>Sexual History</c:v>
                </c:pt>
                <c:pt idx="1">
                  <c:v>HIV Counseling</c:v>
                </c:pt>
                <c:pt idx="2">
                  <c:v>STI Counseling</c:v>
                </c:pt>
              </c:strCache>
            </c:strRef>
          </c:cat>
          <c:val>
            <c:numRef>
              <c:f>Sheet1!$B$2:$G$2</c:f>
              <c:numCache>
                <c:formatCode>0%</c:formatCode>
                <c:ptCount val="3"/>
                <c:pt idx="0">
                  <c:v>0.25</c:v>
                </c:pt>
                <c:pt idx="1">
                  <c:v>0.2</c:v>
                </c:pt>
                <c:pt idx="2">
                  <c:v>0.15</c:v>
                </c:pt>
              </c:numCache>
            </c:numRef>
          </c:val>
        </c:ser>
        <c:ser>
          <c:idx val="1"/>
          <c:order val="1"/>
          <c:tx>
            <c:strRef>
              <c:f>Sheet1!$A$3</c:f>
              <c:strCache>
                <c:ptCount val="1"/>
                <c:pt idx="0">
                  <c:v>Total Women</c:v>
                </c:pt>
              </c:strCache>
            </c:strRef>
          </c:tx>
          <c:spPr>
            <a:solidFill>
              <a:schemeClr val="bg1">
                <a:lumMod val="85000"/>
              </a:schemeClr>
            </a:solidFill>
          </c:spPr>
          <c:invertIfNegative val="0"/>
          <c:cat>
            <c:strRef>
              <c:f>Sheet1!$B$1:$G$1</c:f>
              <c:strCache>
                <c:ptCount val="3"/>
                <c:pt idx="0">
                  <c:v>Sexual History</c:v>
                </c:pt>
                <c:pt idx="1">
                  <c:v>HIV Counseling</c:v>
                </c:pt>
                <c:pt idx="2">
                  <c:v>STI Counseling</c:v>
                </c:pt>
              </c:strCache>
            </c:strRef>
          </c:cat>
          <c:val>
            <c:numRef>
              <c:f>Sheet1!$B$3:$G$3</c:f>
              <c:numCache>
                <c:formatCode>0%</c:formatCode>
                <c:ptCount val="3"/>
                <c:pt idx="0">
                  <c:v>0.38</c:v>
                </c:pt>
                <c:pt idx="1">
                  <c:v>0.23</c:v>
                </c:pt>
                <c:pt idx="2">
                  <c:v>0.19</c:v>
                </c:pt>
              </c:numCache>
            </c:numRef>
          </c:val>
        </c:ser>
        <c:dLbls>
          <c:showLegendKey val="0"/>
          <c:showVal val="1"/>
          <c:showCatName val="0"/>
          <c:showSerName val="0"/>
          <c:showPercent val="0"/>
          <c:showBubbleSize val="0"/>
        </c:dLbls>
        <c:gapWidth val="150"/>
        <c:axId val="123440512"/>
        <c:axId val="123487360"/>
      </c:barChart>
      <c:catAx>
        <c:axId val="123440512"/>
        <c:scaling>
          <c:orientation val="minMax"/>
        </c:scaling>
        <c:delete val="0"/>
        <c:axPos val="b"/>
        <c:numFmt formatCode="General" sourceLinked="1"/>
        <c:majorTickMark val="none"/>
        <c:minorTickMark val="none"/>
        <c:tickLblPos val="nextTo"/>
        <c:txPr>
          <a:bodyPr rot="0" vert="horz"/>
          <a:lstStyle/>
          <a:p>
            <a:pPr>
              <a:defRPr sz="1600"/>
            </a:pPr>
            <a:endParaRPr lang="en-US"/>
          </a:p>
        </c:txPr>
        <c:crossAx val="123487360"/>
        <c:crosses val="autoZero"/>
        <c:auto val="1"/>
        <c:lblAlgn val="ctr"/>
        <c:lblOffset val="100"/>
        <c:tickLblSkip val="1"/>
        <c:tickMarkSkip val="1"/>
        <c:noMultiLvlLbl val="0"/>
      </c:catAx>
      <c:valAx>
        <c:axId val="123487360"/>
        <c:scaling>
          <c:orientation val="minMax"/>
        </c:scaling>
        <c:delete val="1"/>
        <c:axPos val="l"/>
        <c:numFmt formatCode="0%" sourceLinked="1"/>
        <c:majorTickMark val="out"/>
        <c:minorTickMark val="none"/>
        <c:tickLblPos val="none"/>
        <c:crossAx val="123440512"/>
        <c:crosses val="autoZero"/>
        <c:crossBetween val="between"/>
      </c:valAx>
    </c:plotArea>
    <c:legend>
      <c:legendPos val="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cdr:x>
      <cdr:y>0.41824</cdr:y>
    </cdr:from>
    <cdr:to>
      <cdr:x>0.30439</cdr:x>
      <cdr:y>0.53452</cdr:y>
    </cdr:to>
    <cdr:sp macro="" textlink="">
      <cdr:nvSpPr>
        <cdr:cNvPr id="2" name="TextBox 1"/>
        <cdr:cNvSpPr txBox="1"/>
      </cdr:nvSpPr>
      <cdr:spPr>
        <a:xfrm xmlns:a="http://schemas.openxmlformats.org/drawingml/2006/main">
          <a:off x="-92075" y="2103437"/>
          <a:ext cx="2727325" cy="584775"/>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600" b="0" dirty="0" smtClean="0">
              <a:latin typeface="Calibri" pitchFamily="34" charset="0"/>
              <a:cs typeface="Meta Offc Pro"/>
            </a:rPr>
            <a:t>Delayed or went without care in prior year</a:t>
          </a:r>
        </a:p>
      </cdr:txBody>
    </cdr:sp>
  </cdr:relSizeAnchor>
  <cdr:relSizeAnchor xmlns:cdr="http://schemas.openxmlformats.org/drawingml/2006/chartDrawing">
    <cdr:from>
      <cdr:x>0</cdr:x>
      <cdr:y>0.69097</cdr:y>
    </cdr:from>
    <cdr:to>
      <cdr:x>0.3129</cdr:x>
      <cdr:y>0.85621</cdr:y>
    </cdr:to>
    <cdr:sp macro="" textlink="">
      <cdr:nvSpPr>
        <cdr:cNvPr id="3" name="TextBox 1"/>
        <cdr:cNvSpPr txBox="1"/>
      </cdr:nvSpPr>
      <cdr:spPr>
        <a:xfrm xmlns:a="http://schemas.openxmlformats.org/drawingml/2006/main">
          <a:off x="0" y="3475037"/>
          <a:ext cx="2803525"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smtClean="0">
              <a:latin typeface="Calibri" pitchFamily="34" charset="0"/>
              <a:cs typeface="Meta Offc Pro"/>
            </a:rPr>
            <a:t>Didn’t fill prescription or cut/skipped doses of medicine in prior year</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79C12460-3C27-41ED-881D-8D6FD3171B7A}" type="datetimeFigureOut">
              <a:rPr lang="en-US" smtClean="0"/>
              <a:t>6/15/2015</a:t>
            </a:fld>
            <a:endParaRPr lang="en-US"/>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0F59B2A0-1E2B-4BE6-83A5-3C603A6FFAD5}" type="slidenum">
              <a:rPr lang="en-US" smtClean="0"/>
              <a:t>‹#›</a:t>
            </a:fld>
            <a:endParaRPr lang="en-US"/>
          </a:p>
        </p:txBody>
      </p:sp>
    </p:spTree>
    <p:extLst>
      <p:ext uri="{BB962C8B-B14F-4D97-AF65-F5344CB8AC3E}">
        <p14:creationId xmlns:p14="http://schemas.microsoft.com/office/powerpoint/2010/main" val="37976813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1A4D92E5-9FFA-458A-9BEA-BDF5C2EF3530}" type="datetimeFigureOut">
              <a:rPr lang="en-US" smtClean="0"/>
              <a:t>6/15/2015</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F3E76084-7007-4F9A-9BF5-85CA96B02EE7}" type="slidenum">
              <a:rPr lang="en-US" smtClean="0"/>
              <a:t>‹#›</a:t>
            </a:fld>
            <a:endParaRPr lang="en-US"/>
          </a:p>
        </p:txBody>
      </p:sp>
    </p:spTree>
    <p:extLst>
      <p:ext uri="{BB962C8B-B14F-4D97-AF65-F5344CB8AC3E}">
        <p14:creationId xmlns:p14="http://schemas.microsoft.com/office/powerpoint/2010/main" val="277509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CD7CA8-C0E0-41AD-9DD5-81F4C461C5F6}" type="slidenum">
              <a:rPr lang="en-US" smtClean="0"/>
              <a:t>1</a:t>
            </a:fld>
            <a:endParaRPr lang="en-US"/>
          </a:p>
        </p:txBody>
      </p:sp>
    </p:spTree>
    <p:extLst>
      <p:ext uri="{BB962C8B-B14F-4D97-AF65-F5344CB8AC3E}">
        <p14:creationId xmlns:p14="http://schemas.microsoft.com/office/powerpoint/2010/main" val="2390949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t>
            </a:r>
            <a:r>
              <a:rPr lang="en-US" baseline="0" dirty="0" smtClean="0"/>
              <a:t> individual’s health status is an indication of their overall health and their medical needs, and is particularly relevant today. The ACA aimed to make health care more affordable and accessible to individuals of all income levels. Men who report their health as “fair” or “poor” generally have need increased use of medical and health services compared to men who report their health as “excellent”, “very good” or “good”. </a:t>
            </a:r>
            <a:r>
              <a:rPr lang="en-US" dirty="0" smtClean="0"/>
              <a:t>Overall,</a:t>
            </a:r>
            <a:r>
              <a:rPr lang="en-US" baseline="0" dirty="0" smtClean="0"/>
              <a:t> 17% of men adult, non-elderly men ages 18-64 report rate their health as fair or poor (Table 1). Older men (ages 45-64) report higher shares of fair or poor health at almost twice the rate (24%) as young adult men ages 18-44 (13%). The uninsured and low-income also experience increased rates, with one in four men with incomes less than 200% FPL and about one in five uninsured men. Higher income and insured individuals may be better suited than their low-income and uninsured counterparts at identifying and treating illnesses, which helps prevent illnesses from manifesting into debilitating health problems. </a:t>
            </a:r>
          </a:p>
          <a:p>
            <a:r>
              <a:rPr lang="en-US" baseline="0" dirty="0" smtClean="0"/>
              <a:t>Over one in ten (11%) men report they have a disability, handicap, or chronic disease that limits activity. This share is significantly greater for men ages 45-64 (18%) compared to young men ages 18-44 (8%), and higher for low-income men (19%) compared to higher income men (7%). This difference could be because men who have a disability, handicap or chronic disease are medically less able to work and receive therefore contributes to their income status.  </a:t>
            </a:r>
          </a:p>
          <a:p>
            <a:r>
              <a:rPr lang="en-US" baseline="0" dirty="0" smtClean="0"/>
              <a:t>Three in ten adult men report that they have an ongoing condition that requires regular monitoring, care or medication, with the share significantly higher amount older men (52%). While the rate is not significantly different between men of varying income, uninsured men report a significantly lower rate (21%) of having a condition that requires regular monitoring than insured men (33%). Uninsured men are less likely to seek and receive health care, and therefore may have undiagnosed conditions. The expansion of state Medicaid programs through the ACA is aimed to assist extremely low income men with incomes less than 138% of the Federal Poverty Level (FPL) gain eligibility for Medicaid. However, a 2012 Supreme Court decision made expansion optional, and so far 28 states have opted to expand their programs. </a:t>
            </a:r>
          </a:p>
        </p:txBody>
      </p:sp>
      <p:sp>
        <p:nvSpPr>
          <p:cNvPr id="4" name="Slide Number Placeholder 3"/>
          <p:cNvSpPr>
            <a:spLocks noGrp="1"/>
          </p:cNvSpPr>
          <p:nvPr>
            <p:ph type="sldNum" sz="quarter" idx="10"/>
          </p:nvPr>
        </p:nvSpPr>
        <p:spPr/>
        <p:txBody>
          <a:bodyPr/>
          <a:lstStyle/>
          <a:p>
            <a:fld id="{F3E76084-7007-4F9A-9BF5-85CA96B02EE7}" type="slidenum">
              <a:rPr lang="en-US" smtClean="0"/>
              <a:t>2</a:t>
            </a:fld>
            <a:endParaRPr lang="en-US"/>
          </a:p>
        </p:txBody>
      </p:sp>
    </p:spTree>
    <p:extLst>
      <p:ext uri="{BB962C8B-B14F-4D97-AF65-F5344CB8AC3E}">
        <p14:creationId xmlns:p14="http://schemas.microsoft.com/office/powerpoint/2010/main" val="3783906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Costs can be a significant barrier to care for men and women. While women overall are more likely to be affected by health care costs, men also put off or skip necessary medical services due to costs such as insurance premiums, deductibles, copays, and medical bills. About one in four women (26%) and one in five men (20%) report delaying or going without care due to costs,</a:t>
            </a:r>
            <a:r>
              <a:rPr lang="en-US" sz="1200" kern="1200" baseline="0" dirty="0" smtClean="0">
                <a:solidFill>
                  <a:schemeClr val="tx1"/>
                </a:solidFill>
                <a:effectLst/>
                <a:latin typeface="+mn-lt"/>
                <a:ea typeface="+mn-ea"/>
                <a:cs typeface="+mn-cs"/>
              </a:rPr>
              <a:t> with higher shares from low-income (41%) and uninsured men (51%). Across the board, low-income and uninsured men report significantly higher rates of not getting necessary health care due to costs as compared to higher income and insured men. While 16% of all men report putting off or postponing preventive services due to cost, that rate is almost three times the rate (31%) for men with incomes less than 200% FPL, and near four times the rate (42%) for uninsured men.  Preventive services can help treat, maintain and even prevent health issues from manifesting into bigger health problems. Higher income (at or above 200% FPL) and insured men also face cost-related barriers to care. Approximately one in ten insured and higher income men report putting off or postponing preventive care, skipping recommended medical tests or treatment, and not filling prescriptions or cutting doses (Figure 5). Uninsured men unsurprisingly report the highest rates of skipping recommended medical tests or treatments (35%) followed by 27% of low income men. Almost one in five uninsured men (24%) and over one in four (22%) men report skipping doses of medicine or not filling prescriptions altogether. </a:t>
            </a:r>
          </a:p>
        </p:txBody>
      </p:sp>
      <p:sp>
        <p:nvSpPr>
          <p:cNvPr id="4" name="Slide Number Placeholder 3"/>
          <p:cNvSpPr>
            <a:spLocks noGrp="1"/>
          </p:cNvSpPr>
          <p:nvPr>
            <p:ph type="sldNum" sz="quarter" idx="10"/>
          </p:nvPr>
        </p:nvSpPr>
        <p:spPr/>
        <p:txBody>
          <a:bodyPr/>
          <a:lstStyle/>
          <a:p>
            <a:fld id="{F3E76084-7007-4F9A-9BF5-85CA96B02EE7}"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786783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85DC1E-1C58-483B-91AC-32C98DA13E11}" type="slidenum">
              <a:rPr lang="en-US">
                <a:solidFill>
                  <a:prstClr val="black"/>
                </a:solidFill>
              </a:rPr>
              <a:pPr/>
              <a:t>6</a:t>
            </a:fld>
            <a:endParaRPr lang="en-US">
              <a:solidFill>
                <a:prstClr val="black"/>
              </a:solidFill>
            </a:endParaRP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US" dirty="0" smtClean="0"/>
              <a:t>Lower utilizations of preventive services</a:t>
            </a:r>
            <a:r>
              <a:rPr lang="en-US" baseline="0" dirty="0" smtClean="0"/>
              <a:t>; add in counseling for </a:t>
            </a:r>
          </a:p>
          <a:p>
            <a:r>
              <a:rPr lang="en-US" baseline="0" dirty="0" smtClean="0"/>
              <a:t>Drop prostate </a:t>
            </a:r>
            <a:r>
              <a:rPr lang="en-US" baseline="0" dirty="0" err="1" smtClean="0"/>
              <a:t>hiv</a:t>
            </a:r>
            <a:r>
              <a:rPr lang="en-US" baseline="0" dirty="0" smtClean="0"/>
              <a:t> and </a:t>
            </a:r>
            <a:r>
              <a:rPr lang="en-US" baseline="0" dirty="0" err="1" smtClean="0"/>
              <a:t>sti</a:t>
            </a:r>
            <a:r>
              <a:rPr lang="en-US" baseline="0" dirty="0" smtClean="0"/>
              <a:t>, make </a:t>
            </a:r>
            <a:r>
              <a:rPr lang="en-US" baseline="0" dirty="0" err="1" smtClean="0"/>
              <a:t>hiv</a:t>
            </a:r>
            <a:r>
              <a:rPr lang="en-US" baseline="0" dirty="0" smtClean="0"/>
              <a:t> and </a:t>
            </a:r>
            <a:r>
              <a:rPr lang="en-US" baseline="0" dirty="0" err="1" smtClean="0"/>
              <a:t>sti</a:t>
            </a:r>
            <a:r>
              <a:rPr lang="en-US" baseline="0" dirty="0" smtClean="0"/>
              <a:t> a separate table. </a:t>
            </a:r>
            <a:endParaRPr lang="en-US" dirty="0"/>
          </a:p>
        </p:txBody>
      </p:sp>
    </p:spTree>
    <p:extLst>
      <p:ext uri="{BB962C8B-B14F-4D97-AF65-F5344CB8AC3E}">
        <p14:creationId xmlns:p14="http://schemas.microsoft.com/office/powerpoint/2010/main" val="930596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85DC1E-1C58-483B-91AC-32C98DA13E11}" type="slidenum">
              <a:rPr lang="en-US">
                <a:solidFill>
                  <a:prstClr val="black"/>
                </a:solidFill>
              </a:rPr>
              <a:pPr/>
              <a:t>7</a:t>
            </a:fld>
            <a:endParaRPr lang="en-US">
              <a:solidFill>
                <a:prstClr val="black"/>
              </a:solidFill>
            </a:endParaRP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92407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375117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1249798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6881671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147119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157723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3653234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7708896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42407527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title"/>
          </p:nvPr>
        </p:nvSpPr>
        <p:spPr bwMode="auto">
          <a:xfrm>
            <a:off x="452347" y="1817601"/>
            <a:ext cx="8223439" cy="10005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i="0">
                <a:latin typeface="Calibri" pitchFamily="34" charset="0"/>
                <a:cs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
        <p:nvSpPr>
          <p:cNvPr id="13" name="Text Placeholder 12"/>
          <p:cNvSpPr>
            <a:spLocks noGrp="1"/>
          </p:cNvSpPr>
          <p:nvPr>
            <p:ph type="body" sz="quarter" idx="10" hasCustomPrompt="1"/>
          </p:nvPr>
        </p:nvSpPr>
        <p:spPr>
          <a:xfrm>
            <a:off x="444467" y="2946400"/>
            <a:ext cx="6391275" cy="884238"/>
          </a:xfrm>
          <a:prstGeom prst="rect">
            <a:avLst/>
          </a:prstGeom>
        </p:spPr>
        <p:txBody>
          <a:bodyPr vert="horz"/>
          <a:lstStyle>
            <a:lvl1pPr marL="0" indent="0">
              <a:buNone/>
              <a:defRPr sz="1600" b="0" i="0" baseline="0">
                <a:solidFill>
                  <a:schemeClr val="bg1"/>
                </a:solidFill>
                <a:latin typeface="Calibri" pitchFamily="34" charset="0"/>
                <a:cs typeface="Calibri" pitchFamily="34" charset="0"/>
              </a:defRPr>
            </a:lvl1pPr>
          </a:lstStyle>
          <a:p>
            <a:pPr lvl="0"/>
            <a:r>
              <a:rPr lang="en-US" dirty="0" smtClean="0"/>
              <a:t>SUBTITLE STYLE</a:t>
            </a:r>
            <a:endParaRPr lang="en-US" dirty="0"/>
          </a:p>
        </p:txBody>
      </p:sp>
      <p:sp>
        <p:nvSpPr>
          <p:cNvPr id="22" name="Content Placeholder 21"/>
          <p:cNvSpPr>
            <a:spLocks noGrp="1"/>
          </p:cNvSpPr>
          <p:nvPr>
            <p:ph sz="quarter" idx="13" hasCustomPrompt="1"/>
          </p:nvPr>
        </p:nvSpPr>
        <p:spPr>
          <a:xfrm>
            <a:off x="444467" y="4238484"/>
            <a:ext cx="3352800" cy="284362"/>
          </a:xfrm>
          <a:prstGeom prst="rect">
            <a:avLst/>
          </a:prstGeom>
        </p:spPr>
        <p:txBody>
          <a:bodyPr vert="horz"/>
          <a:lstStyle>
            <a:lvl1pPr marL="0" indent="0">
              <a:buFontTx/>
              <a:buNone/>
              <a:defRPr sz="1600" b="0" i="0" baseline="0">
                <a:solidFill>
                  <a:schemeClr val="bg1"/>
                </a:solidFill>
                <a:latin typeface="Calibri" pitchFamily="34" charset="0"/>
                <a:cs typeface="Calibri" pitchFamily="34" charset="0"/>
              </a:defRPr>
            </a:lvl1pPr>
          </a:lstStyle>
          <a:p>
            <a:pPr lvl="0"/>
            <a:r>
              <a:rPr lang="en-US" dirty="0" smtClean="0"/>
              <a:t>Authors</a:t>
            </a:r>
            <a:endParaRPr lang="en-US" dirty="0"/>
          </a:p>
        </p:txBody>
      </p:sp>
      <p:sp>
        <p:nvSpPr>
          <p:cNvPr id="24" name="Content Placeholder 23"/>
          <p:cNvSpPr>
            <a:spLocks noGrp="1"/>
          </p:cNvSpPr>
          <p:nvPr>
            <p:ph sz="quarter" idx="14" hasCustomPrompt="1"/>
          </p:nvPr>
        </p:nvSpPr>
        <p:spPr>
          <a:xfrm>
            <a:off x="4480280" y="6174160"/>
            <a:ext cx="4416425" cy="531440"/>
          </a:xfrm>
          <a:prstGeom prst="rect">
            <a:avLst/>
          </a:prstGeom>
        </p:spPr>
        <p:txBody>
          <a:bodyPr vert="horz"/>
          <a:lstStyle>
            <a:lvl1pPr marL="0" indent="0" algn="r">
              <a:buFontTx/>
              <a:buNone/>
              <a:defRPr sz="1200" b="0" i="0" baseline="0">
                <a:solidFill>
                  <a:schemeClr val="tx1"/>
                </a:solidFill>
                <a:latin typeface="Calibri" pitchFamily="34" charset="0"/>
                <a:cs typeface="Calibri" pitchFamily="34" charset="0"/>
              </a:defRPr>
            </a:lvl1pPr>
          </a:lstStyle>
          <a:p>
            <a:pPr lvl="0"/>
            <a:r>
              <a:rPr lang="en-US" dirty="0" smtClean="0"/>
              <a:t>Date: January 23, 2013</a:t>
            </a:r>
          </a:p>
          <a:p>
            <a:pPr lvl="0"/>
            <a:r>
              <a:rPr lang="en-US" dirty="0" smtClean="0"/>
              <a:t>Location: Washington D.C.</a:t>
            </a:r>
            <a:endParaRPr lang="en-US" dirty="0"/>
          </a:p>
        </p:txBody>
      </p:sp>
      <p:sp>
        <p:nvSpPr>
          <p:cNvPr id="28" name="Content Placeholder 27"/>
          <p:cNvSpPr>
            <a:spLocks noGrp="1"/>
          </p:cNvSpPr>
          <p:nvPr>
            <p:ph sz="quarter" idx="16" hasCustomPrompt="1"/>
          </p:nvPr>
        </p:nvSpPr>
        <p:spPr>
          <a:xfrm>
            <a:off x="444467" y="4644232"/>
            <a:ext cx="5984875" cy="849313"/>
          </a:xfrm>
          <a:prstGeom prst="rect">
            <a:avLst/>
          </a:prstGeom>
        </p:spPr>
        <p:txBody>
          <a:bodyPr vert="horz"/>
          <a:lstStyle>
            <a:lvl1pPr marL="0" indent="0">
              <a:buFontTx/>
              <a:buNone/>
              <a:defRPr sz="1200" baseline="0">
                <a:solidFill>
                  <a:schemeClr val="bg1"/>
                </a:solidFill>
                <a:latin typeface="Calibri" pitchFamily="34" charset="0"/>
                <a:cs typeface="Calibri" pitchFamily="34" charset="0"/>
              </a:defRPr>
            </a:lvl1pPr>
          </a:lstStyle>
          <a:p>
            <a:pPr lvl="0"/>
            <a:r>
              <a:rPr lang="en-US" dirty="0" smtClean="0"/>
              <a:t>Multiple Author Names, Name Last Name, Name </a:t>
            </a:r>
            <a:r>
              <a:rPr lang="en-US" dirty="0" err="1" smtClean="0"/>
              <a:t>lastname</a:t>
            </a:r>
            <a:r>
              <a:rPr lang="en-US" dirty="0" smtClean="0"/>
              <a:t> &amp; name </a:t>
            </a:r>
            <a:r>
              <a:rPr lang="en-US" dirty="0" err="1" smtClean="0"/>
              <a:t>lastname</a:t>
            </a:r>
            <a:endParaRPr lang="en-US" dirty="0"/>
          </a:p>
        </p:txBody>
      </p:sp>
    </p:spTree>
    <p:extLst>
      <p:ext uri="{BB962C8B-B14F-4D97-AF65-F5344CB8AC3E}">
        <p14:creationId xmlns:p14="http://schemas.microsoft.com/office/powerpoint/2010/main" val="27847948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8728104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20126019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80669626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40027684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06532647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100936973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42452707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28065488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77254026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42012030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86673321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92292861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371600"/>
            <a:ext cx="896112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32"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98420627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9" name="Content Placeholder 2"/>
          <p:cNvSpPr>
            <a:spLocks noGrp="1"/>
          </p:cNvSpPr>
          <p:nvPr>
            <p:ph idx="12"/>
          </p:nvPr>
        </p:nvSpPr>
        <p:spPr>
          <a:xfrm>
            <a:off x="4617720" y="1371600"/>
            <a:ext cx="443484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dirty="0" smtClean="0"/>
              <a:t>Click to edit Master title style</a:t>
            </a:r>
          </a:p>
        </p:txBody>
      </p:sp>
    </p:spTree>
    <p:extLst>
      <p:ext uri="{BB962C8B-B14F-4D97-AF65-F5344CB8AC3E}">
        <p14:creationId xmlns:p14="http://schemas.microsoft.com/office/powerpoint/2010/main" val="279541163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5" name="Content Placeholder 2"/>
          <p:cNvSpPr>
            <a:spLocks noGrp="1"/>
          </p:cNvSpPr>
          <p:nvPr>
            <p:ph idx="12"/>
          </p:nvPr>
        </p:nvSpPr>
        <p:spPr>
          <a:xfrm>
            <a:off x="310896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371600"/>
            <a:ext cx="2926080" cy="475488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248709887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4"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59449919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35434442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Figures">
    <p:spTree>
      <p:nvGrpSpPr>
        <p:cNvPr id="1" name=""/>
        <p:cNvGrpSpPr/>
        <p:nvPr/>
      </p:nvGrpSpPr>
      <p:grpSpPr>
        <a:xfrm>
          <a:off x="0" y="0"/>
          <a:ext cx="0" cy="0"/>
          <a:chOff x="0" y="0"/>
          <a:chExt cx="0" cy="0"/>
        </a:xfrm>
      </p:grpSpPr>
      <p:sp>
        <p:nvSpPr>
          <p:cNvPr id="16" name="Content Placeholder 2"/>
          <p:cNvSpPr>
            <a:spLocks noGrp="1"/>
          </p:cNvSpPr>
          <p:nvPr>
            <p:ph idx="1"/>
          </p:nvPr>
        </p:nvSpPr>
        <p:spPr>
          <a:xfrm>
            <a:off x="9144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8"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9" name="Content Placeholder 2"/>
          <p:cNvSpPr>
            <a:spLocks noGrp="1"/>
          </p:cNvSpPr>
          <p:nvPr>
            <p:ph idx="12"/>
          </p:nvPr>
        </p:nvSpPr>
        <p:spPr>
          <a:xfrm>
            <a:off x="4617720" y="1097280"/>
            <a:ext cx="443484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311321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Figures">
    <p:spTree>
      <p:nvGrpSpPr>
        <p:cNvPr id="1" name=""/>
        <p:cNvGrpSpPr/>
        <p:nvPr/>
      </p:nvGrpSpPr>
      <p:grpSpPr>
        <a:xfrm>
          <a:off x="0" y="0"/>
          <a:ext cx="0" cy="0"/>
          <a:chOff x="0" y="0"/>
          <a:chExt cx="0" cy="0"/>
        </a:xfrm>
      </p:grpSpPr>
      <p:sp>
        <p:nvSpPr>
          <p:cNvPr id="11" name="Content Placeholder 2"/>
          <p:cNvSpPr>
            <a:spLocks noGrp="1"/>
          </p:cNvSpPr>
          <p:nvPr>
            <p:ph idx="1"/>
          </p:nvPr>
        </p:nvSpPr>
        <p:spPr>
          <a:xfrm>
            <a:off x="9144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14"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
        <p:nvSpPr>
          <p:cNvPr id="15" name="Content Placeholder 2"/>
          <p:cNvSpPr>
            <a:spLocks noGrp="1"/>
          </p:cNvSpPr>
          <p:nvPr>
            <p:ph idx="12"/>
          </p:nvPr>
        </p:nvSpPr>
        <p:spPr>
          <a:xfrm>
            <a:off x="310896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6126480" y="1097280"/>
            <a:ext cx="2926080" cy="5029200"/>
          </a:xfrm>
          <a:prstGeom prst="rect">
            <a:avLst/>
          </a:prstGeom>
        </p:spPr>
        <p:txBody>
          <a:bodyPr/>
          <a:lstStyle>
            <a:lvl1pPr>
              <a:defRPr sz="2000" b="0" i="0">
                <a:solidFill>
                  <a:schemeClr val="tx1"/>
                </a:solidFill>
                <a:latin typeface="Calibri" pitchFamily="34" charset="0"/>
                <a:cs typeface="Calibri" pitchFamily="34" charset="0"/>
              </a:defRPr>
            </a:lvl1pPr>
            <a:lvl2pPr>
              <a:defRPr sz="1800" b="0" i="0">
                <a:solidFill>
                  <a:schemeClr val="tx1"/>
                </a:solidFill>
                <a:latin typeface="Calibri" pitchFamily="34" charset="0"/>
                <a:cs typeface="Calibri" pitchFamily="34" charset="0"/>
              </a:defRPr>
            </a:lvl2pPr>
            <a:lvl3pPr>
              <a:defRPr sz="1600" b="0" i="0">
                <a:solidFill>
                  <a:schemeClr val="tx1"/>
                </a:solidFill>
                <a:latin typeface="Calibri" pitchFamily="34" charset="0"/>
                <a:cs typeface="Calibri" pitchFamily="34" charset="0"/>
              </a:defRPr>
            </a:lvl3pPr>
            <a:lvl4pPr>
              <a:defRPr sz="1400" b="0" i="0">
                <a:solidFill>
                  <a:schemeClr val="tx1"/>
                </a:solidFill>
                <a:latin typeface="Calibri" pitchFamily="34" charset="0"/>
                <a:cs typeface="Calibri" pitchFamily="34" charset="0"/>
              </a:defRPr>
            </a:lvl4pPr>
            <a:lvl5pPr>
              <a:defRPr sz="1300" b="0" i="0">
                <a:solidFill>
                  <a:schemeClr val="tx1"/>
                </a:solidFill>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2503623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5"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Calibri" pitchFamily="34" charset="0"/>
                <a:cs typeface="Calibri" pitchFamily="34" charset="0"/>
              </a:defRPr>
            </a:lvl1pPr>
          </a:lstStyle>
          <a:p>
            <a:pPr algn="l">
              <a:spcBef>
                <a:spcPts val="0"/>
              </a:spcBef>
            </a:pPr>
            <a:r>
              <a:rPr lang="en-US" dirty="0" smtClean="0"/>
              <a:t>Insert Source Here</a:t>
            </a:r>
          </a:p>
        </p:txBody>
      </p:sp>
      <p:sp>
        <p:nvSpPr>
          <p:cNvPr id="6" name="Tit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Calibri" pitchFamily="34" charset="0"/>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35817935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097280"/>
            <a:ext cx="8961120" cy="5029200"/>
          </a:xfrm>
          <a:prstGeom prst="rect">
            <a:avLst/>
          </a:prstGeom>
        </p:spPr>
        <p:txBody>
          <a:bodyPr/>
          <a:lstStyle>
            <a:lvl1pPr>
              <a:defRPr sz="2000" b="0" i="0">
                <a:solidFill>
                  <a:schemeClr val="tx1"/>
                </a:solidFill>
                <a:latin typeface="Meta Offc Pro"/>
                <a:cs typeface="Meta Offc Pro"/>
              </a:defRPr>
            </a:lvl1pPr>
            <a:lvl2pPr>
              <a:defRPr sz="1800" b="0" i="0">
                <a:solidFill>
                  <a:schemeClr val="tx1"/>
                </a:solidFill>
                <a:latin typeface="Meta Offc Pro"/>
                <a:cs typeface="Meta Offc Pro"/>
              </a:defRPr>
            </a:lvl2pPr>
            <a:lvl3pPr>
              <a:defRPr sz="1600" b="0" i="0">
                <a:solidFill>
                  <a:schemeClr val="tx1"/>
                </a:solidFill>
                <a:latin typeface="Meta Offc Pro"/>
                <a:cs typeface="Meta Offc Pro"/>
              </a:defRPr>
            </a:lvl3pPr>
            <a:lvl4pPr>
              <a:defRPr sz="1400" b="0" i="0">
                <a:solidFill>
                  <a:schemeClr val="tx1"/>
                </a:solidFill>
                <a:latin typeface="Meta Offc Pro"/>
                <a:cs typeface="Meta Offc Pro"/>
              </a:defRPr>
            </a:lvl4pPr>
            <a:lvl5pPr>
              <a:defRPr sz="1300" b="0" i="0">
                <a:solidFill>
                  <a:schemeClr val="tx1"/>
                </a:solidFill>
                <a:latin typeface="Meta Offc Pro"/>
                <a:cs typeface="Meta Offc P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1" hasCustomPrompt="1"/>
          </p:nvPr>
        </p:nvSpPr>
        <p:spPr>
          <a:xfrm>
            <a:off x="91440" y="6217920"/>
            <a:ext cx="8321040" cy="548640"/>
          </a:xfrm>
          <a:prstGeom prst="rect">
            <a:avLst/>
          </a:prstGeom>
        </p:spPr>
        <p:txBody>
          <a:bodyPr anchor="b" anchorCtr="0"/>
          <a:lstStyle>
            <a:lvl1pPr marL="0" indent="0" algn="l">
              <a:spcBef>
                <a:spcPts val="0"/>
              </a:spcBef>
              <a:buFont typeface="Arial" pitchFamily="34" charset="0"/>
              <a:buNone/>
              <a:defRPr sz="1200" baseline="0">
                <a:solidFill>
                  <a:schemeClr val="tx1"/>
                </a:solidFill>
                <a:latin typeface="Meta Offc Pro"/>
                <a:cs typeface="Meta Offc Pro"/>
              </a:defRPr>
            </a:lvl1pPr>
          </a:lstStyle>
          <a:p>
            <a:pPr algn="l">
              <a:spcBef>
                <a:spcPts val="0"/>
              </a:spcBef>
            </a:pPr>
            <a:r>
              <a:rPr lang="en-US" dirty="0" smtClean="0"/>
              <a:t>Insert Source Here</a:t>
            </a:r>
          </a:p>
        </p:txBody>
      </p:sp>
      <p:sp>
        <p:nvSpPr>
          <p:cNvPr id="10"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vl1pPr>
          </a:lstStyle>
          <a:p>
            <a:pPr lvl="0" algn="l" rtl="0" eaLnBrk="1" fontAlgn="base" hangingPunct="1">
              <a:spcBef>
                <a:spcPct val="0"/>
              </a:spcBef>
              <a:spcAft>
                <a:spcPct val="0"/>
              </a:spcAft>
            </a:pPr>
            <a:r>
              <a:rPr lang="en-US" smtClean="0"/>
              <a:t>Click to edit Master title style</a:t>
            </a:r>
            <a:endParaRPr lang="en-US" dirty="0" smtClean="0"/>
          </a:p>
        </p:txBody>
      </p:sp>
    </p:spTree>
    <p:extLst>
      <p:ext uri="{BB962C8B-B14F-4D97-AF65-F5344CB8AC3E}">
        <p14:creationId xmlns:p14="http://schemas.microsoft.com/office/powerpoint/2010/main" val="168942724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566738"/>
            <a:ext cx="8229600" cy="8509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a:prstGeom prst="rect">
            <a:avLst/>
          </a:prstGeom>
        </p:spPr>
        <p:txBody>
          <a:bodyPr/>
          <a:lstStyle/>
          <a:p>
            <a:pPr lvl="0"/>
            <a:endParaRPr lang="en-US" noProof="0" smtClean="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9225271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218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theme" Target="../theme/theme5.xml"/><Relationship Id="rId4"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2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1.png"/><Relationship Id="rId5" Type="http://schemas.openxmlformats.org/officeDocument/2006/relationships/theme" Target="../theme/theme7.xml"/><Relationship Id="rId4" Type="http://schemas.openxmlformats.org/officeDocument/2006/relationships/slideLayout" Target="../slideLayouts/slideLayout25.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Exhibit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64824604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pPr algn="l"/>
            <a:r>
              <a:rPr lang="en-US" sz="1400" b="1" dirty="0" smtClean="0">
                <a:latin typeface="Calibri" pitchFamily="34" charset="0"/>
                <a:cs typeface="Meta Offc Pro"/>
              </a:rPr>
              <a:t>Figure </a:t>
            </a:r>
            <a:fld id="{0C16F13B-3659-4888-B784-82F22626CC5F}" type="slidenum">
              <a:rPr lang="en-US" sz="1400" b="1" smtClean="0">
                <a:latin typeface="Calibri" pitchFamily="34" charset="0"/>
                <a:cs typeface="Meta Offc Pro"/>
              </a:rPr>
              <a:pPr algn="l"/>
              <a:t>‹#›</a:t>
            </a:fld>
            <a:endParaRPr lang="en-US" sz="1400" b="1" dirty="0" err="1" smtClean="0">
              <a:latin typeface="Calibri" pitchFamily="34" charset="0"/>
              <a:cs typeface="Meta Offc Pro"/>
            </a:endParaRPr>
          </a:p>
        </p:txBody>
      </p:sp>
    </p:spTree>
    <p:extLst>
      <p:ext uri="{BB962C8B-B14F-4D97-AF65-F5344CB8AC3E}">
        <p14:creationId xmlns:p14="http://schemas.microsoft.com/office/powerpoint/2010/main" val="1882789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230541" y="1554480"/>
            <a:ext cx="8682918" cy="4481320"/>
          </a:xfrm>
          <a:prstGeom prst="rect">
            <a:avLst/>
          </a:prstGeom>
          <a:solidFill>
            <a:srgbClr val="0B7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7" name="Picture 6"/>
          <p:cNvPicPr>
            <a:picLocks noChangeAspect="1" noChangeArrowheads="1"/>
          </p:cNvPicPr>
          <p:nvPr/>
        </p:nvPicPr>
        <p:blipFill>
          <a:blip r:embed="rId3" cstate="print"/>
          <a:srcRect/>
          <a:stretch>
            <a:fillRect/>
          </a:stretch>
        </p:blipFill>
        <p:spPr bwMode="auto">
          <a:xfrm>
            <a:off x="230541" y="228600"/>
            <a:ext cx="1087719" cy="1093258"/>
          </a:xfrm>
          <a:prstGeom prst="rect">
            <a:avLst/>
          </a:prstGeom>
          <a:noFill/>
        </p:spPr>
      </p:pic>
    </p:spTree>
    <p:extLst>
      <p:ext uri="{BB962C8B-B14F-4D97-AF65-F5344CB8AC3E}">
        <p14:creationId xmlns:p14="http://schemas.microsoft.com/office/powerpoint/2010/main" val="406593133"/>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chemeClr val="bg1"/>
          </a:solidFill>
          <a:latin typeface="MetaSerif-Book"/>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r>
              <a:rPr lang="en-US" sz="1400" b="1" dirty="0" smtClean="0">
                <a:solidFill>
                  <a:srgbClr val="000000"/>
                </a:solidFill>
                <a:cs typeface="Meta Offc Pro"/>
              </a:rPr>
              <a:t>Figure </a:t>
            </a:r>
            <a:fld id="{0C16F13B-3659-4888-B784-82F22626CC5F}" type="slidenum">
              <a:rPr lang="en-US" sz="1400" b="1" smtClean="0">
                <a:solidFill>
                  <a:srgbClr val="000000"/>
                </a:solidFill>
                <a:cs typeface="Meta Offc Pro"/>
              </a:rPr>
              <a:pPr/>
              <a:t>‹#›</a:t>
            </a:fld>
            <a:endParaRPr lang="en-US" sz="1400" b="1" dirty="0" err="1" smtClean="0">
              <a:solidFill>
                <a:srgbClr val="000000"/>
              </a:solidFill>
              <a:cs typeface="Meta Offc Pro"/>
            </a:endParaRPr>
          </a:p>
        </p:txBody>
      </p:sp>
    </p:spTree>
    <p:extLst>
      <p:ext uri="{BB962C8B-B14F-4D97-AF65-F5344CB8AC3E}">
        <p14:creationId xmlns:p14="http://schemas.microsoft.com/office/powerpoint/2010/main" val="89320556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r>
              <a:rPr lang="en-US" sz="1400" b="1" dirty="0" smtClean="0">
                <a:solidFill>
                  <a:srgbClr val="000000"/>
                </a:solidFill>
                <a:cs typeface="Meta Offc Pro"/>
              </a:rPr>
              <a:t>Figure </a:t>
            </a:r>
            <a:fld id="{0C16F13B-3659-4888-B784-82F22626CC5F}" type="slidenum">
              <a:rPr lang="en-US" sz="1400" b="1" smtClean="0">
                <a:solidFill>
                  <a:srgbClr val="000000"/>
                </a:solidFill>
                <a:cs typeface="Meta Offc Pro"/>
              </a:rPr>
              <a:pPr/>
              <a:t>‹#›</a:t>
            </a:fld>
            <a:endParaRPr lang="en-US" sz="1400" b="1" dirty="0" err="1" smtClean="0">
              <a:solidFill>
                <a:srgbClr val="000000"/>
              </a:solidFill>
              <a:cs typeface="Meta Offc Pro"/>
            </a:endParaRPr>
          </a:p>
        </p:txBody>
      </p:sp>
    </p:spTree>
    <p:extLst>
      <p:ext uri="{BB962C8B-B14F-4D97-AF65-F5344CB8AC3E}">
        <p14:creationId xmlns:p14="http://schemas.microsoft.com/office/powerpoint/2010/main" val="128252389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36576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
        <p:nvSpPr>
          <p:cNvPr id="4" name="TextBox 3"/>
          <p:cNvSpPr txBox="1"/>
          <p:nvPr/>
        </p:nvSpPr>
        <p:spPr>
          <a:xfrm>
            <a:off x="91440" y="91440"/>
            <a:ext cx="8961120" cy="307777"/>
          </a:xfrm>
          <a:prstGeom prst="rect">
            <a:avLst/>
          </a:prstGeom>
          <a:noFill/>
        </p:spPr>
        <p:txBody>
          <a:bodyPr wrap="square" rtlCol="0">
            <a:spAutoFit/>
          </a:bodyPr>
          <a:lstStyle/>
          <a:p>
            <a:r>
              <a:rPr lang="en-US" sz="1400" b="1" dirty="0" smtClean="0">
                <a:solidFill>
                  <a:srgbClr val="000000"/>
                </a:solidFill>
                <a:cs typeface="Meta Offc Pro"/>
              </a:rPr>
              <a:t>Figure </a:t>
            </a:r>
            <a:fld id="{0C16F13B-3659-4888-B784-82F22626CC5F}" type="slidenum">
              <a:rPr lang="en-US" sz="1400" b="1" smtClean="0">
                <a:solidFill>
                  <a:srgbClr val="000000"/>
                </a:solidFill>
                <a:cs typeface="Meta Offc Pro"/>
              </a:rPr>
              <a:pPr/>
              <a:t>‹#›</a:t>
            </a:fld>
            <a:endParaRPr lang="en-US" sz="1400" b="1" dirty="0" err="1" smtClean="0">
              <a:solidFill>
                <a:srgbClr val="000000"/>
              </a:solidFill>
              <a:cs typeface="Meta Offc Pro"/>
            </a:endParaRPr>
          </a:p>
        </p:txBody>
      </p:sp>
    </p:spTree>
    <p:extLst>
      <p:ext uri="{BB962C8B-B14F-4D97-AF65-F5344CB8AC3E}">
        <p14:creationId xmlns:p14="http://schemas.microsoft.com/office/powerpoint/2010/main" val="427020538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15240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dirty="0" smtClean="0"/>
              <a:t>Click to edit Master title style</a:t>
            </a:r>
          </a:p>
        </p:txBody>
      </p:sp>
      <p:pic>
        <p:nvPicPr>
          <p:cNvPr id="5" name="Picture 4"/>
          <p:cNvPicPr>
            <a:picLocks noChangeAspect="1" noChangeArrowheads="1"/>
          </p:cNvPicPr>
          <p:nvPr/>
        </p:nvPicPr>
        <p:blipFill>
          <a:blip r:embed="rId6"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102271843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7349" name="Rectangle 5"/>
          <p:cNvSpPr>
            <a:spLocks noGrp="1" noChangeArrowheads="1"/>
          </p:cNvSpPr>
          <p:nvPr>
            <p:ph type="title"/>
          </p:nvPr>
        </p:nvSpPr>
        <p:spPr bwMode="auto">
          <a:xfrm>
            <a:off x="91440" y="91440"/>
            <a:ext cx="896112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l" rtl="0" eaLnBrk="1" fontAlgn="base" hangingPunct="1">
              <a:spcBef>
                <a:spcPct val="0"/>
              </a:spcBef>
              <a:spcAft>
                <a:spcPct val="0"/>
              </a:spcAft>
            </a:pPr>
            <a:r>
              <a:rPr lang="en-US" smtClean="0"/>
              <a:t>Click to edit Master title style</a:t>
            </a:r>
            <a:endParaRPr lang="en-US" dirty="0" smtClean="0"/>
          </a:p>
        </p:txBody>
      </p:sp>
      <p:pic>
        <p:nvPicPr>
          <p:cNvPr id="5" name="Picture 4"/>
          <p:cNvPicPr>
            <a:picLocks noChangeAspect="1" noChangeArrowheads="1"/>
          </p:cNvPicPr>
          <p:nvPr/>
        </p:nvPicPr>
        <p:blipFill>
          <a:blip r:embed="rId9" cstate="print"/>
          <a:srcRect/>
          <a:stretch>
            <a:fillRect/>
          </a:stretch>
        </p:blipFill>
        <p:spPr bwMode="auto">
          <a:xfrm>
            <a:off x="8503920" y="6217920"/>
            <a:ext cx="548640" cy="551434"/>
          </a:xfrm>
          <a:prstGeom prst="rect">
            <a:avLst/>
          </a:prstGeom>
          <a:noFill/>
        </p:spPr>
      </p:pic>
    </p:spTree>
    <p:extLst>
      <p:ext uri="{BB962C8B-B14F-4D97-AF65-F5344CB8AC3E}">
        <p14:creationId xmlns:p14="http://schemas.microsoft.com/office/powerpoint/2010/main" val="269069623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Lst>
  <p:timing>
    <p:tnLst>
      <p:par>
        <p:cTn id="1" dur="indefinite" restart="never" nodeType="tmRoot"/>
      </p:par>
    </p:tnLst>
  </p:timing>
  <p:hf hdr="0" ftr="0" dt="0"/>
  <p:txStyles>
    <p:titleStyle>
      <a:lvl1pPr algn="l" rtl="0" eaLnBrk="1" fontAlgn="base" hangingPunct="1">
        <a:spcBef>
          <a:spcPct val="0"/>
        </a:spcBef>
        <a:spcAft>
          <a:spcPct val="0"/>
        </a:spcAft>
        <a:defRPr lang="en-US" sz="2800" b="1" i="0" dirty="0" smtClean="0">
          <a:solidFill>
            <a:srgbClr val="000000"/>
          </a:solidFill>
          <a:latin typeface="Calibri" pitchFamily="34" charset="0"/>
          <a:ea typeface="+mj-ea"/>
          <a:cs typeface="Calibri" pitchFamily="34" charset="0"/>
        </a:defRPr>
      </a:lvl1pPr>
      <a:lvl2pPr algn="l" rtl="0" eaLnBrk="1" fontAlgn="base" hangingPunct="1">
        <a:spcBef>
          <a:spcPct val="0"/>
        </a:spcBef>
        <a:spcAft>
          <a:spcPct val="0"/>
        </a:spcAft>
        <a:defRPr sz="2600" b="1">
          <a:solidFill>
            <a:schemeClr val="tx2"/>
          </a:solidFill>
          <a:latin typeface="Tahoma" pitchFamily="34" charset="0"/>
          <a:cs typeface="Arial" charset="0"/>
        </a:defRPr>
      </a:lvl2pPr>
      <a:lvl3pPr algn="l" rtl="0" eaLnBrk="1" fontAlgn="base" hangingPunct="1">
        <a:spcBef>
          <a:spcPct val="0"/>
        </a:spcBef>
        <a:spcAft>
          <a:spcPct val="0"/>
        </a:spcAft>
        <a:defRPr sz="2600" b="1">
          <a:solidFill>
            <a:schemeClr val="tx2"/>
          </a:solidFill>
          <a:latin typeface="Tahoma" pitchFamily="34" charset="0"/>
          <a:cs typeface="Arial" charset="0"/>
        </a:defRPr>
      </a:lvl3pPr>
      <a:lvl4pPr algn="l" rtl="0" eaLnBrk="1" fontAlgn="base" hangingPunct="1">
        <a:spcBef>
          <a:spcPct val="0"/>
        </a:spcBef>
        <a:spcAft>
          <a:spcPct val="0"/>
        </a:spcAft>
        <a:defRPr sz="2600" b="1">
          <a:solidFill>
            <a:schemeClr val="tx2"/>
          </a:solidFill>
          <a:latin typeface="Tahoma" pitchFamily="34" charset="0"/>
          <a:cs typeface="Arial" charset="0"/>
        </a:defRPr>
      </a:lvl4pPr>
      <a:lvl5pPr algn="l" rtl="0" eaLnBrk="1" fontAlgn="base" hangingPunct="1">
        <a:spcBef>
          <a:spcPct val="0"/>
        </a:spcBef>
        <a:spcAft>
          <a:spcPct val="0"/>
        </a:spcAft>
        <a:defRPr sz="2600" b="1">
          <a:solidFill>
            <a:schemeClr val="tx2"/>
          </a:solidFill>
          <a:latin typeface="Tahoma" pitchFamily="34" charset="0"/>
          <a:cs typeface="Arial" charset="0"/>
        </a:defRPr>
      </a:lvl5pPr>
      <a:lvl6pPr marL="457200" algn="l" rtl="0" eaLnBrk="1" fontAlgn="base" hangingPunct="1">
        <a:spcBef>
          <a:spcPct val="0"/>
        </a:spcBef>
        <a:spcAft>
          <a:spcPct val="0"/>
        </a:spcAft>
        <a:defRPr sz="2600" b="1">
          <a:solidFill>
            <a:schemeClr val="tx2"/>
          </a:solidFill>
          <a:latin typeface="Tahoma" pitchFamily="34" charset="0"/>
          <a:cs typeface="Arial" charset="0"/>
        </a:defRPr>
      </a:lvl6pPr>
      <a:lvl7pPr marL="914400" algn="l" rtl="0" eaLnBrk="1" fontAlgn="base" hangingPunct="1">
        <a:spcBef>
          <a:spcPct val="0"/>
        </a:spcBef>
        <a:spcAft>
          <a:spcPct val="0"/>
        </a:spcAft>
        <a:defRPr sz="2600" b="1">
          <a:solidFill>
            <a:schemeClr val="tx2"/>
          </a:solidFill>
          <a:latin typeface="Tahoma" pitchFamily="34" charset="0"/>
          <a:cs typeface="Arial" charset="0"/>
        </a:defRPr>
      </a:lvl7pPr>
      <a:lvl8pPr marL="1371600" algn="l" rtl="0" eaLnBrk="1" fontAlgn="base" hangingPunct="1">
        <a:spcBef>
          <a:spcPct val="0"/>
        </a:spcBef>
        <a:spcAft>
          <a:spcPct val="0"/>
        </a:spcAft>
        <a:defRPr sz="2600" b="1">
          <a:solidFill>
            <a:schemeClr val="tx2"/>
          </a:solidFill>
          <a:latin typeface="Tahoma" pitchFamily="34" charset="0"/>
          <a:cs typeface="Arial" charset="0"/>
        </a:defRPr>
      </a:lvl8pPr>
      <a:lvl9pPr marL="1828800" algn="l" rtl="0" eaLnBrk="1" fontAlgn="base" hangingPunct="1">
        <a:spcBef>
          <a:spcPct val="0"/>
        </a:spcBef>
        <a:spcAft>
          <a:spcPct val="0"/>
        </a:spcAft>
        <a:defRPr sz="2600" b="1">
          <a:solidFill>
            <a:schemeClr val="tx2"/>
          </a:solidFill>
          <a:latin typeface="Tahoma" pitchFamily="34"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7.xml"/><Relationship Id="rId1" Type="http://schemas.openxmlformats.org/officeDocument/2006/relationships/themeOverride" Target="../theme/themeOverride1.xml"/><Relationship Id="rId5" Type="http://schemas.openxmlformats.org/officeDocument/2006/relationships/chart" Target="../charts/char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6.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27.xml"/><Relationship Id="rId1" Type="http://schemas.openxmlformats.org/officeDocument/2006/relationships/themeOverride" Target="../theme/themeOverride3.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6.xml"/><Relationship Id="rId1" Type="http://schemas.openxmlformats.org/officeDocument/2006/relationships/themeOverride" Target="../theme/themeOverride4.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6.xml"/><Relationship Id="rId1" Type="http://schemas.openxmlformats.org/officeDocument/2006/relationships/themeOverride" Target="../theme/themeOverride5.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6.xml"/><Relationship Id="rId1" Type="http://schemas.openxmlformats.org/officeDocument/2006/relationships/themeOverride" Target="../theme/themeOverride6.xml"/><Relationship Id="rId4" Type="http://schemas.openxmlformats.org/officeDocument/2006/relationships/chart" Target="../charts/char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Health Care Coverage and Access for Men, 2013-2015</a:t>
            </a:r>
            <a:endParaRPr lang="en-US" dirty="0"/>
          </a:p>
        </p:txBody>
      </p:sp>
      <p:sp>
        <p:nvSpPr>
          <p:cNvPr id="6" name="Text Placeholder 5"/>
          <p:cNvSpPr>
            <a:spLocks noGrp="1"/>
          </p:cNvSpPr>
          <p:nvPr>
            <p:ph type="body" sz="quarter" idx="10"/>
          </p:nvPr>
        </p:nvSpPr>
        <p:spPr>
          <a:xfrm>
            <a:off x="444467" y="2849562"/>
            <a:ext cx="6391275" cy="884238"/>
          </a:xfrm>
        </p:spPr>
        <p:txBody>
          <a:bodyPr/>
          <a:lstStyle/>
          <a:p>
            <a:r>
              <a:rPr lang="en-US" sz="1800" dirty="0" smtClean="0"/>
              <a:t>JAMA, June 23, 2015</a:t>
            </a:r>
          </a:p>
          <a:p>
            <a:endParaRPr lang="en-US" sz="1800" dirty="0"/>
          </a:p>
        </p:txBody>
      </p:sp>
    </p:spTree>
    <p:extLst>
      <p:ext uri="{BB962C8B-B14F-4D97-AF65-F5344CB8AC3E}">
        <p14:creationId xmlns:p14="http://schemas.microsoft.com/office/powerpoint/2010/main" val="635205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graphicFrame>
        <p:nvGraphicFramePr>
          <p:cNvPr id="135" name="Content Placeholder 134"/>
          <p:cNvGraphicFramePr>
            <a:graphicFrameLocks noGrp="1"/>
          </p:cNvGraphicFramePr>
          <p:nvPr>
            <p:ph idx="1"/>
            <p:extLst>
              <p:ext uri="{D42A27DB-BD31-4B8C-83A1-F6EECF244321}">
                <p14:modId xmlns:p14="http://schemas.microsoft.com/office/powerpoint/2010/main" val="3672507199"/>
              </p:ext>
            </p:extLst>
          </p:nvPr>
        </p:nvGraphicFramePr>
        <p:xfrm>
          <a:off x="92074" y="1295399"/>
          <a:ext cx="5241925" cy="4830763"/>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Placeholder 6"/>
          <p:cNvSpPr>
            <a:spLocks noGrp="1"/>
          </p:cNvSpPr>
          <p:nvPr>
            <p:ph type="body" sz="quarter" idx="11"/>
          </p:nvPr>
        </p:nvSpPr>
        <p:spPr/>
        <p:txBody>
          <a:bodyPr/>
          <a:lstStyle/>
          <a:p>
            <a:r>
              <a:rPr lang="en-US" dirty="0" smtClean="0"/>
              <a:t>SOURCE: Department of Health and Human Services - Office of the Assistant Secretary for Planning and Evaluation, Health Insurance Coverage and the Affordable Care Act, May 5, 2015</a:t>
            </a:r>
            <a:endParaRPr lang="en-US" dirty="0"/>
          </a:p>
        </p:txBody>
      </p:sp>
      <p:sp>
        <p:nvSpPr>
          <p:cNvPr id="6" name="Title 5"/>
          <p:cNvSpPr>
            <a:spLocks noGrp="1"/>
          </p:cNvSpPr>
          <p:nvPr>
            <p:ph type="title"/>
          </p:nvPr>
        </p:nvSpPr>
        <p:spPr/>
        <p:txBody>
          <a:bodyPr/>
          <a:lstStyle/>
          <a:p>
            <a:r>
              <a:rPr lang="en-US" sz="2700" dirty="0" smtClean="0">
                <a:solidFill>
                  <a:schemeClr val="tx1"/>
                </a:solidFill>
              </a:rPr>
              <a:t>The uninsured rate, while declining, is still higher among men than women, with fewer men gaining coverage</a:t>
            </a:r>
            <a:endParaRPr lang="en-US" sz="2700" dirty="0">
              <a:solidFill>
                <a:schemeClr val="tx1"/>
              </a:solidFill>
            </a:endParaRPr>
          </a:p>
        </p:txBody>
      </p:sp>
      <p:graphicFrame>
        <p:nvGraphicFramePr>
          <p:cNvPr id="138" name="Content Placeholder 137"/>
          <p:cNvGraphicFramePr>
            <a:graphicFrameLocks noGrp="1"/>
          </p:cNvGraphicFramePr>
          <p:nvPr>
            <p:ph idx="12"/>
            <p:extLst>
              <p:ext uri="{D42A27DB-BD31-4B8C-83A1-F6EECF244321}">
                <p14:modId xmlns:p14="http://schemas.microsoft.com/office/powerpoint/2010/main" val="2937864181"/>
              </p:ext>
            </p:extLst>
          </p:nvPr>
        </p:nvGraphicFramePr>
        <p:xfrm>
          <a:off x="5562600" y="1219199"/>
          <a:ext cx="3489325" cy="4906963"/>
        </p:xfrm>
        <a:graphic>
          <a:graphicData uri="http://schemas.openxmlformats.org/drawingml/2006/chart">
            <c:chart xmlns:c="http://schemas.openxmlformats.org/drawingml/2006/chart" xmlns:r="http://schemas.openxmlformats.org/officeDocument/2006/relationships" r:id="rId5"/>
          </a:graphicData>
        </a:graphic>
      </p:graphicFrame>
      <p:cxnSp>
        <p:nvCxnSpPr>
          <p:cNvPr id="147" name="Straight Connector 146"/>
          <p:cNvCxnSpPr/>
          <p:nvPr/>
        </p:nvCxnSpPr>
        <p:spPr>
          <a:xfrm>
            <a:off x="5105400" y="1143000"/>
            <a:ext cx="0" cy="4876800"/>
          </a:xfrm>
          <a:prstGeom prst="line">
            <a:avLst/>
          </a:prstGeom>
          <a:ln w="19050" cmpd="sng">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32594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733274217"/>
              </p:ext>
            </p:extLst>
          </p:nvPr>
        </p:nvGraphicFramePr>
        <p:xfrm>
          <a:off x="914400" y="1600200"/>
          <a:ext cx="7315199" cy="3576803"/>
        </p:xfrm>
        <a:graphic>
          <a:graphicData uri="http://schemas.openxmlformats.org/drawingml/2006/table">
            <a:tbl>
              <a:tblPr firstRow="1" firstCol="1" bandRow="1"/>
              <a:tblGrid>
                <a:gridCol w="3869303"/>
                <a:gridCol w="1722948"/>
                <a:gridCol w="1722948"/>
              </a:tblGrid>
              <a:tr h="525124">
                <a:tc gridSpan="3">
                  <a:txBody>
                    <a:bodyPr/>
                    <a:lstStyle/>
                    <a:p>
                      <a:pPr marL="0" marR="0" algn="ctr">
                        <a:spcBef>
                          <a:spcPts val="300"/>
                        </a:spcBef>
                        <a:spcAft>
                          <a:spcPts val="300"/>
                        </a:spcAft>
                      </a:pPr>
                      <a:r>
                        <a:rPr lang="en-US" sz="1800" b="1" i="0" dirty="0" smtClean="0">
                          <a:solidFill>
                            <a:schemeClr val="bg1"/>
                          </a:solidFill>
                          <a:effectLst/>
                          <a:latin typeface="Calibri"/>
                          <a:ea typeface="Georgia"/>
                          <a:cs typeface="Times New Roman"/>
                        </a:rPr>
                        <a:t>Health </a:t>
                      </a:r>
                      <a:r>
                        <a:rPr lang="en-US" sz="1800" b="1" i="0" dirty="0">
                          <a:solidFill>
                            <a:schemeClr val="bg1"/>
                          </a:solidFill>
                          <a:effectLst/>
                          <a:latin typeface="Calibri"/>
                          <a:ea typeface="Georgia"/>
                          <a:cs typeface="Times New Roman"/>
                        </a:rPr>
                        <a:t>problems reported by </a:t>
                      </a:r>
                      <a:r>
                        <a:rPr lang="en-US" sz="1800" b="1" i="0" dirty="0" smtClean="0">
                          <a:solidFill>
                            <a:schemeClr val="bg1"/>
                          </a:solidFill>
                          <a:effectLst/>
                          <a:latin typeface="Calibri"/>
                          <a:ea typeface="Georgia"/>
                          <a:cs typeface="Times New Roman"/>
                        </a:rPr>
                        <a:t>men and</a:t>
                      </a:r>
                      <a:r>
                        <a:rPr lang="en-US" sz="1800" b="1" i="0" baseline="0" dirty="0" smtClean="0">
                          <a:solidFill>
                            <a:schemeClr val="bg1"/>
                          </a:solidFill>
                          <a:effectLst/>
                          <a:latin typeface="Calibri"/>
                          <a:ea typeface="Georgia"/>
                          <a:cs typeface="Times New Roman"/>
                        </a:rPr>
                        <a:t> </a:t>
                      </a:r>
                      <a:r>
                        <a:rPr lang="en-US" sz="1800" b="1" i="0" dirty="0" smtClean="0">
                          <a:solidFill>
                            <a:schemeClr val="bg1"/>
                          </a:solidFill>
                          <a:effectLst/>
                          <a:latin typeface="Calibri"/>
                          <a:ea typeface="Georgia"/>
                          <a:cs typeface="Times New Roman"/>
                        </a:rPr>
                        <a:t>women, by age</a:t>
                      </a:r>
                      <a:r>
                        <a:rPr lang="en-US" sz="1800" b="1" i="0" baseline="0" dirty="0" smtClean="0">
                          <a:solidFill>
                            <a:schemeClr val="bg1"/>
                          </a:solidFill>
                          <a:effectLst/>
                          <a:latin typeface="Calibri"/>
                          <a:ea typeface="Georgia"/>
                          <a:cs typeface="Times New Roman"/>
                        </a:rPr>
                        <a:t> and</a:t>
                      </a:r>
                      <a:r>
                        <a:rPr lang="en-US" sz="1800" b="1" i="0" dirty="0" smtClean="0">
                          <a:solidFill>
                            <a:schemeClr val="bg1"/>
                          </a:solidFill>
                          <a:effectLst/>
                          <a:latin typeface="Calibri"/>
                          <a:ea typeface="Georgia"/>
                          <a:cs typeface="Times New Roman"/>
                        </a:rPr>
                        <a:t> income status</a:t>
                      </a:r>
                      <a:endParaRPr lang="en-US" sz="1200" b="1" i="0" dirty="0">
                        <a:solidFill>
                          <a:schemeClr val="bg1"/>
                        </a:solidFill>
                        <a:effectLst/>
                        <a:latin typeface="Lucida Sans"/>
                        <a:ea typeface="Times New Roman"/>
                        <a:cs typeface="Times New Roman"/>
                      </a:endParaRPr>
                    </a:p>
                  </a:txBody>
                  <a:tcPr marL="91877" marR="91877" marT="0" marB="0" anchor="ctr">
                    <a:lnL w="12700" cap="flat" cmpd="sng" algn="ctr">
                      <a:solidFill>
                        <a:srgbClr val="31323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313231"/>
                      </a:solidFill>
                      <a:prstDash val="solid"/>
                      <a:round/>
                      <a:headEnd type="none" w="med" len="med"/>
                      <a:tailEnd type="none" w="med" len="med"/>
                    </a:lnT>
                    <a:lnB w="12700" cap="flat" cmpd="sng" algn="ctr">
                      <a:solidFill>
                        <a:srgbClr val="000000"/>
                      </a:solidFill>
                      <a:prstDash val="dot"/>
                      <a:round/>
                      <a:headEnd type="none" w="med" len="med"/>
                      <a:tailEnd type="none" w="med" len="med"/>
                    </a:lnB>
                    <a:solidFill>
                      <a:srgbClr val="1C3250"/>
                    </a:solidFill>
                  </a:tcPr>
                </a:tc>
                <a:tc hMerge="1">
                  <a:txBody>
                    <a:bodyPr/>
                    <a:lstStyle/>
                    <a:p>
                      <a:endParaRPr lang="en-US"/>
                    </a:p>
                  </a:txBody>
                  <a:tcPr/>
                </a:tc>
                <a:tc hMerge="1">
                  <a:txBody>
                    <a:bodyPr/>
                    <a:lstStyle/>
                    <a:p>
                      <a:pPr marL="0" marR="0" algn="ctr">
                        <a:spcBef>
                          <a:spcPts val="300"/>
                        </a:spcBef>
                        <a:spcAft>
                          <a:spcPts val="300"/>
                        </a:spcAft>
                      </a:pPr>
                      <a:endParaRPr lang="en-US" sz="1200" b="1" i="0" dirty="0">
                        <a:solidFill>
                          <a:schemeClr val="bg1"/>
                        </a:solidFill>
                        <a:effectLst/>
                        <a:latin typeface="Lucida Sans"/>
                        <a:ea typeface="Times New Roman"/>
                        <a:cs typeface="Times New Roman"/>
                      </a:endParaRPr>
                    </a:p>
                  </a:txBody>
                  <a:tcPr marL="91877" marR="91877" marT="0" marB="0" anchor="ctr">
                    <a:lnL w="12700" cap="flat" cmpd="sng" algn="ctr">
                      <a:solidFill>
                        <a:srgbClr val="31323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313231"/>
                      </a:solidFill>
                      <a:prstDash val="solid"/>
                      <a:round/>
                      <a:headEnd type="none" w="med" len="med"/>
                      <a:tailEnd type="none" w="med" len="med"/>
                    </a:lnT>
                    <a:lnB w="12700" cap="flat" cmpd="sng" algn="ctr">
                      <a:solidFill>
                        <a:srgbClr val="000000"/>
                      </a:solidFill>
                      <a:prstDash val="dot"/>
                      <a:round/>
                      <a:headEnd type="none" w="med" len="med"/>
                      <a:tailEnd type="none" w="med" len="med"/>
                    </a:lnB>
                    <a:solidFill>
                      <a:srgbClr val="1C3250"/>
                    </a:solidFill>
                  </a:tcPr>
                </a:tc>
              </a:tr>
              <a:tr h="385598">
                <a:tc>
                  <a:txBody>
                    <a:bodyPr/>
                    <a:lstStyle/>
                    <a:p>
                      <a:pPr marL="0" marR="0" algn="r">
                        <a:spcBef>
                          <a:spcPts val="0"/>
                        </a:spcBef>
                        <a:spcAft>
                          <a:spcPts val="0"/>
                        </a:spcAft>
                      </a:pPr>
                      <a:endParaRPr lang="en-US" sz="1050" b="1" i="0" dirty="0">
                        <a:solidFill>
                          <a:schemeClr val="tx1"/>
                        </a:solidFill>
                        <a:effectLst/>
                        <a:latin typeface="Lucida Sans"/>
                        <a:ea typeface="Times New Roman"/>
                        <a:cs typeface="Times New Roman"/>
                      </a:endParaRPr>
                    </a:p>
                  </a:txBody>
                  <a:tcPr marL="91877" marR="91877" marT="0" marB="0">
                    <a:lnL w="12700" cap="flat" cmpd="sng" algn="ctr">
                      <a:solidFill>
                        <a:srgbClr val="31323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C6EBFC"/>
                    </a:solidFill>
                  </a:tcPr>
                </a:tc>
                <a:tc>
                  <a:txBody>
                    <a:bodyPr/>
                    <a:lstStyle/>
                    <a:p>
                      <a:pPr marL="0" marR="0" algn="ctr">
                        <a:spcBef>
                          <a:spcPts val="0"/>
                        </a:spcBef>
                        <a:spcAft>
                          <a:spcPts val="0"/>
                        </a:spcAft>
                      </a:pPr>
                      <a:r>
                        <a:rPr lang="en-US" sz="1600" b="1" i="0" dirty="0" smtClean="0">
                          <a:solidFill>
                            <a:schemeClr val="tx1"/>
                          </a:solidFill>
                          <a:effectLst/>
                          <a:latin typeface="Lucida Sans"/>
                          <a:ea typeface="Times New Roman"/>
                          <a:cs typeface="Times New Roman"/>
                        </a:rPr>
                        <a:t>Total Men</a:t>
                      </a:r>
                      <a:endParaRPr lang="en-US" sz="1600" b="1" i="0" dirty="0">
                        <a:solidFill>
                          <a:schemeClr val="tx1"/>
                        </a:solidFill>
                        <a:effectLst/>
                        <a:latin typeface="Lucida Sans"/>
                        <a:ea typeface="Times New Roman"/>
                        <a:cs typeface="Times New Roman"/>
                      </a:endParaRPr>
                    </a:p>
                  </a:txBody>
                  <a:tcPr marL="91877" marR="918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C6EBFC"/>
                    </a:solidFill>
                  </a:tcPr>
                </a:tc>
                <a:tc>
                  <a:txBody>
                    <a:bodyPr/>
                    <a:lstStyle/>
                    <a:p>
                      <a:pPr marL="0" marR="0" algn="ctr">
                        <a:spcBef>
                          <a:spcPts val="0"/>
                        </a:spcBef>
                        <a:spcAft>
                          <a:spcPts val="0"/>
                        </a:spcAft>
                      </a:pPr>
                      <a:r>
                        <a:rPr lang="en-US" sz="1600" b="1" i="0" dirty="0" smtClean="0">
                          <a:solidFill>
                            <a:schemeClr val="tx1"/>
                          </a:solidFill>
                          <a:effectLst/>
                          <a:latin typeface="Lucida Sans"/>
                          <a:ea typeface="Times New Roman"/>
                          <a:cs typeface="Times New Roman"/>
                        </a:rPr>
                        <a:t>Total</a:t>
                      </a:r>
                      <a:r>
                        <a:rPr lang="en-US" sz="1600" b="1" i="0" baseline="0" dirty="0" smtClean="0">
                          <a:solidFill>
                            <a:schemeClr val="tx1"/>
                          </a:solidFill>
                          <a:effectLst/>
                          <a:latin typeface="Lucida Sans"/>
                          <a:ea typeface="Times New Roman"/>
                          <a:cs typeface="Times New Roman"/>
                        </a:rPr>
                        <a:t> </a:t>
                      </a:r>
                      <a:r>
                        <a:rPr lang="en-US" sz="1600" b="1" i="0" dirty="0" smtClean="0">
                          <a:solidFill>
                            <a:schemeClr val="tx1"/>
                          </a:solidFill>
                          <a:effectLst/>
                          <a:latin typeface="Lucida Sans"/>
                          <a:ea typeface="Times New Roman"/>
                          <a:cs typeface="Times New Roman"/>
                        </a:rPr>
                        <a:t>Women</a:t>
                      </a:r>
                      <a:endParaRPr lang="en-US" sz="1600" b="1" i="0" dirty="0">
                        <a:solidFill>
                          <a:schemeClr val="tx1"/>
                        </a:solidFill>
                        <a:effectLst/>
                        <a:latin typeface="Lucida Sans"/>
                        <a:ea typeface="Times New Roman"/>
                        <a:cs typeface="Times New Roman"/>
                      </a:endParaRPr>
                    </a:p>
                  </a:txBody>
                  <a:tcPr marL="91877" marR="918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C6EBFC"/>
                    </a:solidFill>
                  </a:tcPr>
                </a:tc>
              </a:tr>
              <a:tr h="533216">
                <a:tc>
                  <a:txBody>
                    <a:bodyPr/>
                    <a:lstStyle/>
                    <a:p>
                      <a:pPr marL="0" marR="0" algn="r">
                        <a:spcBef>
                          <a:spcPts val="0"/>
                        </a:spcBef>
                        <a:spcAft>
                          <a:spcPts val="0"/>
                        </a:spcAft>
                      </a:pPr>
                      <a:r>
                        <a:rPr lang="en-US" sz="1400" b="1" i="0" dirty="0">
                          <a:solidFill>
                            <a:schemeClr val="tx1"/>
                          </a:solidFill>
                          <a:effectLst/>
                          <a:latin typeface="Calibri"/>
                          <a:ea typeface="Georgia"/>
                          <a:cs typeface="Times New Roman"/>
                        </a:rPr>
                        <a:t>Share of </a:t>
                      </a:r>
                      <a:r>
                        <a:rPr lang="en-US" sz="1400" b="1" i="0" dirty="0" smtClean="0">
                          <a:solidFill>
                            <a:schemeClr val="tx1"/>
                          </a:solidFill>
                          <a:effectLst/>
                          <a:latin typeface="Calibri"/>
                          <a:ea typeface="Georgia"/>
                          <a:cs typeface="Times New Roman"/>
                        </a:rPr>
                        <a:t>men and women </a:t>
                      </a:r>
                      <a:r>
                        <a:rPr lang="en-US" sz="1400" b="1" i="0" dirty="0">
                          <a:solidFill>
                            <a:schemeClr val="tx1"/>
                          </a:solidFill>
                          <a:effectLst/>
                          <a:latin typeface="Calibri"/>
                          <a:ea typeface="Georgia"/>
                          <a:cs typeface="Times New Roman"/>
                        </a:rPr>
                        <a:t>reporting: </a:t>
                      </a:r>
                      <a:endParaRPr lang="en-US" sz="1100" b="1" i="0" dirty="0">
                        <a:solidFill>
                          <a:schemeClr val="tx1"/>
                        </a:solidFill>
                        <a:effectLst/>
                        <a:latin typeface="Lucida Sans"/>
                        <a:ea typeface="Times New Roman"/>
                        <a:cs typeface="Times New Roman"/>
                      </a:endParaRPr>
                    </a:p>
                  </a:txBody>
                  <a:tcPr marL="91877" marR="91877" marT="0" marB="0" anchor="ctr">
                    <a:lnL w="12700" cap="flat" cmpd="sng" algn="ctr">
                      <a:solidFill>
                        <a:srgbClr val="31323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C6EBFC"/>
                    </a:solidFill>
                  </a:tcPr>
                </a:tc>
                <a:tc>
                  <a:txBody>
                    <a:bodyPr/>
                    <a:lstStyle/>
                    <a:p>
                      <a:pPr marL="0" marR="0" algn="ctr">
                        <a:spcBef>
                          <a:spcPts val="0"/>
                        </a:spcBef>
                        <a:spcAft>
                          <a:spcPts val="0"/>
                        </a:spcAft>
                      </a:pPr>
                      <a:r>
                        <a:rPr lang="en-US" sz="1400" b="1" i="0" dirty="0">
                          <a:solidFill>
                            <a:schemeClr val="tx1"/>
                          </a:solidFill>
                          <a:effectLst/>
                          <a:latin typeface="Calibri"/>
                          <a:ea typeface="Georgia"/>
                          <a:cs typeface="Times New Roman"/>
                        </a:rPr>
                        <a:t> </a:t>
                      </a:r>
                      <a:endParaRPr lang="en-US" sz="1400" b="1" i="0" dirty="0">
                        <a:solidFill>
                          <a:schemeClr val="tx1"/>
                        </a:solidFill>
                        <a:effectLst/>
                        <a:latin typeface="Lucida Sans"/>
                        <a:ea typeface="Times New Roman"/>
                        <a:cs typeface="Times New Roman"/>
                      </a:endParaRPr>
                    </a:p>
                  </a:txBody>
                  <a:tcPr marL="91877" marR="918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C6EBFC"/>
                    </a:solidFill>
                  </a:tcPr>
                </a:tc>
                <a:tc>
                  <a:txBody>
                    <a:bodyPr/>
                    <a:lstStyle/>
                    <a:p>
                      <a:pPr marL="0" marR="0" algn="ctr">
                        <a:spcBef>
                          <a:spcPts val="0"/>
                        </a:spcBef>
                        <a:spcAft>
                          <a:spcPts val="0"/>
                        </a:spcAft>
                      </a:pPr>
                      <a:endParaRPr lang="en-US" sz="1400" b="1" i="0" dirty="0">
                        <a:solidFill>
                          <a:schemeClr val="tx1"/>
                        </a:solidFill>
                        <a:effectLst/>
                        <a:latin typeface="Lucida Sans"/>
                        <a:ea typeface="Times New Roman"/>
                        <a:cs typeface="Times New Roman"/>
                      </a:endParaRPr>
                    </a:p>
                  </a:txBody>
                  <a:tcPr marL="91877" marR="918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C6EBFC"/>
                    </a:solidFill>
                  </a:tcPr>
                </a:tc>
              </a:tr>
              <a:tr h="461157">
                <a:tc>
                  <a:txBody>
                    <a:bodyPr/>
                    <a:lstStyle/>
                    <a:p>
                      <a:pPr marL="0" marR="0" algn="r">
                        <a:spcBef>
                          <a:spcPts val="0"/>
                        </a:spcBef>
                        <a:spcAft>
                          <a:spcPts val="0"/>
                        </a:spcAft>
                      </a:pPr>
                      <a:r>
                        <a:rPr lang="en-US" sz="1400" b="1" i="0" dirty="0">
                          <a:solidFill>
                            <a:schemeClr val="tx1"/>
                          </a:solidFill>
                          <a:effectLst/>
                          <a:latin typeface="Calibri"/>
                          <a:ea typeface="Georgia"/>
                          <a:cs typeface="Times New Roman"/>
                        </a:rPr>
                        <a:t>Fair/poor health</a:t>
                      </a:r>
                      <a:endParaRPr lang="en-US" sz="1100" b="1" i="0" dirty="0">
                        <a:solidFill>
                          <a:schemeClr val="tx1"/>
                        </a:solidFill>
                        <a:effectLst/>
                        <a:latin typeface="Lucida Sans"/>
                        <a:ea typeface="Times New Roman"/>
                        <a:cs typeface="Times New Roman"/>
                      </a:endParaRPr>
                    </a:p>
                  </a:txBody>
                  <a:tcPr marL="91877" marR="91877" marT="0" marB="0" anchor="ctr">
                    <a:lnL w="12700" cap="flat" cmpd="sng" algn="ctr">
                      <a:solidFill>
                        <a:srgbClr val="31323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gn="ctr">
                        <a:spcBef>
                          <a:spcPts val="0"/>
                        </a:spcBef>
                        <a:spcAft>
                          <a:spcPts val="0"/>
                        </a:spcAft>
                      </a:pPr>
                      <a:r>
                        <a:rPr lang="en-US" sz="1400" i="0" dirty="0" smtClean="0">
                          <a:solidFill>
                            <a:schemeClr val="tx1"/>
                          </a:solidFill>
                          <a:effectLst/>
                          <a:latin typeface="Lucida Sans"/>
                          <a:ea typeface="Times New Roman"/>
                          <a:cs typeface="Times New Roman"/>
                        </a:rPr>
                        <a:t>17%</a:t>
                      </a:r>
                      <a:endParaRPr lang="en-US" sz="1400" i="0" dirty="0">
                        <a:solidFill>
                          <a:schemeClr val="tx1"/>
                        </a:solidFill>
                        <a:effectLst/>
                        <a:latin typeface="Lucida Sans"/>
                        <a:ea typeface="Times New Roman"/>
                        <a:cs typeface="Times New Roman"/>
                      </a:endParaRPr>
                    </a:p>
                  </a:txBody>
                  <a:tcPr marL="91877" marR="918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gn="ctr">
                        <a:spcBef>
                          <a:spcPts val="0"/>
                        </a:spcBef>
                        <a:spcAft>
                          <a:spcPts val="0"/>
                        </a:spcAft>
                      </a:pPr>
                      <a:r>
                        <a:rPr lang="en-US" sz="1400" i="0" dirty="0" smtClean="0">
                          <a:solidFill>
                            <a:schemeClr val="tx1"/>
                          </a:solidFill>
                          <a:effectLst/>
                          <a:latin typeface="Lucida Sans"/>
                          <a:ea typeface="Times New Roman"/>
                          <a:cs typeface="Times New Roman"/>
                        </a:rPr>
                        <a:t>15%</a:t>
                      </a:r>
                      <a:endParaRPr lang="en-US" sz="1400" i="0" dirty="0">
                        <a:solidFill>
                          <a:schemeClr val="tx1"/>
                        </a:solidFill>
                        <a:effectLst/>
                        <a:latin typeface="Lucida Sans"/>
                        <a:ea typeface="Times New Roman"/>
                        <a:cs typeface="Times New Roman"/>
                      </a:endParaRPr>
                    </a:p>
                  </a:txBody>
                  <a:tcPr marL="91877" marR="918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818562">
                <a:tc>
                  <a:txBody>
                    <a:bodyPr/>
                    <a:lstStyle/>
                    <a:p>
                      <a:pPr marL="0" marR="0" algn="r">
                        <a:spcBef>
                          <a:spcPts val="0"/>
                        </a:spcBef>
                        <a:spcAft>
                          <a:spcPts val="0"/>
                        </a:spcAft>
                      </a:pPr>
                      <a:r>
                        <a:rPr lang="en-US" sz="1400" b="1" i="0" dirty="0">
                          <a:solidFill>
                            <a:schemeClr val="tx1"/>
                          </a:solidFill>
                          <a:effectLst/>
                          <a:latin typeface="Calibri"/>
                          <a:ea typeface="Georgia"/>
                          <a:cs typeface="Times New Roman"/>
                        </a:rPr>
                        <a:t>Have disability, handicap, or chronic disease that limits activity</a:t>
                      </a:r>
                      <a:endParaRPr lang="en-US" sz="1100" b="1" i="0" dirty="0">
                        <a:solidFill>
                          <a:schemeClr val="tx1"/>
                        </a:solidFill>
                        <a:effectLst/>
                        <a:latin typeface="Lucida Sans"/>
                        <a:ea typeface="Times New Roman"/>
                        <a:cs typeface="Times New Roman"/>
                      </a:endParaRPr>
                    </a:p>
                  </a:txBody>
                  <a:tcPr marL="91877" marR="91877" marT="0" marB="0" anchor="ctr">
                    <a:lnL w="12700" cap="flat" cmpd="sng" algn="ctr">
                      <a:solidFill>
                        <a:srgbClr val="31323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gn="ctr">
                        <a:spcBef>
                          <a:spcPts val="0"/>
                        </a:spcBef>
                        <a:spcAft>
                          <a:spcPts val="0"/>
                        </a:spcAft>
                      </a:pPr>
                      <a:r>
                        <a:rPr lang="en-US" sz="1400" i="0" dirty="0" smtClean="0">
                          <a:solidFill>
                            <a:schemeClr val="tx1"/>
                          </a:solidFill>
                          <a:effectLst/>
                          <a:latin typeface="Lucida Sans"/>
                          <a:ea typeface="Times New Roman"/>
                          <a:cs typeface="Times New Roman"/>
                        </a:rPr>
                        <a:t>11%</a:t>
                      </a:r>
                      <a:endParaRPr lang="en-US" sz="1400" i="0" dirty="0">
                        <a:solidFill>
                          <a:schemeClr val="tx1"/>
                        </a:solidFill>
                        <a:effectLst/>
                        <a:latin typeface="Lucida Sans"/>
                        <a:ea typeface="Times New Roman"/>
                        <a:cs typeface="Times New Roman"/>
                      </a:endParaRPr>
                    </a:p>
                  </a:txBody>
                  <a:tcPr marL="91877" marR="918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gn="ctr">
                        <a:spcBef>
                          <a:spcPts val="0"/>
                        </a:spcBef>
                        <a:spcAft>
                          <a:spcPts val="0"/>
                        </a:spcAft>
                      </a:pPr>
                      <a:r>
                        <a:rPr lang="en-US" sz="1400" i="0" dirty="0" smtClean="0">
                          <a:solidFill>
                            <a:schemeClr val="tx1"/>
                          </a:solidFill>
                          <a:effectLst/>
                          <a:latin typeface="Lucida Sans"/>
                          <a:ea typeface="Times New Roman"/>
                          <a:cs typeface="Times New Roman"/>
                        </a:rPr>
                        <a:t>14%</a:t>
                      </a:r>
                      <a:endParaRPr lang="en-US" sz="1400" i="0" dirty="0">
                        <a:solidFill>
                          <a:schemeClr val="tx1"/>
                        </a:solidFill>
                        <a:effectLst/>
                        <a:latin typeface="Lucida Sans"/>
                        <a:ea typeface="Times New Roman"/>
                        <a:cs typeface="Times New Roman"/>
                      </a:endParaRPr>
                    </a:p>
                  </a:txBody>
                  <a:tcPr marL="91877" marR="918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853146">
                <a:tc>
                  <a:txBody>
                    <a:bodyPr/>
                    <a:lstStyle/>
                    <a:p>
                      <a:pPr marL="0" marR="0" algn="r">
                        <a:spcBef>
                          <a:spcPts val="0"/>
                        </a:spcBef>
                        <a:spcAft>
                          <a:spcPts val="0"/>
                        </a:spcAft>
                      </a:pPr>
                      <a:r>
                        <a:rPr lang="en-US" sz="1400" b="1" i="0" dirty="0" smtClean="0">
                          <a:solidFill>
                            <a:schemeClr val="tx1"/>
                          </a:solidFill>
                          <a:effectLst/>
                          <a:latin typeface="Calibri"/>
                          <a:ea typeface="Georgia"/>
                          <a:cs typeface="Times New Roman"/>
                        </a:rPr>
                        <a:t>Have </a:t>
                      </a:r>
                      <a:r>
                        <a:rPr lang="en-US" sz="1400" b="1" i="0" dirty="0">
                          <a:solidFill>
                            <a:schemeClr val="tx1"/>
                          </a:solidFill>
                          <a:effectLst/>
                          <a:latin typeface="Calibri"/>
                          <a:ea typeface="Georgia"/>
                          <a:cs typeface="Times New Roman"/>
                        </a:rPr>
                        <a:t>ongoing condition that requires regular monitoring, care, or medication</a:t>
                      </a:r>
                      <a:endParaRPr lang="en-US" sz="1100" b="1" i="0" dirty="0">
                        <a:solidFill>
                          <a:schemeClr val="tx1"/>
                        </a:solidFill>
                        <a:effectLst/>
                        <a:latin typeface="Lucida Sans"/>
                        <a:ea typeface="Times New Roman"/>
                        <a:cs typeface="Times New Roman"/>
                      </a:endParaRPr>
                    </a:p>
                  </a:txBody>
                  <a:tcPr marL="91877" marR="91877" marT="0" marB="0" anchor="ctr">
                    <a:lnL w="12700" cap="flat" cmpd="sng" algn="ctr">
                      <a:solidFill>
                        <a:srgbClr val="31323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313231"/>
                      </a:solidFill>
                      <a:prstDash val="solid"/>
                      <a:round/>
                      <a:headEnd type="none" w="med" len="med"/>
                      <a:tailEnd type="none" w="med" len="med"/>
                    </a:lnB>
                  </a:tcPr>
                </a:tc>
                <a:tc>
                  <a:txBody>
                    <a:bodyPr/>
                    <a:lstStyle/>
                    <a:p>
                      <a:pPr marL="0" marR="0" algn="ctr">
                        <a:spcBef>
                          <a:spcPts val="0"/>
                        </a:spcBef>
                        <a:spcAft>
                          <a:spcPts val="0"/>
                        </a:spcAft>
                      </a:pPr>
                      <a:r>
                        <a:rPr lang="en-US" sz="1400" i="0" dirty="0" smtClean="0">
                          <a:solidFill>
                            <a:schemeClr val="tx1"/>
                          </a:solidFill>
                          <a:effectLst/>
                          <a:latin typeface="Lucida Sans"/>
                          <a:ea typeface="Times New Roman"/>
                          <a:cs typeface="Times New Roman"/>
                        </a:rPr>
                        <a:t>30%*</a:t>
                      </a:r>
                      <a:endParaRPr lang="en-US" sz="1400" i="0" dirty="0">
                        <a:solidFill>
                          <a:schemeClr val="tx1"/>
                        </a:solidFill>
                        <a:effectLst/>
                        <a:latin typeface="Lucida Sans"/>
                        <a:ea typeface="Times New Roman"/>
                        <a:cs typeface="Times New Roman"/>
                      </a:endParaRPr>
                    </a:p>
                  </a:txBody>
                  <a:tcPr marL="91877" marR="918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313231"/>
                      </a:solidFill>
                      <a:prstDash val="solid"/>
                      <a:round/>
                      <a:headEnd type="none" w="med" len="med"/>
                      <a:tailEnd type="none" w="med" len="med"/>
                    </a:lnB>
                  </a:tcPr>
                </a:tc>
                <a:tc>
                  <a:txBody>
                    <a:bodyPr/>
                    <a:lstStyle/>
                    <a:p>
                      <a:pPr marL="0" marR="0" algn="ctr">
                        <a:spcBef>
                          <a:spcPts val="0"/>
                        </a:spcBef>
                        <a:spcAft>
                          <a:spcPts val="0"/>
                        </a:spcAft>
                      </a:pPr>
                      <a:r>
                        <a:rPr lang="en-US" sz="1400" i="0" dirty="0" smtClean="0">
                          <a:solidFill>
                            <a:schemeClr val="tx1"/>
                          </a:solidFill>
                          <a:effectLst/>
                          <a:latin typeface="Lucida Sans"/>
                          <a:ea typeface="Times New Roman"/>
                          <a:cs typeface="Times New Roman"/>
                        </a:rPr>
                        <a:t>43%</a:t>
                      </a:r>
                      <a:endParaRPr lang="en-US" sz="1400" i="0" dirty="0">
                        <a:solidFill>
                          <a:schemeClr val="tx1"/>
                        </a:solidFill>
                        <a:effectLst/>
                        <a:latin typeface="Lucida Sans"/>
                        <a:ea typeface="Times New Roman"/>
                        <a:cs typeface="Times New Roman"/>
                      </a:endParaRPr>
                    </a:p>
                  </a:txBody>
                  <a:tcPr marL="91877" marR="918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313231"/>
                      </a:solidFill>
                      <a:prstDash val="solid"/>
                      <a:round/>
                      <a:headEnd type="none" w="med" len="med"/>
                      <a:tailEnd type="none" w="med" len="med"/>
                    </a:lnB>
                  </a:tcPr>
                </a:tc>
              </a:tr>
            </a:tbl>
          </a:graphicData>
        </a:graphic>
      </p:graphicFrame>
      <p:sp>
        <p:nvSpPr>
          <p:cNvPr id="2" name="Text Placeholder 1"/>
          <p:cNvSpPr>
            <a:spLocks noGrp="1"/>
          </p:cNvSpPr>
          <p:nvPr>
            <p:ph type="body" sz="quarter" idx="11"/>
          </p:nvPr>
        </p:nvSpPr>
        <p:spPr/>
        <p:txBody>
          <a:bodyPr/>
          <a:lstStyle/>
          <a:p>
            <a:r>
              <a:rPr lang="en-US" dirty="0"/>
              <a:t>NOTE: </a:t>
            </a:r>
            <a:r>
              <a:rPr lang="en-US" dirty="0" smtClean="0"/>
              <a:t>Among men and women ages </a:t>
            </a:r>
            <a:r>
              <a:rPr lang="en-US" dirty="0"/>
              <a:t>18-64. The Federal Poverty Level (FPL) was $19,530 for a family of three in 2013. *Indicates a statistically significant difference from </a:t>
            </a:r>
            <a:r>
              <a:rPr lang="en-US" dirty="0" smtClean="0"/>
              <a:t>Total Women, </a:t>
            </a:r>
            <a:r>
              <a:rPr lang="en-US" dirty="0"/>
              <a:t>p&lt;.05.</a:t>
            </a:r>
          </a:p>
          <a:p>
            <a:r>
              <a:rPr lang="en-US" dirty="0"/>
              <a:t>SOURCE: Kaiser Family Foundation, </a:t>
            </a:r>
            <a:r>
              <a:rPr lang="en-US" i="1" dirty="0"/>
              <a:t>2013 Kaiser Men’s Health </a:t>
            </a:r>
            <a:r>
              <a:rPr lang="en-US" i="1" dirty="0" smtClean="0"/>
              <a:t>Survey</a:t>
            </a:r>
            <a:r>
              <a:rPr lang="en-US" i="1" dirty="0"/>
              <a:t> </a:t>
            </a:r>
            <a:r>
              <a:rPr lang="en-US" dirty="0" smtClean="0"/>
              <a:t>and </a:t>
            </a:r>
            <a:r>
              <a:rPr lang="en-US" i="1" dirty="0"/>
              <a:t>2013 Kaiser </a:t>
            </a:r>
            <a:r>
              <a:rPr lang="en-US" i="1" dirty="0" smtClean="0"/>
              <a:t>Women’s </a:t>
            </a:r>
            <a:r>
              <a:rPr lang="en-US" i="1" dirty="0"/>
              <a:t>Health Survey. </a:t>
            </a:r>
            <a:r>
              <a:rPr lang="en-US" i="1" dirty="0" smtClean="0"/>
              <a:t> </a:t>
            </a:r>
            <a:endParaRPr lang="en-US" i="1" dirty="0"/>
          </a:p>
        </p:txBody>
      </p:sp>
      <p:sp>
        <p:nvSpPr>
          <p:cNvPr id="4" name="Title 3"/>
          <p:cNvSpPr>
            <a:spLocks noGrp="1"/>
          </p:cNvSpPr>
          <p:nvPr>
            <p:ph type="title"/>
          </p:nvPr>
        </p:nvSpPr>
        <p:spPr/>
        <p:txBody>
          <a:bodyPr/>
          <a:lstStyle/>
          <a:p>
            <a:r>
              <a:rPr lang="en-US" dirty="0"/>
              <a:t>One in </a:t>
            </a:r>
            <a:r>
              <a:rPr lang="en-US" dirty="0" smtClean="0"/>
              <a:t>six </a:t>
            </a:r>
            <a:r>
              <a:rPr lang="en-US" dirty="0"/>
              <a:t>men </a:t>
            </a:r>
            <a:r>
              <a:rPr lang="en-US" dirty="0" smtClean="0"/>
              <a:t>rate health as </a:t>
            </a:r>
            <a:r>
              <a:rPr lang="en-US" dirty="0"/>
              <a:t>“fair” or “</a:t>
            </a:r>
            <a:r>
              <a:rPr lang="en-US" dirty="0" smtClean="0"/>
              <a:t>poor”</a:t>
            </a:r>
            <a:endParaRPr lang="en-US" dirty="0">
              <a:solidFill>
                <a:schemeClr val="tx1"/>
              </a:solidFill>
            </a:endParaRPr>
          </a:p>
        </p:txBody>
      </p:sp>
    </p:spTree>
    <p:extLst>
      <p:ext uri="{BB962C8B-B14F-4D97-AF65-F5344CB8AC3E}">
        <p14:creationId xmlns:p14="http://schemas.microsoft.com/office/powerpoint/2010/main" val="31401979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idx="1"/>
            <p:extLst>
              <p:ext uri="{D42A27DB-BD31-4B8C-83A1-F6EECF244321}">
                <p14:modId xmlns:p14="http://schemas.microsoft.com/office/powerpoint/2010/main" val="2299516255"/>
              </p:ext>
            </p:extLst>
          </p:nvPr>
        </p:nvGraphicFramePr>
        <p:xfrm>
          <a:off x="4561936" y="914400"/>
          <a:ext cx="4433888"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p:cNvSpPr>
            <a:spLocks noGrp="1"/>
          </p:cNvSpPr>
          <p:nvPr>
            <p:ph type="body" sz="quarter" idx="11"/>
          </p:nvPr>
        </p:nvSpPr>
        <p:spPr/>
        <p:txBody>
          <a:bodyPr/>
          <a:lstStyle/>
          <a:p>
            <a:r>
              <a:rPr lang="en-US" dirty="0"/>
              <a:t>NOTE:  Among </a:t>
            </a:r>
            <a:r>
              <a:rPr lang="en-US" dirty="0" smtClean="0"/>
              <a:t>women and men </a:t>
            </a:r>
            <a:r>
              <a:rPr lang="en-US" dirty="0"/>
              <a:t>ages 18-64. </a:t>
            </a:r>
            <a:endParaRPr lang="en-US" dirty="0" smtClean="0"/>
          </a:p>
          <a:p>
            <a:r>
              <a:rPr lang="en-US" dirty="0" smtClean="0"/>
              <a:t>SOURCE</a:t>
            </a:r>
            <a:r>
              <a:rPr lang="en-US" dirty="0"/>
              <a:t>:  Kaiser Family Foundation, </a:t>
            </a:r>
            <a:r>
              <a:rPr lang="en-US" i="1" dirty="0"/>
              <a:t>2013</a:t>
            </a:r>
            <a:r>
              <a:rPr lang="en-US" dirty="0"/>
              <a:t> </a:t>
            </a:r>
            <a:r>
              <a:rPr lang="en-US" i="1" dirty="0"/>
              <a:t>Kaiser Men’s Health Survey </a:t>
            </a:r>
            <a:r>
              <a:rPr lang="en-US" dirty="0"/>
              <a:t>and </a:t>
            </a:r>
            <a:r>
              <a:rPr lang="en-US" i="1" dirty="0"/>
              <a:t>2013 Kaiser Women’s Health Survey</a:t>
            </a:r>
            <a:r>
              <a:rPr lang="en-US" dirty="0" smtClean="0"/>
              <a:t>.</a:t>
            </a:r>
            <a:endParaRPr lang="en-US" dirty="0"/>
          </a:p>
        </p:txBody>
      </p:sp>
      <p:sp>
        <p:nvSpPr>
          <p:cNvPr id="4" name="Title 3"/>
          <p:cNvSpPr>
            <a:spLocks noGrp="1"/>
          </p:cNvSpPr>
          <p:nvPr>
            <p:ph type="title"/>
          </p:nvPr>
        </p:nvSpPr>
        <p:spPr/>
        <p:txBody>
          <a:bodyPr/>
          <a:lstStyle/>
          <a:p>
            <a:r>
              <a:rPr lang="en-US" dirty="0"/>
              <a:t>M</a:t>
            </a:r>
            <a:r>
              <a:rPr lang="en-US" dirty="0" smtClean="0"/>
              <a:t>en report lower routine use of prescription drugs </a:t>
            </a:r>
            <a:endParaRPr lang="en-US" dirty="0"/>
          </a:p>
        </p:txBody>
      </p:sp>
      <p:graphicFrame>
        <p:nvGraphicFramePr>
          <p:cNvPr id="9" name="Content Placeholder 8"/>
          <p:cNvGraphicFramePr>
            <a:graphicFrameLocks noGrp="1"/>
          </p:cNvGraphicFramePr>
          <p:nvPr>
            <p:ph idx="12"/>
            <p:extLst>
              <p:ext uri="{D42A27DB-BD31-4B8C-83A1-F6EECF244321}">
                <p14:modId xmlns:p14="http://schemas.microsoft.com/office/powerpoint/2010/main" val="3929226540"/>
              </p:ext>
            </p:extLst>
          </p:nvPr>
        </p:nvGraphicFramePr>
        <p:xfrm>
          <a:off x="99474" y="838200"/>
          <a:ext cx="4433887" cy="5029200"/>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434012" y="971490"/>
            <a:ext cx="8255851" cy="400110"/>
          </a:xfrm>
          <a:prstGeom prst="rect">
            <a:avLst/>
          </a:prstGeom>
          <a:noFill/>
        </p:spPr>
        <p:txBody>
          <a:bodyPr wrap="none" rtlCol="0">
            <a:spAutoFit/>
          </a:bodyPr>
          <a:lstStyle/>
          <a:p>
            <a:pPr algn="ctr"/>
            <a:r>
              <a:rPr lang="en-US" sz="2000" b="1" dirty="0" smtClean="0">
                <a:latin typeface="Calibri" pitchFamily="34" charset="0"/>
                <a:cs typeface="Meta Offc Pro"/>
              </a:rPr>
              <a:t>Share of men and women reporting how many prescription drugs they take:</a:t>
            </a:r>
          </a:p>
        </p:txBody>
      </p:sp>
    </p:spTree>
    <p:extLst>
      <p:ext uri="{BB962C8B-B14F-4D97-AF65-F5344CB8AC3E}">
        <p14:creationId xmlns:p14="http://schemas.microsoft.com/office/powerpoint/2010/main" val="31815912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862491292"/>
              </p:ext>
            </p:extLst>
          </p:nvPr>
        </p:nvGraphicFramePr>
        <p:xfrm>
          <a:off x="92075" y="762000"/>
          <a:ext cx="8959850" cy="5364163"/>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Placeholder 2"/>
          <p:cNvSpPr>
            <a:spLocks noGrp="1"/>
          </p:cNvSpPr>
          <p:nvPr>
            <p:ph type="body" sz="quarter" idx="11"/>
          </p:nvPr>
        </p:nvSpPr>
        <p:spPr/>
        <p:txBody>
          <a:bodyPr/>
          <a:lstStyle/>
          <a:p>
            <a:r>
              <a:rPr lang="en-US" dirty="0" smtClean="0"/>
              <a:t>NOTE: Among women and </a:t>
            </a:r>
            <a:r>
              <a:rPr lang="en-US" dirty="0"/>
              <a:t>men </a:t>
            </a:r>
            <a:r>
              <a:rPr lang="en-US" dirty="0" smtClean="0"/>
              <a:t>ages 18-64. </a:t>
            </a:r>
            <a:r>
              <a:rPr lang="en-US" dirty="0"/>
              <a:t>*Indicates a statistically significant difference from </a:t>
            </a:r>
            <a:r>
              <a:rPr lang="en-US" dirty="0" smtClean="0"/>
              <a:t>Total Women,  </a:t>
            </a:r>
            <a:r>
              <a:rPr lang="en-US" dirty="0"/>
              <a:t>p&lt;.05. </a:t>
            </a:r>
            <a:endParaRPr lang="en-US" dirty="0" smtClean="0"/>
          </a:p>
          <a:p>
            <a:r>
              <a:rPr lang="en-US" dirty="0"/>
              <a:t>SOURCE</a:t>
            </a:r>
            <a:r>
              <a:rPr lang="en-US" dirty="0" smtClean="0"/>
              <a:t>: Kaiser </a:t>
            </a:r>
            <a:r>
              <a:rPr lang="en-US" dirty="0"/>
              <a:t>Family Foundation, </a:t>
            </a:r>
            <a:r>
              <a:rPr lang="en-US" i="1" dirty="0"/>
              <a:t>2013 Kaiser Men’s Health Survey </a:t>
            </a:r>
            <a:r>
              <a:rPr lang="en-US" dirty="0"/>
              <a:t>and </a:t>
            </a:r>
            <a:r>
              <a:rPr lang="en-US" i="1" dirty="0"/>
              <a:t>2013 Kaiser Women’s Health Survey.  </a:t>
            </a:r>
          </a:p>
        </p:txBody>
      </p:sp>
      <p:sp>
        <p:nvSpPr>
          <p:cNvPr id="4" name="Title 3"/>
          <p:cNvSpPr>
            <a:spLocks noGrp="1"/>
          </p:cNvSpPr>
          <p:nvPr>
            <p:ph type="title"/>
          </p:nvPr>
        </p:nvSpPr>
        <p:spPr/>
        <p:txBody>
          <a:bodyPr/>
          <a:lstStyle/>
          <a:p>
            <a:r>
              <a:rPr lang="en-US" sz="2750" dirty="0" smtClean="0"/>
              <a:t>Uninsured men twice as likely to report cost barriers</a:t>
            </a:r>
            <a:endParaRPr lang="en-US" sz="2750" dirty="0"/>
          </a:p>
        </p:txBody>
      </p:sp>
    </p:spTree>
    <p:extLst>
      <p:ext uri="{BB962C8B-B14F-4D97-AF65-F5344CB8AC3E}">
        <p14:creationId xmlns:p14="http://schemas.microsoft.com/office/powerpoint/2010/main" val="36654338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523755453"/>
              </p:ext>
            </p:extLst>
          </p:nvPr>
        </p:nvGraphicFramePr>
        <p:xfrm>
          <a:off x="92075" y="838200"/>
          <a:ext cx="8959850" cy="528796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quarter" idx="11"/>
          </p:nvPr>
        </p:nvSpPr>
        <p:spPr/>
        <p:txBody>
          <a:bodyPr/>
          <a:lstStyle/>
          <a:p>
            <a:r>
              <a:rPr lang="en-US" dirty="0"/>
              <a:t>NOTE: </a:t>
            </a:r>
            <a:r>
              <a:rPr lang="en-US" dirty="0" smtClean="0"/>
              <a:t>Among women and men ages </a:t>
            </a:r>
            <a:r>
              <a:rPr lang="en-US" dirty="0"/>
              <a:t>18-64. *Indicates a statistically significant difference from Total Women,  p&lt;.05. </a:t>
            </a:r>
          </a:p>
          <a:p>
            <a:r>
              <a:rPr lang="en-US" dirty="0"/>
              <a:t>SOURCE: Kaiser Family Foundation, </a:t>
            </a:r>
            <a:r>
              <a:rPr lang="en-US" i="1" dirty="0"/>
              <a:t>2013 Kaiser Men’s Health Survey </a:t>
            </a:r>
            <a:r>
              <a:rPr lang="en-US" dirty="0"/>
              <a:t>and </a:t>
            </a:r>
            <a:r>
              <a:rPr lang="en-US" i="1" dirty="0"/>
              <a:t>2013 Kaiser Women’s Health Survey.  </a:t>
            </a:r>
          </a:p>
        </p:txBody>
      </p:sp>
      <p:sp>
        <p:nvSpPr>
          <p:cNvPr id="4" name="Title 3"/>
          <p:cNvSpPr>
            <a:spLocks noGrp="1"/>
          </p:cNvSpPr>
          <p:nvPr>
            <p:ph type="title"/>
          </p:nvPr>
        </p:nvSpPr>
        <p:spPr/>
        <p:txBody>
          <a:bodyPr/>
          <a:lstStyle/>
          <a:p>
            <a:r>
              <a:rPr lang="en-US" dirty="0" smtClean="0"/>
              <a:t>Men have weaker ties to clinicians</a:t>
            </a:r>
            <a:endParaRPr lang="en-US" dirty="0"/>
          </a:p>
        </p:txBody>
      </p:sp>
    </p:spTree>
    <p:extLst>
      <p:ext uri="{BB962C8B-B14F-4D97-AF65-F5344CB8AC3E}">
        <p14:creationId xmlns:p14="http://schemas.microsoft.com/office/powerpoint/2010/main" val="8171504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graphicFrame>
        <p:nvGraphicFramePr>
          <p:cNvPr id="13" name="Object 2"/>
          <p:cNvGraphicFramePr>
            <a:graphicFrameLocks noGrp="1" noChangeAspect="1"/>
          </p:cNvGraphicFramePr>
          <p:nvPr>
            <p:ph idx="1"/>
            <p:extLst>
              <p:ext uri="{D42A27DB-BD31-4B8C-83A1-F6EECF244321}">
                <p14:modId xmlns:p14="http://schemas.microsoft.com/office/powerpoint/2010/main" val="3464324051"/>
              </p:ext>
            </p:extLst>
          </p:nvPr>
        </p:nvGraphicFramePr>
        <p:xfrm>
          <a:off x="92075" y="838200"/>
          <a:ext cx="8959850" cy="5287963"/>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 Placeholder 1"/>
          <p:cNvSpPr>
            <a:spLocks noGrp="1"/>
          </p:cNvSpPr>
          <p:nvPr>
            <p:ph type="body" sz="quarter" idx="11"/>
          </p:nvPr>
        </p:nvSpPr>
        <p:spPr/>
        <p:txBody>
          <a:bodyPr/>
          <a:lstStyle/>
          <a:p>
            <a:r>
              <a:rPr lang="en-US" dirty="0"/>
              <a:t>NOTE: </a:t>
            </a:r>
            <a:r>
              <a:rPr lang="en-US" dirty="0" smtClean="0"/>
              <a:t> Among men and women ages 18-64.  Indicates a statistically significant different from Total Women, p&lt;.</a:t>
            </a:r>
            <a:r>
              <a:rPr lang="en-US" dirty="0"/>
              <a:t>05. </a:t>
            </a:r>
          </a:p>
          <a:p>
            <a:r>
              <a:rPr lang="en-US" dirty="0"/>
              <a:t>SOURCE:  Kaiser Family Foundation, </a:t>
            </a:r>
            <a:r>
              <a:rPr lang="en-US" i="1" dirty="0"/>
              <a:t>2013</a:t>
            </a:r>
            <a:r>
              <a:rPr lang="en-US" dirty="0"/>
              <a:t> </a:t>
            </a:r>
            <a:r>
              <a:rPr lang="en-US" i="1" dirty="0"/>
              <a:t>Kaiser M</a:t>
            </a:r>
            <a:r>
              <a:rPr lang="en-US" i="1" dirty="0" smtClean="0"/>
              <a:t>en’s </a:t>
            </a:r>
            <a:r>
              <a:rPr lang="en-US" i="1" dirty="0"/>
              <a:t>Health </a:t>
            </a:r>
            <a:r>
              <a:rPr lang="en-US" i="1" dirty="0" smtClean="0"/>
              <a:t>Survey </a:t>
            </a:r>
            <a:r>
              <a:rPr lang="en-US" dirty="0" smtClean="0"/>
              <a:t>and </a:t>
            </a:r>
            <a:r>
              <a:rPr lang="en-US" i="1" dirty="0" smtClean="0"/>
              <a:t>2013 Kaiser Women’s Health Survey</a:t>
            </a:r>
            <a:r>
              <a:rPr lang="en-US" dirty="0" smtClean="0"/>
              <a:t>.</a:t>
            </a:r>
            <a:endParaRPr lang="en-US" dirty="0"/>
          </a:p>
        </p:txBody>
      </p:sp>
      <p:sp>
        <p:nvSpPr>
          <p:cNvPr id="78850" name="Rectangle 2"/>
          <p:cNvSpPr>
            <a:spLocks noGrp="1" noChangeArrowheads="1"/>
          </p:cNvSpPr>
          <p:nvPr>
            <p:ph type="title"/>
          </p:nvPr>
        </p:nvSpPr>
        <p:spPr/>
        <p:txBody>
          <a:bodyPr>
            <a:noAutofit/>
          </a:bodyPr>
          <a:lstStyle/>
          <a:p>
            <a:r>
              <a:rPr lang="en-US" dirty="0" smtClean="0">
                <a:solidFill>
                  <a:schemeClr val="tx1"/>
                </a:solidFill>
              </a:rPr>
              <a:t>Uninsured men have lower screening rates</a:t>
            </a:r>
            <a:endParaRPr lang="en-US" b="1" dirty="0">
              <a:solidFill>
                <a:schemeClr val="tx1"/>
              </a:solidFill>
            </a:endParaRPr>
          </a:p>
        </p:txBody>
      </p:sp>
    </p:spTree>
    <p:extLst>
      <p:ext uri="{BB962C8B-B14F-4D97-AF65-F5344CB8AC3E}">
        <p14:creationId xmlns:p14="http://schemas.microsoft.com/office/powerpoint/2010/main" val="33389454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0"/>
          </a:schemeClr>
        </a:solidFill>
        <a:effectLst/>
      </p:bgPr>
    </p:bg>
    <p:spTree>
      <p:nvGrpSpPr>
        <p:cNvPr id="1" name=""/>
        <p:cNvGrpSpPr/>
        <p:nvPr/>
      </p:nvGrpSpPr>
      <p:grpSpPr>
        <a:xfrm>
          <a:off x="0" y="0"/>
          <a:ext cx="0" cy="0"/>
          <a:chOff x="0" y="0"/>
          <a:chExt cx="0" cy="0"/>
        </a:xfrm>
      </p:grpSpPr>
      <p:graphicFrame>
        <p:nvGraphicFramePr>
          <p:cNvPr id="13" name="Object 2"/>
          <p:cNvGraphicFramePr>
            <a:graphicFrameLocks noGrp="1" noChangeAspect="1"/>
          </p:cNvGraphicFramePr>
          <p:nvPr>
            <p:ph idx="1"/>
            <p:extLst>
              <p:ext uri="{D42A27DB-BD31-4B8C-83A1-F6EECF244321}">
                <p14:modId xmlns:p14="http://schemas.microsoft.com/office/powerpoint/2010/main" val="2747287641"/>
              </p:ext>
            </p:extLst>
          </p:nvPr>
        </p:nvGraphicFramePr>
        <p:xfrm>
          <a:off x="92075" y="990600"/>
          <a:ext cx="8959850" cy="5135563"/>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 Placeholder 1"/>
          <p:cNvSpPr>
            <a:spLocks noGrp="1"/>
          </p:cNvSpPr>
          <p:nvPr>
            <p:ph type="body" sz="quarter" idx="11"/>
          </p:nvPr>
        </p:nvSpPr>
        <p:spPr/>
        <p:txBody>
          <a:bodyPr/>
          <a:lstStyle/>
          <a:p>
            <a:r>
              <a:rPr lang="en-US" dirty="0"/>
              <a:t>NOTE: </a:t>
            </a:r>
            <a:r>
              <a:rPr lang="en-US" dirty="0" smtClean="0"/>
              <a:t> Among men and women ages 18-64. *Indicates a statistically significant different from Total Women, p&lt;.</a:t>
            </a:r>
            <a:r>
              <a:rPr lang="en-US" dirty="0"/>
              <a:t>05. </a:t>
            </a:r>
          </a:p>
          <a:p>
            <a:r>
              <a:rPr lang="en-US" dirty="0"/>
              <a:t>SOURCE:  Kaiser Family Foundation, </a:t>
            </a:r>
            <a:r>
              <a:rPr lang="en-US" i="1" dirty="0"/>
              <a:t>2013</a:t>
            </a:r>
            <a:r>
              <a:rPr lang="en-US" dirty="0"/>
              <a:t> </a:t>
            </a:r>
            <a:r>
              <a:rPr lang="en-US" i="1" dirty="0"/>
              <a:t>Kaiser M</a:t>
            </a:r>
            <a:r>
              <a:rPr lang="en-US" i="1" dirty="0" smtClean="0"/>
              <a:t>en’s </a:t>
            </a:r>
            <a:r>
              <a:rPr lang="en-US" i="1" dirty="0"/>
              <a:t>Health </a:t>
            </a:r>
            <a:r>
              <a:rPr lang="en-US" i="1" dirty="0" smtClean="0"/>
              <a:t>Survey </a:t>
            </a:r>
            <a:r>
              <a:rPr lang="en-US" dirty="0" smtClean="0"/>
              <a:t>and </a:t>
            </a:r>
            <a:r>
              <a:rPr lang="en-US" i="1" dirty="0" smtClean="0"/>
              <a:t>2013 Kaiser Women’s Health Survey</a:t>
            </a:r>
            <a:r>
              <a:rPr lang="en-US" dirty="0" smtClean="0"/>
              <a:t>.</a:t>
            </a:r>
            <a:endParaRPr lang="en-US" dirty="0"/>
          </a:p>
        </p:txBody>
      </p:sp>
      <p:sp>
        <p:nvSpPr>
          <p:cNvPr id="78850" name="Rectangle 2"/>
          <p:cNvSpPr>
            <a:spLocks noGrp="1" noChangeArrowheads="1"/>
          </p:cNvSpPr>
          <p:nvPr>
            <p:ph type="title"/>
          </p:nvPr>
        </p:nvSpPr>
        <p:spPr/>
        <p:txBody>
          <a:bodyPr>
            <a:noAutofit/>
          </a:bodyPr>
          <a:lstStyle/>
          <a:p>
            <a:r>
              <a:rPr lang="en-US" dirty="0" smtClean="0">
                <a:solidFill>
                  <a:schemeClr val="tx1"/>
                </a:solidFill>
              </a:rPr>
              <a:t>Few men discuss sexual health with providers</a:t>
            </a:r>
            <a:endParaRPr lang="en-US" b="1" dirty="0">
              <a:solidFill>
                <a:schemeClr val="tx1"/>
              </a:solidFill>
            </a:endParaRPr>
          </a:p>
        </p:txBody>
      </p:sp>
    </p:spTree>
    <p:extLst>
      <p:ext uri="{BB962C8B-B14F-4D97-AF65-F5344CB8AC3E}">
        <p14:creationId xmlns:p14="http://schemas.microsoft.com/office/powerpoint/2010/main" val="151274533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page">
  <a:themeElements>
    <a:clrScheme name="Default KFF theme colors">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ADA07A"/>
      </a:hlink>
      <a:folHlink>
        <a:srgbClr val="CDC6AF"/>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theme>
</file>

<file path=ppt/theme/theme4.xml><?xml version="1.0" encoding="utf-8"?>
<a:theme xmlns:a="http://schemas.openxmlformats.org/drawingml/2006/main" name="1_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efault with figure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Default with exhibit #">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Blank">
  <a:themeElements>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mpd="sng">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err="1" smtClean="0">
            <a:latin typeface="Calibri" pitchFamily="34" charset="0"/>
            <a:cs typeface="Meta Offc Pro"/>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06244D"/>
        </a:accent1>
        <a:accent2>
          <a:srgbClr val="F7871B"/>
        </a:accent2>
        <a:accent3>
          <a:srgbClr val="FFFFFF"/>
        </a:accent3>
        <a:accent4>
          <a:srgbClr val="000000"/>
        </a:accent4>
        <a:accent5>
          <a:srgbClr val="AAACB2"/>
        </a:accent5>
        <a:accent6>
          <a:srgbClr val="E07A17"/>
        </a:accent6>
        <a:hlink>
          <a:srgbClr val="747894"/>
        </a:hlink>
        <a:folHlink>
          <a:srgbClr val="FCB46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06244D"/>
        </a:accent1>
        <a:accent2>
          <a:srgbClr val="465274"/>
        </a:accent2>
        <a:accent3>
          <a:srgbClr val="FFFFFF"/>
        </a:accent3>
        <a:accent4>
          <a:srgbClr val="000000"/>
        </a:accent4>
        <a:accent5>
          <a:srgbClr val="AAACB2"/>
        </a:accent5>
        <a:accent6>
          <a:srgbClr val="3F4968"/>
        </a:accent6>
        <a:hlink>
          <a:srgbClr val="F7871B"/>
        </a:hlink>
        <a:folHlink>
          <a:srgbClr val="FCB46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B5B8C9"/>
        </a:lt2>
        <a:accent1>
          <a:srgbClr val="465274"/>
        </a:accent1>
        <a:accent2>
          <a:srgbClr val="06244D"/>
        </a:accent2>
        <a:accent3>
          <a:srgbClr val="FFFFFF"/>
        </a:accent3>
        <a:accent4>
          <a:srgbClr val="00000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
      <a:clrScheme name="Blank Presentation 16">
        <a:dk1>
          <a:srgbClr val="06244D"/>
        </a:dk1>
        <a:lt1>
          <a:srgbClr val="FFFFFF"/>
        </a:lt1>
        <a:dk2>
          <a:srgbClr val="06244D"/>
        </a:dk2>
        <a:lt2>
          <a:srgbClr val="B5B8C9"/>
        </a:lt2>
        <a:accent1>
          <a:srgbClr val="465274"/>
        </a:accent1>
        <a:accent2>
          <a:srgbClr val="06244D"/>
        </a:accent2>
        <a:accent3>
          <a:srgbClr val="FFFFFF"/>
        </a:accent3>
        <a:accent4>
          <a:srgbClr val="041D40"/>
        </a:accent4>
        <a:accent5>
          <a:srgbClr val="B0B3BC"/>
        </a:accent5>
        <a:accent6>
          <a:srgbClr val="052045"/>
        </a:accent6>
        <a:hlink>
          <a:srgbClr val="FCB460"/>
        </a:hlink>
        <a:folHlink>
          <a:srgbClr val="F7871B"/>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themeOverride>
</file>

<file path=ppt/theme/themeOverride2.xml><?xml version="1.0" encoding="utf-8"?>
<a:themeOverride xmlns:a="http://schemas.openxmlformats.org/drawingml/2006/main">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themeOverride>
</file>

<file path=ppt/theme/themeOverride3.xml><?xml version="1.0" encoding="utf-8"?>
<a:themeOverride xmlns:a="http://schemas.openxmlformats.org/drawingml/2006/main">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themeOverride>
</file>

<file path=ppt/theme/themeOverride4.xml><?xml version="1.0" encoding="utf-8"?>
<a:themeOverride xmlns:a="http://schemas.openxmlformats.org/drawingml/2006/main">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themeOverride>
</file>

<file path=ppt/theme/themeOverride5.xml><?xml version="1.0" encoding="utf-8"?>
<a:themeOverride xmlns:a="http://schemas.openxmlformats.org/drawingml/2006/main">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themeOverride>
</file>

<file path=ppt/theme/themeOverride6.xml><?xml version="1.0" encoding="utf-8"?>
<a:themeOverride xmlns:a="http://schemas.openxmlformats.org/drawingml/2006/main">
  <a:clrScheme name="Custom 1">
    <a:dk1>
      <a:srgbClr val="000000"/>
    </a:dk1>
    <a:lt1>
      <a:srgbClr val="FFFFFF"/>
    </a:lt1>
    <a:dk2>
      <a:srgbClr val="FF8811"/>
    </a:dk2>
    <a:lt2>
      <a:srgbClr val="FFD204"/>
    </a:lt2>
    <a:accent1>
      <a:srgbClr val="133559"/>
    </a:accent1>
    <a:accent2>
      <a:srgbClr val="025189"/>
    </a:accent2>
    <a:accent3>
      <a:srgbClr val="0072C0"/>
    </a:accent3>
    <a:accent4>
      <a:srgbClr val="31A3E3"/>
    </a:accent4>
    <a:accent5>
      <a:srgbClr val="7BC7ED"/>
    </a:accent5>
    <a:accent6>
      <a:srgbClr val="B0DDF4"/>
    </a:accent6>
    <a:hlink>
      <a:srgbClr val="0072C0"/>
    </a:hlink>
    <a:folHlink>
      <a:srgbClr val="0072C0"/>
    </a:folHlink>
  </a:clrScheme>
</a:themeOverride>
</file>

<file path=docProps/app.xml><?xml version="1.0" encoding="utf-8"?>
<Properties xmlns="http://schemas.openxmlformats.org/officeDocument/2006/extended-properties" xmlns:vt="http://schemas.openxmlformats.org/officeDocument/2006/docPropsVTypes">
  <Template>blank</Template>
  <TotalTime>10699</TotalTime>
  <Words>1350</Words>
  <Application>Microsoft Office PowerPoint</Application>
  <PresentationFormat>On-screen Show (4:3)</PresentationFormat>
  <Paragraphs>77</Paragraphs>
  <Slides>8</Slides>
  <Notes>5</Notes>
  <HiddenSlides>0</HiddenSlides>
  <MMClips>0</MMClips>
  <ScaleCrop>false</ScaleCrop>
  <HeadingPairs>
    <vt:vector size="4" baseType="variant">
      <vt:variant>
        <vt:lpstr>Theme</vt:lpstr>
      </vt:variant>
      <vt:variant>
        <vt:i4>8</vt:i4>
      </vt:variant>
      <vt:variant>
        <vt:lpstr>Slide Titles</vt:lpstr>
      </vt:variant>
      <vt:variant>
        <vt:i4>8</vt:i4>
      </vt:variant>
    </vt:vector>
  </HeadingPairs>
  <TitlesOfParts>
    <vt:vector size="16" baseType="lpstr">
      <vt:lpstr>Default with exhibit #</vt:lpstr>
      <vt:lpstr>Default with figure #</vt:lpstr>
      <vt:lpstr>Title page</vt:lpstr>
      <vt:lpstr>1_Default with figure #</vt:lpstr>
      <vt:lpstr>2_Default with figure #</vt:lpstr>
      <vt:lpstr>3_Default with figure #</vt:lpstr>
      <vt:lpstr>1_Default with exhibit #</vt:lpstr>
      <vt:lpstr>Blank</vt:lpstr>
      <vt:lpstr>Health Care Coverage and Access for Men, 2013-2015</vt:lpstr>
      <vt:lpstr>The uninsured rate, while declining, is still higher among men than women, with fewer men gaining coverage</vt:lpstr>
      <vt:lpstr>One in six men rate health as “fair” or “poor”</vt:lpstr>
      <vt:lpstr>Men report lower routine use of prescription drugs </vt:lpstr>
      <vt:lpstr>Uninsured men twice as likely to report cost barriers</vt:lpstr>
      <vt:lpstr>Men have weaker ties to clinicians</vt:lpstr>
      <vt:lpstr>Uninsured men have lower screening rates</vt:lpstr>
      <vt:lpstr>Few men discuss sexual health with providers</vt:lpstr>
    </vt:vector>
  </TitlesOfParts>
  <Company>Kaiser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Nisha Kurani</dc:creator>
  <cp:lastModifiedBy>Kanani Kauka</cp:lastModifiedBy>
  <cp:revision>407</cp:revision>
  <cp:lastPrinted>2014-10-03T19:08:55Z</cp:lastPrinted>
  <dcterms:created xsi:type="dcterms:W3CDTF">2014-05-08T16:08:12Z</dcterms:created>
  <dcterms:modified xsi:type="dcterms:W3CDTF">2015-06-15T19:00:52Z</dcterms:modified>
</cp:coreProperties>
</file>