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9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0.xml" ContentType="application/vnd.openxmlformats-officedocument.theme+xml"/>
  <Override PartName="/ppt/slideLayouts/slideLayout5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252" r:id="rId2"/>
    <p:sldMasterId id="2147484257" r:id="rId3"/>
    <p:sldMasterId id="2147484262" r:id="rId4"/>
    <p:sldMasterId id="2147484269" r:id="rId5"/>
    <p:sldMasterId id="2147484274" r:id="rId6"/>
    <p:sldMasterId id="2147484279" r:id="rId7"/>
    <p:sldMasterId id="2147484281" r:id="rId8"/>
    <p:sldMasterId id="2147484286" r:id="rId9"/>
    <p:sldMasterId id="2147484291" r:id="rId10"/>
    <p:sldMasterId id="2147484296" r:id="rId11"/>
  </p:sldMasterIdLst>
  <p:notesMasterIdLst>
    <p:notesMasterId r:id="rId40"/>
  </p:notesMasterIdLst>
  <p:handoutMasterIdLst>
    <p:handoutMasterId r:id="rId41"/>
  </p:handoutMasterIdLst>
  <p:sldIdLst>
    <p:sldId id="1087" r:id="rId12"/>
    <p:sldId id="1088" r:id="rId13"/>
    <p:sldId id="1089" r:id="rId14"/>
    <p:sldId id="1090" r:id="rId15"/>
    <p:sldId id="1091" r:id="rId16"/>
    <p:sldId id="1096" r:id="rId17"/>
    <p:sldId id="963" r:id="rId18"/>
    <p:sldId id="1052" r:id="rId19"/>
    <p:sldId id="1086" r:id="rId20"/>
    <p:sldId id="1078" r:id="rId21"/>
    <p:sldId id="1081" r:id="rId22"/>
    <p:sldId id="1082" r:id="rId23"/>
    <p:sldId id="1083" r:id="rId24"/>
    <p:sldId id="1084" r:id="rId25"/>
    <p:sldId id="998" r:id="rId26"/>
    <p:sldId id="1092" r:id="rId27"/>
    <p:sldId id="1093" r:id="rId28"/>
    <p:sldId id="1094" r:id="rId29"/>
    <p:sldId id="1095" r:id="rId30"/>
    <p:sldId id="1097" r:id="rId31"/>
    <p:sldId id="1098" r:id="rId32"/>
    <p:sldId id="1106" r:id="rId33"/>
    <p:sldId id="1100" r:id="rId34"/>
    <p:sldId id="1101" r:id="rId35"/>
    <p:sldId id="1102" r:id="rId36"/>
    <p:sldId id="1103" r:id="rId37"/>
    <p:sldId id="1104" r:id="rId38"/>
    <p:sldId id="1105" r:id="rId39"/>
  </p:sldIdLst>
  <p:sldSz cx="10693400" cy="7561263"/>
  <p:notesSz cx="6808788" cy="9940925"/>
  <p:defaultTextStyle>
    <a:defPPr>
      <a:defRPr lang="en-GB"/>
    </a:defPPr>
    <a:lvl1pPr algn="l" rtl="0" fontAlgn="base">
      <a:spcBef>
        <a:spcPct val="80000"/>
      </a:spcBef>
      <a:spcAft>
        <a:spcPct val="0"/>
      </a:spcAft>
      <a:buClr>
        <a:srgbClr val="1E7FB8"/>
      </a:buClr>
      <a:buFont typeface="Wingdings" pitchFamily="2" charset="2"/>
      <a:buChar char="l"/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1pPr>
    <a:lvl2pPr marL="457120" algn="l" rtl="0" fontAlgn="base">
      <a:spcBef>
        <a:spcPct val="80000"/>
      </a:spcBef>
      <a:spcAft>
        <a:spcPct val="0"/>
      </a:spcAft>
      <a:buClr>
        <a:srgbClr val="1E7FB8"/>
      </a:buClr>
      <a:buFont typeface="Wingdings" pitchFamily="2" charset="2"/>
      <a:buChar char="l"/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2pPr>
    <a:lvl3pPr marL="914239" algn="l" rtl="0" fontAlgn="base">
      <a:spcBef>
        <a:spcPct val="80000"/>
      </a:spcBef>
      <a:spcAft>
        <a:spcPct val="0"/>
      </a:spcAft>
      <a:buClr>
        <a:srgbClr val="1E7FB8"/>
      </a:buClr>
      <a:buFont typeface="Wingdings" pitchFamily="2" charset="2"/>
      <a:buChar char="l"/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3pPr>
    <a:lvl4pPr marL="1371358" algn="l" rtl="0" fontAlgn="base">
      <a:spcBef>
        <a:spcPct val="80000"/>
      </a:spcBef>
      <a:spcAft>
        <a:spcPct val="0"/>
      </a:spcAft>
      <a:buClr>
        <a:srgbClr val="1E7FB8"/>
      </a:buClr>
      <a:buFont typeface="Wingdings" pitchFamily="2" charset="2"/>
      <a:buChar char="l"/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4pPr>
    <a:lvl5pPr marL="1828477" algn="l" rtl="0" fontAlgn="base">
      <a:spcBef>
        <a:spcPct val="80000"/>
      </a:spcBef>
      <a:spcAft>
        <a:spcPct val="0"/>
      </a:spcAft>
      <a:buClr>
        <a:srgbClr val="1E7FB8"/>
      </a:buClr>
      <a:buFont typeface="Wingdings" pitchFamily="2" charset="2"/>
      <a:buChar char="l"/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5pPr>
    <a:lvl6pPr marL="2285597" algn="l" defTabSz="914239" rtl="0" eaLnBrk="1" latinLnBrk="0" hangingPunct="1"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6pPr>
    <a:lvl7pPr marL="2742716" algn="l" defTabSz="914239" rtl="0" eaLnBrk="1" latinLnBrk="0" hangingPunct="1"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7pPr>
    <a:lvl8pPr marL="3199836" algn="l" defTabSz="914239" rtl="0" eaLnBrk="1" latinLnBrk="0" hangingPunct="1"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8pPr>
    <a:lvl9pPr marL="3656954" algn="l" defTabSz="914239" rtl="0" eaLnBrk="1" latinLnBrk="0" hangingPunct="1">
      <a:defRPr sz="2900" kern="1200">
        <a:solidFill>
          <a:srgbClr val="000066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8A8"/>
    <a:srgbClr val="7F91ED"/>
    <a:srgbClr val="7DA8FF"/>
    <a:srgbClr val="C0B9F5"/>
    <a:srgbClr val="331DD3"/>
    <a:srgbClr val="7ABC32"/>
    <a:srgbClr val="50AAE2"/>
    <a:srgbClr val="EF1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4" autoAdjust="0"/>
    <p:restoredTop sz="96987" autoAdjust="0"/>
  </p:normalViewPr>
  <p:slideViewPr>
    <p:cSldViewPr snapToGrid="0">
      <p:cViewPr>
        <p:scale>
          <a:sx n="100" d="100"/>
          <a:sy n="100" d="100"/>
        </p:scale>
        <p:origin x="-174" y="-126"/>
      </p:cViewPr>
      <p:guideLst>
        <p:guide orient="horz" pos="2400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schemeClr val="accent1">
                  <a:shade val="50000"/>
                </a:schemeClr>
              </a:solidFill>
            </a:ln>
          </c:spPr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4505041937086"/>
                  <c:y val="3.2797073822189445E-2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4116352394292314"/>
                  <c:y val="0.19273523721212957"/>
                </c:manualLayout>
              </c:layout>
              <c:spPr/>
              <c:txPr>
                <a:bodyPr/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8123573497324174E-2"/>
                  <c:y val="9.0247309773386613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-0.12259479790398277"/>
                  <c:y val="-0.23499541460636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4"/>
              <c:layout>
                <c:manualLayout>
                  <c:x val="8.9963671266818077E-2"/>
                  <c:y val="-0.3017920313151218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9.6191230879981354E-2"/>
                  <c:y val="-0.2409926857777018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6"/>
              <c:layout>
                <c:manualLayout>
                  <c:x val="0.19028744900863295"/>
                  <c:y val="-0.1960269020624289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7"/>
              <c:layout>
                <c:manualLayout>
                  <c:x val="0.12289580740749008"/>
                  <c:y val="-9.521077940284364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8"/>
              <c:layout>
                <c:manualLayout>
                  <c:x val="0.10430520600233273"/>
                  <c:y val="7.075215529797318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9"/>
              <c:layout>
                <c:manualLayout>
                  <c:x val="-3.2101207051457338E-2"/>
                  <c:y val="7.421654168623380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Sheet1!$A$2:$D$2</c:f>
              <c:strCache>
                <c:ptCount val="4"/>
                <c:pt idx="0">
                  <c:v>USAID</c:v>
                </c:pt>
                <c:pt idx="1">
                  <c:v>CDC 
(International)</c:v>
                </c:pt>
                <c:pt idx="2">
                  <c:v>State Department</c:v>
                </c:pt>
                <c:pt idx="3">
                  <c:v>Domestic</c:v>
                </c:pt>
              </c:strCache>
            </c:strRef>
          </c:cat>
          <c:val>
            <c:numRef>
              <c:f>Sheet1!$A$3:$D$3</c:f>
              <c:numCache>
                <c:formatCode>"$"#,##0_);[Red]\("$"#,##0\)</c:formatCode>
                <c:ptCount val="4"/>
                <c:pt idx="0">
                  <c:v>2484.6610000000001</c:v>
                </c:pt>
                <c:pt idx="1">
                  <c:v>1200</c:v>
                </c:pt>
                <c:pt idx="2">
                  <c:v>41.72</c:v>
                </c:pt>
                <c:pt idx="3">
                  <c:v>1679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4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t" anchorCtr="0" compatLnSpc="1">
            <a:prstTxWarp prst="textNoShape">
              <a:avLst/>
            </a:prstTxWarp>
          </a:bodyPr>
          <a:lstStyle>
            <a:lvl1pPr defTabSz="926978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World Health Organization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t" anchorCtr="0" compatLnSpc="1">
            <a:prstTxWarp prst="textNoShape">
              <a:avLst/>
            </a:prstTxWarp>
          </a:bodyPr>
          <a:lstStyle>
            <a:lvl1pPr algn="r" defTabSz="925513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6BB2910B-8734-4C99-B1BE-23B2F100651C}" type="datetime3">
              <a:rPr lang="en-GB" altLang="en-US"/>
              <a:pPr/>
              <a:t>6 May, 2015</a:t>
            </a:fld>
            <a:endParaRPr lang="en-GB" alt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b" anchorCtr="0" compatLnSpc="1">
            <a:prstTxWarp prst="textNoShape">
              <a:avLst/>
            </a:prstTxWarp>
          </a:bodyPr>
          <a:lstStyle>
            <a:lvl1pPr defTabSz="925513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245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b" anchorCtr="0" compatLnSpc="1">
            <a:prstTxWarp prst="textNoShape">
              <a:avLst/>
            </a:prstTxWarp>
          </a:bodyPr>
          <a:lstStyle>
            <a:lvl1pPr algn="r" defTabSz="925513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A2D36C18-46EB-4BF2-A3EE-416C6CE481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90910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t" anchorCtr="0" compatLnSpc="1">
            <a:prstTxWarp prst="textNoShape">
              <a:avLst/>
            </a:prstTxWarp>
          </a:bodyPr>
          <a:lstStyle>
            <a:lvl1pPr defTabSz="926978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World Health Organization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t" anchorCtr="0" compatLnSpc="1">
            <a:prstTxWarp prst="textNoShape">
              <a:avLst/>
            </a:prstTxWarp>
          </a:bodyPr>
          <a:lstStyle>
            <a:lvl1pPr algn="r" defTabSz="925513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48844504-F117-45EF-BA5D-99360F8A2FBC}" type="datetime3">
              <a:rPr lang="en-GB" altLang="en-US"/>
              <a:pPr/>
              <a:t>6 May, 2015</a:t>
            </a:fld>
            <a:endParaRPr lang="en-GB" alt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1525" y="746125"/>
            <a:ext cx="526732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671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b" anchorCtr="0" compatLnSpc="1">
            <a:prstTxWarp prst="textNoShape">
              <a:avLst/>
            </a:prstTxWarp>
          </a:bodyPr>
          <a:lstStyle>
            <a:lvl1pPr defTabSz="925513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90" tIns="46344" rIns="92690" bIns="46344" numCol="1" anchor="b" anchorCtr="0" compatLnSpc="1">
            <a:prstTxWarp prst="textNoShape">
              <a:avLst/>
            </a:prstTxWarp>
          </a:bodyPr>
          <a:lstStyle>
            <a:lvl1pPr algn="r" defTabSz="925513" rtl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D7697DB7-9F1C-43DC-8B1E-C92C12BF55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073135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r" rtl="1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ＭＳ Ｐゴシック" charset="0"/>
        <a:cs typeface="Arial" pitchFamily="34" charset="0"/>
      </a:defRPr>
    </a:lvl1pPr>
    <a:lvl2pPr marL="457120" algn="r" rtl="1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2pPr>
    <a:lvl3pPr marL="914239" algn="r" rtl="1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3pPr>
    <a:lvl4pPr marL="1371358" algn="r" rtl="1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4pPr>
    <a:lvl5pPr marL="1828477" algn="r" rtl="1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5pPr>
    <a:lvl6pPr marL="2285597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836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/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1525" y="746125"/>
            <a:ext cx="5267325" cy="3725863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 </a:t>
            </a:r>
          </a:p>
          <a:p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 </a:t>
            </a:r>
          </a:p>
          <a:p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 </a:t>
            </a:r>
          </a:p>
          <a:p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559404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36595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1" y="4859339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1" y="3205164"/>
            <a:ext cx="9090025" cy="1654175"/>
          </a:xfrm>
        </p:spPr>
        <p:txBody>
          <a:bodyPr anchor="b"/>
          <a:lstStyle>
            <a:lvl1pPr marL="0" indent="0">
              <a:buNone/>
              <a:defRPr sz="2100"/>
            </a:lvl1pPr>
            <a:lvl2pPr marL="457120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7" indent="0">
              <a:buNone/>
              <a:defRPr sz="1400"/>
            </a:lvl6pPr>
            <a:lvl7pPr marL="2742716" indent="0">
              <a:buNone/>
              <a:defRPr sz="1400"/>
            </a:lvl7pPr>
            <a:lvl8pPr marL="3199836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9644034"/>
      </p:ext>
    </p:extLst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7527" y="1522413"/>
            <a:ext cx="4772024" cy="50847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1952" y="1522413"/>
            <a:ext cx="4772024" cy="50847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12451"/>
      </p:ext>
    </p:extLst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9" y="303214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9" y="1692276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0" indent="0">
              <a:buNone/>
              <a:defRPr sz="21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7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6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9" y="2397126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426" y="1692276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0" indent="0">
              <a:buNone/>
              <a:defRPr sz="21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7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6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426" y="2397126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1437"/>
      </p:ext>
    </p:extLst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75673"/>
      </p:ext>
    </p:extLst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12166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6"/>
            <a:ext cx="3517901" cy="128111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476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2739"/>
            <a:ext cx="3517901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120" indent="0">
              <a:buNone/>
              <a:defRPr sz="13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7" indent="0">
              <a:buNone/>
              <a:defRPr sz="900"/>
            </a:lvl6pPr>
            <a:lvl7pPr marL="2742716" indent="0">
              <a:buNone/>
              <a:defRPr sz="900"/>
            </a:lvl7pPr>
            <a:lvl8pPr marL="3199836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314840"/>
      </p:ext>
    </p:extLst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1" y="5292725"/>
            <a:ext cx="6416675" cy="6254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1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120" indent="0">
              <a:buNone/>
              <a:defRPr sz="2900"/>
            </a:lvl2pPr>
            <a:lvl3pPr marL="914239" indent="0">
              <a:buNone/>
              <a:defRPr sz="2400"/>
            </a:lvl3pPr>
            <a:lvl4pPr marL="1371358" indent="0">
              <a:buNone/>
              <a:defRPr sz="2100"/>
            </a:lvl4pPr>
            <a:lvl5pPr marL="1828477" indent="0">
              <a:buNone/>
              <a:defRPr sz="2100"/>
            </a:lvl5pPr>
            <a:lvl6pPr marL="2285597" indent="0">
              <a:buNone/>
              <a:defRPr sz="2100"/>
            </a:lvl6pPr>
            <a:lvl7pPr marL="2742716" indent="0">
              <a:buNone/>
              <a:defRPr sz="2100"/>
            </a:lvl7pPr>
            <a:lvl8pPr marL="3199836" indent="0">
              <a:buNone/>
              <a:defRPr sz="2100"/>
            </a:lvl8pPr>
            <a:lvl9pPr marL="3656954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1" y="5918201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120" indent="0">
              <a:buNone/>
              <a:defRPr sz="13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7" indent="0">
              <a:buNone/>
              <a:defRPr sz="900"/>
            </a:lvl6pPr>
            <a:lvl7pPr marL="2742716" indent="0">
              <a:buNone/>
              <a:defRPr sz="900"/>
            </a:lvl7pPr>
            <a:lvl8pPr marL="3199836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2058874"/>
      </p:ext>
    </p:extLst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98983"/>
      </p:ext>
    </p:extLst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0050" y="1"/>
            <a:ext cx="2673350" cy="660717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867650" cy="660717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83449"/>
      </p:ext>
    </p:extLst>
  </p:cSld>
  <p:clrMapOvr>
    <a:masterClrMapping/>
  </p:clrMapOvr>
  <p:transition spd="slow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3400" cy="1365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17525" y="1522413"/>
            <a:ext cx="9696450" cy="5084762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288077296"/>
      </p:ext>
    </p:extLst>
  </p:cSld>
  <p:clrMapOvr>
    <a:masterClrMapping/>
  </p:clrMapOvr>
  <p:transition spd="slow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89" y="2349500"/>
            <a:ext cx="9090025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75" y="4284665"/>
            <a:ext cx="7486650" cy="1931986"/>
          </a:xfrm>
        </p:spPr>
        <p:txBody>
          <a:bodyPr/>
          <a:lstStyle>
            <a:lvl1pPr marL="0" indent="0" algn="ctr">
              <a:buNone/>
              <a:defRPr/>
            </a:lvl1pPr>
            <a:lvl2pPr marL="457120" indent="0" algn="ctr">
              <a:buNone/>
              <a:defRPr/>
            </a:lvl2pPr>
            <a:lvl3pPr marL="914239" indent="0" algn="ctr">
              <a:buNone/>
              <a:defRPr/>
            </a:lvl3pPr>
            <a:lvl4pPr marL="1371358" indent="0" algn="ctr">
              <a:buNone/>
              <a:defRPr/>
            </a:lvl4pPr>
            <a:lvl5pPr marL="1828477" indent="0" algn="ctr">
              <a:buNone/>
              <a:defRPr/>
            </a:lvl5pPr>
            <a:lvl6pPr marL="2285597" indent="0" algn="ctr">
              <a:buNone/>
              <a:defRPr/>
            </a:lvl6pPr>
            <a:lvl7pPr marL="2742716" indent="0" algn="ctr">
              <a:buNone/>
              <a:defRPr/>
            </a:lvl7pPr>
            <a:lvl8pPr marL="3199836" indent="0" algn="ctr">
              <a:buNone/>
              <a:defRPr/>
            </a:lvl8pPr>
            <a:lvl9pPr marL="36569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023459"/>
      </p:ext>
    </p:extLst>
  </p:cSld>
  <p:clrMapOvr>
    <a:masterClrMapping/>
  </p:clrMapOvr>
  <p:transition spd="slow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28996" y="2003991"/>
            <a:ext cx="9616855" cy="110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19781" y="3248544"/>
            <a:ext cx="7474241" cy="9749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/>
          </p:nvPr>
        </p:nvSpPr>
        <p:spPr>
          <a:xfrm>
            <a:off x="519781" y="4673125"/>
            <a:ext cx="3920913" cy="3135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/>
          </p:nvPr>
        </p:nvSpPr>
        <p:spPr>
          <a:xfrm>
            <a:off x="519781" y="5120483"/>
            <a:ext cx="6998979" cy="93640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791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842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84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28996" y="2003991"/>
            <a:ext cx="9616855" cy="110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9781" y="3248544"/>
            <a:ext cx="7474241" cy="974913"/>
          </a:xfrm>
          <a:prstGeom prst="rect">
            <a:avLst/>
          </a:prstGeom>
        </p:spPr>
        <p:txBody>
          <a:bodyPr vert="horz" lIns="104287" tIns="52144" rIns="104287" bIns="52144"/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519781" y="4673125"/>
            <a:ext cx="3920913" cy="313522"/>
          </a:xfrm>
          <a:prstGeom prst="rect">
            <a:avLst/>
          </a:prstGeom>
        </p:spPr>
        <p:txBody>
          <a:bodyPr vert="horz" lIns="104287" tIns="52144" rIns="104287" bIns="52144"/>
          <a:lstStyle>
            <a:lvl1pPr marL="0" indent="0">
              <a:buFontTx/>
              <a:buNone/>
              <a:defRPr sz="1800" b="1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Group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519781" y="5120483"/>
            <a:ext cx="6998979" cy="936407"/>
          </a:xfrm>
          <a:prstGeom prst="rect">
            <a:avLst/>
          </a:prstGeom>
        </p:spPr>
        <p:txBody>
          <a:bodyPr vert="horz" lIns="104287" tIns="52144" rIns="104287" bIns="52144"/>
          <a:lstStyle>
            <a:lvl1pPr marL="0" indent="0">
              <a:buFontTx/>
              <a:buNone/>
              <a:defRPr sz="1400" b="1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28996" y="2003991"/>
            <a:ext cx="9616855" cy="110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19781" y="3248544"/>
            <a:ext cx="7474241" cy="974913"/>
          </a:xfrm>
          <a:prstGeom prst="rect">
            <a:avLst/>
          </a:prstGeom>
        </p:spPr>
        <p:txBody>
          <a:bodyPr vert="horz" lIns="91424" tIns="45712" rIns="91424" bIns="45712"/>
          <a:lstStyle>
            <a:lvl1pPr marL="0" indent="0"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/>
          </p:nvPr>
        </p:nvSpPr>
        <p:spPr>
          <a:xfrm>
            <a:off x="519781" y="4673125"/>
            <a:ext cx="3920913" cy="313522"/>
          </a:xfrm>
          <a:prstGeom prst="rect">
            <a:avLst/>
          </a:prstGeom>
        </p:spPr>
        <p:txBody>
          <a:bodyPr vert="horz" lIns="91424" tIns="45712" rIns="91424" bIns="45712"/>
          <a:lstStyle>
            <a:lvl1pPr marL="0" indent="0">
              <a:buFontTx/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/>
          </p:nvPr>
        </p:nvSpPr>
        <p:spPr>
          <a:xfrm>
            <a:off x="519781" y="5120483"/>
            <a:ext cx="6998979" cy="936407"/>
          </a:xfrm>
          <a:prstGeom prst="rect">
            <a:avLst/>
          </a:prstGeom>
        </p:spPr>
        <p:txBody>
          <a:bodyPr vert="horz" lIns="91424" tIns="45712" rIns="91424" bIns="45712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791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91424" tIns="45712" rIns="91424" bIns="45712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84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91424" tIns="45712" rIns="91424" bIns="45712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4" tIns="45712" rIns="91424" bIns="45712"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84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spcAft>
                <a:spcPts val="1369"/>
              </a:spcAft>
              <a:defRPr sz="27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spcAft>
                <a:spcPts val="1369"/>
              </a:spcAft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spcAft>
                <a:spcPts val="1369"/>
              </a:spcAft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spcAft>
                <a:spcPts val="1369"/>
              </a:spcAft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spcAft>
                <a:spcPts val="1369"/>
              </a:spcAft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855545"/>
            <a:ext cx="9891395" cy="705718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3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5186299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spcAft>
                <a:spcPts val="684"/>
              </a:spcAft>
              <a:defRPr sz="27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spcAft>
                <a:spcPts val="684"/>
              </a:spcAft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spcAft>
                <a:spcPts val="684"/>
              </a:spcAft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spcAft>
                <a:spcPts val="684"/>
              </a:spcAft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spcAft>
                <a:spcPts val="684"/>
              </a:spcAft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512252"/>
            <a:ext cx="5186299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spcAft>
                <a:spcPts val="684"/>
              </a:spcAft>
              <a:defRPr sz="27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spcAft>
                <a:spcPts val="684"/>
              </a:spcAft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spcAft>
                <a:spcPts val="684"/>
              </a:spcAft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spcAft>
                <a:spcPts val="684"/>
              </a:spcAft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spcAft>
                <a:spcPts val="684"/>
              </a:spcAft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855545"/>
            <a:ext cx="9891395" cy="705718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3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855545"/>
            <a:ext cx="9891395" cy="705718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3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855545"/>
            <a:ext cx="9891395" cy="705718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3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209802"/>
            <a:ext cx="10479532" cy="5544926"/>
          </a:xfrm>
          <a:prstGeom prst="rect">
            <a:avLst/>
          </a:prstGeom>
        </p:spPr>
        <p:txBody>
          <a:bodyPr lIns="104287" tIns="52144" rIns="104287" bIns="52144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87" tIns="52144" rIns="104287" bIns="52144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209802"/>
            <a:ext cx="5186299" cy="5544926"/>
          </a:xfrm>
          <a:prstGeom prst="rect">
            <a:avLst/>
          </a:prstGeom>
        </p:spPr>
        <p:txBody>
          <a:bodyPr lIns="104287" tIns="52144" rIns="104287" bIns="52144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87" tIns="52144" rIns="104287" bIns="52144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209802"/>
            <a:ext cx="5186299" cy="5544926"/>
          </a:xfrm>
          <a:prstGeom prst="rect">
            <a:avLst/>
          </a:prstGeom>
        </p:spPr>
        <p:txBody>
          <a:bodyPr lIns="104287" tIns="52144" rIns="104287" bIns="52144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209802"/>
            <a:ext cx="3421888" cy="5544926"/>
          </a:xfrm>
          <a:prstGeom prst="rect">
            <a:avLst/>
          </a:prstGeom>
        </p:spPr>
        <p:txBody>
          <a:bodyPr lIns="104287" tIns="52144" rIns="104287" bIns="52144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87" tIns="52144" rIns="104287" bIns="52144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209802"/>
            <a:ext cx="3421888" cy="5544926"/>
          </a:xfrm>
          <a:prstGeom prst="rect">
            <a:avLst/>
          </a:prstGeom>
        </p:spPr>
        <p:txBody>
          <a:bodyPr lIns="104287" tIns="52144" rIns="104287" bIns="52144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209802"/>
            <a:ext cx="3421888" cy="5544926"/>
          </a:xfrm>
          <a:prstGeom prst="rect">
            <a:avLst/>
          </a:prstGeom>
        </p:spPr>
        <p:txBody>
          <a:bodyPr lIns="104287" tIns="52144" rIns="104287" bIns="52144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87" tIns="52144" rIns="104287" bIns="52144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91424" tIns="45712" rIns="91424" bIns="45712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8422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91424" tIns="45712" rIns="91424" bIns="45712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8422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5186299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512252"/>
            <a:ext cx="5186299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104233" tIns="52116" rIns="104233" bIns="52116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33" tIns="52116" rIns="104233" bIns="52116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33" tIns="52116" rIns="104233" bIns="52116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5186299" cy="5242476"/>
          </a:xfrm>
          <a:prstGeom prst="rect">
            <a:avLst/>
          </a:prstGeom>
        </p:spPr>
        <p:txBody>
          <a:bodyPr lIns="104233" tIns="52116" rIns="104233" bIns="52116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33" tIns="52116" rIns="104233" bIns="52116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512252"/>
            <a:ext cx="5186299" cy="5242476"/>
          </a:xfrm>
          <a:prstGeom prst="rect">
            <a:avLst/>
          </a:prstGeom>
        </p:spPr>
        <p:txBody>
          <a:bodyPr lIns="104233" tIns="52116" rIns="104233" bIns="52116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33" tIns="52116" rIns="104233" bIns="52116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3421888" cy="5242476"/>
          </a:xfrm>
          <a:prstGeom prst="rect">
            <a:avLst/>
          </a:prstGeom>
        </p:spPr>
        <p:txBody>
          <a:bodyPr lIns="104233" tIns="52116" rIns="104233" bIns="52116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33" tIns="52116" rIns="104233" bIns="52116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512252"/>
            <a:ext cx="3421888" cy="5242476"/>
          </a:xfrm>
          <a:prstGeom prst="rect">
            <a:avLst/>
          </a:prstGeom>
        </p:spPr>
        <p:txBody>
          <a:bodyPr lIns="104233" tIns="52116" rIns="104233" bIns="52116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512252"/>
            <a:ext cx="3421888" cy="5242476"/>
          </a:xfrm>
          <a:prstGeom prst="rect">
            <a:avLst/>
          </a:prstGeom>
        </p:spPr>
        <p:txBody>
          <a:bodyPr lIns="104233" tIns="52116" rIns="104233" bIns="52116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33" tIns="52116" rIns="104233" bIns="52116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33" tIns="52116" rIns="104233" bIns="52116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33" tIns="52116" rIns="104233" bIns="52116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29001" y="2003992"/>
            <a:ext cx="9616855" cy="110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14" tIns="52107" rIns="104214" bIns="52107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9786" y="3248545"/>
            <a:ext cx="7474241" cy="974913"/>
          </a:xfrm>
          <a:prstGeom prst="rect">
            <a:avLst/>
          </a:prstGeom>
        </p:spPr>
        <p:txBody>
          <a:bodyPr vert="horz" lIns="104214" tIns="52107" rIns="104214" bIns="52107"/>
          <a:lstStyle>
            <a:lvl1pPr marL="0" indent="0"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519782" y="4673125"/>
            <a:ext cx="3920913" cy="313522"/>
          </a:xfrm>
          <a:prstGeom prst="rect">
            <a:avLst/>
          </a:prstGeom>
        </p:spPr>
        <p:txBody>
          <a:bodyPr vert="horz" lIns="104214" tIns="52107" rIns="104214" bIns="52107"/>
          <a:lstStyle>
            <a:lvl1pPr marL="0" indent="0">
              <a:buFontTx/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5239440" y="6807300"/>
            <a:ext cx="5164764" cy="585937"/>
          </a:xfrm>
          <a:prstGeom prst="rect">
            <a:avLst/>
          </a:prstGeom>
        </p:spPr>
        <p:txBody>
          <a:bodyPr vert="horz" lIns="104214" tIns="52107" rIns="104214" bIns="52107"/>
          <a:lstStyle>
            <a:lvl1pPr marL="0" indent="0" algn="r">
              <a:buFontTx/>
              <a:buNone/>
              <a:defRPr sz="14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519786" y="5120487"/>
            <a:ext cx="6998979" cy="936407"/>
          </a:xfrm>
          <a:prstGeom prst="rect">
            <a:avLst/>
          </a:prstGeom>
        </p:spPr>
        <p:txBody>
          <a:bodyPr vert="horz" lIns="104214" tIns="52107" rIns="104214" bIns="52107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209802"/>
            <a:ext cx="10479532" cy="5544926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306" tIns="52153" rIns="104306" bIns="52153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209802"/>
            <a:ext cx="5186299" cy="5544926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306" tIns="52153" rIns="104306" bIns="52153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209802"/>
            <a:ext cx="5186299" cy="5544926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209802"/>
            <a:ext cx="3421888" cy="5544926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306" tIns="52153" rIns="104306" bIns="52153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209802"/>
            <a:ext cx="3421888" cy="5544926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209802"/>
            <a:ext cx="3421888" cy="5544926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306" tIns="52153" rIns="104306" bIns="52153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104269" tIns="52135" rIns="104269" bIns="5213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69" tIns="52135" rIns="104269" bIns="5213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5186299" cy="5242476"/>
          </a:xfrm>
          <a:prstGeom prst="rect">
            <a:avLst/>
          </a:prstGeom>
        </p:spPr>
        <p:txBody>
          <a:bodyPr lIns="104269" tIns="52135" rIns="104269" bIns="5213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69" tIns="52135" rIns="104269" bIns="5213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512252"/>
            <a:ext cx="5186299" cy="5242476"/>
          </a:xfrm>
          <a:prstGeom prst="rect">
            <a:avLst/>
          </a:prstGeom>
        </p:spPr>
        <p:txBody>
          <a:bodyPr lIns="104269" tIns="52135" rIns="104269" bIns="5213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3421888" cy="5242476"/>
          </a:xfrm>
          <a:prstGeom prst="rect">
            <a:avLst/>
          </a:prstGeom>
        </p:spPr>
        <p:txBody>
          <a:bodyPr lIns="104269" tIns="52135" rIns="104269" bIns="5213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69" tIns="52135" rIns="104269" bIns="5213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512252"/>
            <a:ext cx="3421888" cy="5242476"/>
          </a:xfrm>
          <a:prstGeom prst="rect">
            <a:avLst/>
          </a:prstGeom>
        </p:spPr>
        <p:txBody>
          <a:bodyPr lIns="104269" tIns="52135" rIns="104269" bIns="5213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512252"/>
            <a:ext cx="3421888" cy="5242476"/>
          </a:xfrm>
          <a:prstGeom prst="rect">
            <a:avLst/>
          </a:prstGeom>
        </p:spPr>
        <p:txBody>
          <a:bodyPr lIns="104269" tIns="52135" rIns="104269" bIns="5213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69" tIns="52135" rIns="104269" bIns="5213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10479532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5186299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5400167" y="1512252"/>
            <a:ext cx="5186299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934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635756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7164578" y="1512252"/>
            <a:ext cx="3421888" cy="5242476"/>
          </a:xfrm>
          <a:prstGeom prst="rect">
            <a:avLst/>
          </a:prstGeom>
        </p:spPr>
        <p:txBody>
          <a:bodyPr lIns="104251" tIns="52125" rIns="104251" bIns="52125"/>
          <a:lstStyle>
            <a:lvl1pPr>
              <a:defRPr sz="2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51" tIns="52125" rIns="104251" bIns="52125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29000" y="2003992"/>
            <a:ext cx="9616855" cy="110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33" tIns="52116" rIns="104233" bIns="52116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9785" y="3248545"/>
            <a:ext cx="7474241" cy="974913"/>
          </a:xfrm>
          <a:prstGeom prst="rect">
            <a:avLst/>
          </a:prstGeom>
        </p:spPr>
        <p:txBody>
          <a:bodyPr vert="horz" lIns="104233" tIns="52116" rIns="104233" bIns="52116"/>
          <a:lstStyle>
            <a:lvl1pPr marL="0" indent="0"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519782" y="4673125"/>
            <a:ext cx="3920913" cy="313522"/>
          </a:xfrm>
          <a:prstGeom prst="rect">
            <a:avLst/>
          </a:prstGeom>
        </p:spPr>
        <p:txBody>
          <a:bodyPr vert="horz" lIns="104233" tIns="52116" rIns="104233" bIns="52116"/>
          <a:lstStyle>
            <a:lvl1pPr marL="0" indent="0">
              <a:buFontTx/>
              <a:buNone/>
              <a:defRPr sz="18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5239440" y="6807300"/>
            <a:ext cx="5164764" cy="585937"/>
          </a:xfrm>
          <a:prstGeom prst="rect">
            <a:avLst/>
          </a:prstGeom>
        </p:spPr>
        <p:txBody>
          <a:bodyPr vert="horz" lIns="104233" tIns="52116" rIns="104233" bIns="52116"/>
          <a:lstStyle>
            <a:lvl1pPr marL="0" indent="0" algn="r">
              <a:buFontTx/>
              <a:buNone/>
              <a:defRPr sz="14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519785" y="5120486"/>
            <a:ext cx="6998979" cy="936407"/>
          </a:xfrm>
          <a:prstGeom prst="rect">
            <a:avLst/>
          </a:prstGeom>
        </p:spPr>
        <p:txBody>
          <a:bodyPr vert="horz" lIns="104233" tIns="52116" rIns="104233" bIns="52116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.pn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5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0693400" cy="13652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96CCEE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7525" y="1522413"/>
            <a:ext cx="9696450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Line 6"/>
          <p:cNvSpPr>
            <a:spLocks noChangeShapeType="1"/>
          </p:cNvSpPr>
          <p:nvPr/>
        </p:nvSpPr>
        <p:spPr bwMode="auto">
          <a:xfrm>
            <a:off x="0" y="1374775"/>
            <a:ext cx="10693400" cy="0"/>
          </a:xfrm>
          <a:prstGeom prst="line">
            <a:avLst/>
          </a:prstGeom>
          <a:noFill/>
          <a:ln w="38100">
            <a:solidFill>
              <a:srgbClr val="1E7FB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endParaRPr lang="en-US"/>
          </a:p>
        </p:txBody>
      </p:sp>
      <p:sp>
        <p:nvSpPr>
          <p:cNvPr id="1029" name="Rectangle 12"/>
          <p:cNvSpPr>
            <a:spLocks noChangeArrowheads="1"/>
          </p:cNvSpPr>
          <p:nvPr/>
        </p:nvSpPr>
        <p:spPr bwMode="auto">
          <a:xfrm>
            <a:off x="1588" y="6632575"/>
            <a:ext cx="10693400" cy="928688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4" tIns="45712" rIns="91424" bIns="45712" anchor="ctr"/>
          <a:lstStyle>
            <a:lvl1pPr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30" name="Rectangle 14"/>
          <p:cNvSpPr>
            <a:spLocks noChangeArrowheads="1"/>
          </p:cNvSpPr>
          <p:nvPr/>
        </p:nvSpPr>
        <p:spPr bwMode="auto">
          <a:xfrm>
            <a:off x="420689" y="7054850"/>
            <a:ext cx="415925" cy="36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A50699C-68F3-4E24-8580-C84A9144ED83}" type="slidenum">
              <a:rPr lang="ar-SA" altLang="en-US" sz="1700" b="1">
                <a:solidFill>
                  <a:srgbClr val="72BBE8"/>
                </a:solidFill>
                <a:latin typeface="Arial Narrow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‹#›</a:t>
            </a:fld>
            <a:r>
              <a:rPr lang="en-GB" altLang="en-US" sz="1700" b="1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US" altLang="en-US" sz="2400" b="1" baseline="14000">
                <a:solidFill>
                  <a:schemeClr val="bg1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1031" name="Picture 17" descr="WHO-EN-white-H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5" y="6659564"/>
            <a:ext cx="25812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  <p:sldLayoutId id="2147484246" r:id="rId12"/>
    <p:sldLayoutId id="2147484247" r:id="rId13"/>
    <p:sldLayoutId id="2147484249" r:id="rId14"/>
    <p:sldLayoutId id="2147484250" r:id="rId15"/>
    <p:sldLayoutId id="2147484251" r:id="rId16"/>
  </p:sldLayoutIdLst>
  <p:transition spd="slow" advClick="0"/>
  <p:txStyles>
    <p:titleStyle>
      <a:lvl1pPr algn="ctr" defTabSz="1042804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+mj-lt"/>
          <a:ea typeface="ＭＳ Ｐゴシック" charset="0"/>
          <a:cs typeface="+mj-cs"/>
        </a:defRPr>
      </a:lvl1pPr>
      <a:lvl2pPr algn="ctr" defTabSz="1042804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defTabSz="1042804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defTabSz="1042804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defTabSz="1042804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120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cs typeface="Arial" pitchFamily="34" charset="0"/>
        </a:defRPr>
      </a:lvl6pPr>
      <a:lvl7pPr marL="914239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cs typeface="Arial" pitchFamily="34" charset="0"/>
        </a:defRPr>
      </a:lvl7pPr>
      <a:lvl8pPr marL="1371358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cs typeface="Arial" pitchFamily="34" charset="0"/>
        </a:defRPr>
      </a:lvl8pPr>
      <a:lvl9pPr marL="1828477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itchFamily="34" charset="0"/>
          <a:cs typeface="Arial" pitchFamily="34" charset="0"/>
        </a:defRPr>
      </a:lvl9pPr>
    </p:titleStyle>
    <p:bodyStyle>
      <a:lvl1pPr marL="390456" indent="-390456" algn="l" defTabSz="1042804" rtl="0" eaLnBrk="0" fontAlgn="base" hangingPunct="0">
        <a:spcBef>
          <a:spcPct val="80000"/>
        </a:spcBef>
        <a:spcAft>
          <a:spcPct val="0"/>
        </a:spcAft>
        <a:buClr>
          <a:srgbClr val="1E7FB8"/>
        </a:buClr>
        <a:buFont typeface="Wingdings" pitchFamily="2" charset="2"/>
        <a:buChar char="l"/>
        <a:defRPr sz="2900">
          <a:solidFill>
            <a:srgbClr val="000066"/>
          </a:solidFill>
          <a:latin typeface="+mn-lt"/>
          <a:ea typeface="ＭＳ Ｐゴシック" charset="0"/>
          <a:cs typeface="+mn-cs"/>
        </a:defRPr>
      </a:lvl1pPr>
      <a:lvl2pPr marL="919000" indent="-322207" algn="l" defTabSz="1042804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Font typeface="Arial" charset="0"/>
        <a:buChar char="–"/>
        <a:defRPr sz="2400">
          <a:solidFill>
            <a:srgbClr val="000066"/>
          </a:solidFill>
          <a:latin typeface="+mn-lt"/>
          <a:ea typeface="Arial" charset="0"/>
          <a:cs typeface="+mn-cs"/>
        </a:defRPr>
      </a:lvl2pPr>
      <a:lvl3pPr marL="1433260" indent="-307921" algn="l" defTabSz="1042804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•"/>
        <a:defRPr sz="2400">
          <a:solidFill>
            <a:srgbClr val="000066"/>
          </a:solidFill>
          <a:latin typeface="Arial Narrow" pitchFamily="34" charset="0"/>
          <a:ea typeface="Arial" charset="0"/>
          <a:cs typeface="+mn-cs"/>
        </a:defRPr>
      </a:lvl3pPr>
      <a:lvl4pPr marL="1898315" indent="-258718" algn="l" defTabSz="1042804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–"/>
        <a:defRPr sz="2400">
          <a:solidFill>
            <a:srgbClr val="000066"/>
          </a:solidFill>
          <a:latin typeface="Arial Narrow" pitchFamily="34" charset="0"/>
          <a:ea typeface="Arial" charset="0"/>
          <a:cs typeface="+mn-cs"/>
        </a:defRPr>
      </a:lvl4pPr>
      <a:lvl5pPr marL="2268138" indent="-165071" algn="r" defTabSz="1042804" rtl="1" eaLnBrk="0" fontAlgn="base" hangingPunct="0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ea typeface="Arial" charset="0"/>
          <a:cs typeface="+mn-cs"/>
        </a:defRPr>
      </a:lvl5pPr>
      <a:lvl6pPr marL="2725257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6pPr>
      <a:lvl7pPr marL="3182376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7pPr>
      <a:lvl8pPr marL="3639496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8pPr>
      <a:lvl9pPr marL="4096615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9605" y="1713886"/>
            <a:ext cx="10154190" cy="49408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607" y="252042"/>
            <a:ext cx="1272027" cy="1205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</p:sldLayoutIdLst>
  <p:timing>
    <p:tnLst>
      <p:par>
        <p:cTn id="1" dur="indefinite" restart="never" nodeType="tmRoot"/>
      </p:par>
    </p:tnLst>
  </p:timing>
  <p:txStyles>
    <p:titleStyle>
      <a:lvl1pPr algn="l" defTabSz="521436" rtl="0" eaLnBrk="1" latinLnBrk="0" hangingPunct="1">
        <a:spcBef>
          <a:spcPct val="0"/>
        </a:spcBef>
        <a:buNone/>
        <a:defRPr sz="37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91076" indent="-391076" algn="l" defTabSz="521436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6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defTabSz="5214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defTabSz="521436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defTabSz="521436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52143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52143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52143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52143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521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6934" y="3"/>
            <a:ext cx="10479532" cy="366935"/>
          </a:xfrm>
          <a:prstGeom prst="rect">
            <a:avLst/>
          </a:prstGeom>
          <a:noFill/>
          <a:ln>
            <a:noFill/>
          </a:ln>
        </p:spPr>
        <p:txBody>
          <a:bodyPr wrap="square" lIns="104269" tIns="52135" rIns="104269" bIns="52135" rtlCol="0">
            <a:spAutoFit/>
          </a:bodyPr>
          <a:lstStyle/>
          <a:p>
            <a:pPr algn="l"/>
            <a:r>
              <a:rPr lang="en-US" sz="17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7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700" b="1" dirty="0" err="1" smtClean="0">
              <a:latin typeface="Calibri" pitchFamily="34" charset="0"/>
              <a:cs typeface="Meta Offc Pro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6056"/>
            <a:ext cx="10693400" cy="10888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69" tIns="52135" rIns="104269" bIns="52135"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428239"/>
            <a:ext cx="10693400" cy="0"/>
          </a:xfrm>
          <a:prstGeom prst="line">
            <a:avLst/>
          </a:prstGeom>
          <a:ln w="4699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0" y="336056"/>
            <a:ext cx="10693400" cy="0"/>
          </a:xfrm>
          <a:prstGeom prst="line">
            <a:avLst/>
          </a:prstGeom>
          <a:ln w="4699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34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268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403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537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1007" indent="-391007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184" indent="-325841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360" indent="-260672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4704" indent="-260672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6048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7392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8735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0080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1424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43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287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430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574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1076" indent="-391076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590" indent="-260718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5026" indent="-260718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6462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7898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9333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0770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2206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934" y="100818"/>
            <a:ext cx="10479532" cy="351546"/>
          </a:xfrm>
          <a:prstGeom prst="rect">
            <a:avLst/>
          </a:prstGeom>
          <a:noFill/>
        </p:spPr>
        <p:txBody>
          <a:bodyPr wrap="square" lIns="104269" tIns="52135" rIns="104269" bIns="52135" rtlCol="0">
            <a:spAutoFit/>
          </a:bodyPr>
          <a:lstStyle/>
          <a:p>
            <a:pPr algn="l"/>
            <a:r>
              <a:rPr lang="en-US" sz="16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6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6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34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268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403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537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1007" indent="-391007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184" indent="-325841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360" indent="-260672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4704" indent="-260672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6048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7392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8735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0080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1424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934" y="100818"/>
            <a:ext cx="10479532" cy="351546"/>
          </a:xfrm>
          <a:prstGeom prst="rect">
            <a:avLst/>
          </a:prstGeom>
          <a:noFill/>
        </p:spPr>
        <p:txBody>
          <a:bodyPr wrap="square" lIns="104251" tIns="52125" rIns="104251" bIns="52125" rtlCol="0">
            <a:spAutoFit/>
          </a:bodyPr>
          <a:lstStyle/>
          <a:p>
            <a:pPr algn="l"/>
            <a:r>
              <a:rPr lang="en-US" sz="16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6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6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25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250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375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500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0938" indent="-390938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035" indent="-325784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130" indent="-260626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4382" indent="-260626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5634" indent="-260626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6886" indent="-260626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8137" indent="-260626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09390" indent="-260626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0642" indent="-260626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52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504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756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008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259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512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764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015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9605" y="1713886"/>
            <a:ext cx="10154190" cy="4940863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33" tIns="52116" rIns="104233" bIns="52116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610" y="252042"/>
            <a:ext cx="1272027" cy="1205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</p:sldLayoutIdLst>
  <p:timing>
    <p:tnLst>
      <p:par>
        <p:cTn id="1" dur="indefinite" restart="never" nodeType="tmRoot"/>
      </p:par>
    </p:tnLst>
  </p:timing>
  <p:txStyles>
    <p:titleStyle>
      <a:lvl1pPr algn="l" defTabSz="521160" rtl="0" eaLnBrk="1" latinLnBrk="0" hangingPunct="1">
        <a:spcBef>
          <a:spcPct val="0"/>
        </a:spcBef>
        <a:buNone/>
        <a:defRPr sz="37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90869" indent="-390869" algn="l" defTabSz="52116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885" indent="-325727" algn="l" defTabSz="52116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900" indent="-260580" algn="l" defTabSz="521160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60" indent="-260580" algn="l" defTabSz="521160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220" indent="-260580" algn="l" defTabSz="521160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6381" indent="-260580" algn="l" defTabSz="52116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7539" indent="-260580" algn="l" defTabSz="52116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8700" indent="-260580" algn="l" defTabSz="52116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9861" indent="-260580" algn="l" defTabSz="52116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160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320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480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641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799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960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121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9279" algn="l" defTabSz="5211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100817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52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305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458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611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1146" indent="-391146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820" indent="-260764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5348" indent="-260764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6876" indent="-260764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8404" indent="-260764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9932" indent="-260764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1460" indent="-260764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2988" indent="-260764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934" y="100818"/>
            <a:ext cx="10479532" cy="351546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l"/>
            <a:r>
              <a:rPr lang="en-US" sz="16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6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6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43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287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430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574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1076" indent="-391076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590" indent="-260718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5026" indent="-260718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6462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7898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9333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0770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2206" indent="-260718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934" y="403268"/>
            <a:ext cx="10479532" cy="1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4269" tIns="52135" rIns="104269" bIns="52135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44862" y="6855545"/>
            <a:ext cx="641604" cy="6079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934" y="100818"/>
            <a:ext cx="10479532" cy="351546"/>
          </a:xfrm>
          <a:prstGeom prst="rect">
            <a:avLst/>
          </a:prstGeom>
          <a:noFill/>
        </p:spPr>
        <p:txBody>
          <a:bodyPr wrap="square" lIns="104269" tIns="52135" rIns="104269" bIns="52135" rtlCol="0">
            <a:spAutoFit/>
          </a:bodyPr>
          <a:lstStyle/>
          <a:p>
            <a:pPr algn="l"/>
            <a:r>
              <a:rPr lang="en-US" sz="16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6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6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2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5pPr>
      <a:lvl6pPr marL="521344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6pPr>
      <a:lvl7pPr marL="1042688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7pPr>
      <a:lvl8pPr marL="1564032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8pPr>
      <a:lvl9pPr marL="2085376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91007" indent="-391007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ea typeface="+mn-ea"/>
          <a:cs typeface="+mn-cs"/>
        </a:defRPr>
      </a:lvl1pPr>
      <a:lvl2pPr marL="847184" indent="-325841" algn="l" rtl="0" eaLnBrk="1" fontAlgn="base" hangingPunct="1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303360" indent="-260672" algn="l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824704" indent="-260672" algn="l" rtl="0" eaLnBrk="1" fontAlgn="base" hangingPunct="1">
        <a:spcBef>
          <a:spcPct val="20000"/>
        </a:spcBef>
        <a:spcAft>
          <a:spcPct val="0"/>
        </a:spcAft>
        <a:buChar char="–"/>
        <a:defRPr sz="2300">
          <a:solidFill>
            <a:schemeClr val="tx1"/>
          </a:solidFill>
          <a:latin typeface="+mn-lt"/>
          <a:cs typeface="+mn-cs"/>
        </a:defRPr>
      </a:lvl4pPr>
      <a:lvl5pPr marL="2346048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5pPr>
      <a:lvl6pPr marL="2867392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8735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0080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1424" indent="-26067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9605" y="1713886"/>
            <a:ext cx="10154190" cy="4940863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51" tIns="52125" rIns="104251" bIns="52125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609" y="252042"/>
            <a:ext cx="1272027" cy="1205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</p:sldLayoutIdLst>
  <p:timing>
    <p:tnLst>
      <p:par>
        <p:cTn id="1" dur="indefinite" restart="never" nodeType="tmRoot"/>
      </p:par>
    </p:tnLst>
  </p:timing>
  <p:txStyles>
    <p:titleStyle>
      <a:lvl1pPr algn="l" defTabSz="521252" rtl="0" eaLnBrk="1" latinLnBrk="0" hangingPunct="1">
        <a:spcBef>
          <a:spcPct val="0"/>
        </a:spcBef>
        <a:buNone/>
        <a:defRPr sz="37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90938" indent="-390938" algn="l" defTabSz="521252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035" indent="-325784" algn="l" defTabSz="521252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130" indent="-260626" algn="l" defTabSz="521252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382" indent="-260626" algn="l" defTabSz="521252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634" indent="-260626" algn="l" defTabSz="521252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6886" indent="-260626" algn="l" defTabSz="52125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137" indent="-260626" algn="l" defTabSz="52125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390" indent="-260626" algn="l" defTabSz="52125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642" indent="-260626" algn="l" defTabSz="52125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52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504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756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008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259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512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764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015" algn="l" defTabSz="5212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who.int/gb/ebwha/pdf_files/WHA68/A68_1-en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who.int/gb/ebwha/pdf_files/WHA68/A68_JourP-en.pd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7"/>
          <p:cNvSpPr>
            <a:spLocks noGrp="1"/>
          </p:cNvSpPr>
          <p:nvPr>
            <p:ph type="title"/>
          </p:nvPr>
        </p:nvSpPr>
        <p:spPr>
          <a:xfrm>
            <a:off x="529101" y="2509921"/>
            <a:ext cx="9616634" cy="11026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ea typeface="Calibri" pitchFamily="34" charset="0"/>
              </a:rPr>
              <a:t>Web Briefing for Media: </a:t>
            </a:r>
            <a:br>
              <a:rPr lang="en-US" altLang="en-US" dirty="0" smtClean="0">
                <a:ea typeface="Calibri" pitchFamily="34" charset="0"/>
              </a:rPr>
            </a:br>
            <a:r>
              <a:rPr lang="en-US" altLang="en-US" dirty="0" smtClean="0">
                <a:ea typeface="Calibri" pitchFamily="34" charset="0"/>
              </a:rPr>
              <a:t>Key </a:t>
            </a:r>
            <a:r>
              <a:rPr lang="en-US" altLang="en-US" dirty="0">
                <a:ea typeface="Calibri" pitchFamily="34" charset="0"/>
              </a:rPr>
              <a:t>Issues Facing the 2015 World Health </a:t>
            </a:r>
            <a:r>
              <a:rPr lang="en-US" altLang="en-US" dirty="0" smtClean="0">
                <a:ea typeface="Calibri" pitchFamily="34" charset="0"/>
              </a:rPr>
              <a:t>Assembly -- From </a:t>
            </a:r>
            <a:r>
              <a:rPr lang="en-US" altLang="en-US" dirty="0">
                <a:ea typeface="Calibri" pitchFamily="34" charset="0"/>
              </a:rPr>
              <a:t>Ebola to WHO Reform</a:t>
            </a:r>
            <a:endParaRPr lang="en-US" altLang="en-US" dirty="0" smtClean="0">
              <a:ea typeface="Calibri" pitchFamily="34" charset="0"/>
            </a:endParaRPr>
          </a:p>
        </p:txBody>
      </p:sp>
      <p:sp>
        <p:nvSpPr>
          <p:cNvPr id="4099" name="Content Placeholder 9"/>
          <p:cNvSpPr>
            <a:spLocks noGrp="1"/>
          </p:cNvSpPr>
          <p:nvPr>
            <p:ph sz="quarter" idx="13"/>
          </p:nvPr>
        </p:nvSpPr>
        <p:spPr bwMode="auto">
          <a:xfrm>
            <a:off x="519818" y="4368731"/>
            <a:ext cx="5005105" cy="3133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Calibri" pitchFamily="34" charset="0"/>
            </a:endParaRPr>
          </a:p>
          <a:p>
            <a:pPr eaLnBrk="1" hangingPunct="1"/>
            <a:endParaRPr lang="en-US" altLang="en-US" dirty="0" smtClean="0">
              <a:ea typeface="Calibri" pitchFamily="34" charset="0"/>
            </a:endParaRPr>
          </a:p>
          <a:p>
            <a:pPr eaLnBrk="1" hangingPunct="1"/>
            <a:r>
              <a:rPr lang="en-US" altLang="en-US" dirty="0" smtClean="0">
                <a:ea typeface="Calibri" pitchFamily="34" charset="0"/>
              </a:rPr>
              <a:t>Thursday, May 7, 2015</a:t>
            </a:r>
          </a:p>
          <a:p>
            <a:pPr eaLnBrk="1" hangingPunct="1"/>
            <a:endParaRPr lang="en-US" altLang="en-US" dirty="0" smtClean="0">
              <a:ea typeface="Calibri" pitchFamily="34" charset="0"/>
            </a:endParaRPr>
          </a:p>
          <a:p>
            <a:pPr eaLnBrk="1" hangingPunct="1"/>
            <a:r>
              <a:rPr lang="en-US" altLang="en-US" dirty="0" smtClean="0">
                <a:ea typeface="Calibri" pitchFamily="34" charset="0"/>
              </a:rPr>
              <a:t>Presented by the Kaiser Family Foundation</a:t>
            </a:r>
          </a:p>
        </p:txBody>
      </p:sp>
    </p:spTree>
    <p:extLst>
      <p:ext uri="{BB962C8B-B14F-4D97-AF65-F5344CB8AC3E}">
        <p14:creationId xmlns:p14="http://schemas.microsoft.com/office/powerpoint/2010/main" val="153896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4"/>
          <p:cNvSpPr>
            <a:spLocks noGrp="1"/>
          </p:cNvSpPr>
          <p:nvPr>
            <p:ph idx="1"/>
          </p:nvPr>
        </p:nvSpPr>
        <p:spPr bwMode="auto">
          <a:xfrm>
            <a:off x="2495127" y="1512252"/>
            <a:ext cx="6950710" cy="42007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dirty="0">
                <a:ea typeface="Calibri" pitchFamily="34" charset="0"/>
              </a:rPr>
              <a:t>Executive Director, Kaiser Media Fellowships Program</a:t>
            </a:r>
          </a:p>
          <a:p>
            <a:pPr marL="0" indent="0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i="1" dirty="0">
                <a:ea typeface="Calibri" pitchFamily="34" charset="0"/>
              </a:rPr>
              <a:t>Kaiser Family Foundation</a:t>
            </a:r>
          </a:p>
        </p:txBody>
      </p:sp>
      <p:sp>
        <p:nvSpPr>
          <p:cNvPr id="5123" name="Text Placeholder 1"/>
          <p:cNvSpPr>
            <a:spLocks noGrp="1"/>
          </p:cNvSpPr>
          <p:nvPr>
            <p:ph type="body" sz="quarter" idx="11"/>
          </p:nvPr>
        </p:nvSpPr>
        <p:spPr bwMode="auto">
          <a:xfrm>
            <a:off x="107676" y="6855896"/>
            <a:ext cx="9729881" cy="60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mtClean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Penny Duckham (moderator)</a:t>
            </a:r>
          </a:p>
        </p:txBody>
      </p:sp>
      <p:pic>
        <p:nvPicPr>
          <p:cNvPr id="23554" name="Picture 2" descr="L:\COMMUNICATIONS\Online Communications\Kff.org Webcasts &amp; Multimedia\Webinars\5.7.15 GHP - World Health Assembly\pen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" y="1176196"/>
            <a:ext cx="2064420" cy="259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3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>
          <a:xfrm>
            <a:off x="2751323" y="1039660"/>
            <a:ext cx="5201894" cy="5765477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259" y="1111146"/>
            <a:ext cx="4972022" cy="562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sz="2100" dirty="0"/>
              <a:t>Visit </a:t>
            </a:r>
            <a:r>
              <a:rPr lang="en-US" sz="2100" b="1" dirty="0">
                <a:solidFill>
                  <a:srgbClr val="0070C0"/>
                </a:solidFill>
              </a:rPr>
              <a:t>kff.org/email</a:t>
            </a:r>
            <a:r>
              <a:rPr lang="en-US" sz="2100" dirty="0"/>
              <a:t>, enter your email address, and choose </a:t>
            </a:r>
            <a:r>
              <a:rPr lang="en-US" sz="2100" b="1" dirty="0">
                <a:solidFill>
                  <a:srgbClr val="0070C0"/>
                </a:solidFill>
              </a:rPr>
              <a:t>“Kaiser Global Health Policy Report</a:t>
            </a:r>
            <a:r>
              <a:rPr lang="en-US" sz="2100" dirty="0"/>
              <a:t>.</a:t>
            </a:r>
            <a:r>
              <a:rPr lang="en-US" sz="2100" b="1" dirty="0">
                <a:solidFill>
                  <a:srgbClr val="0070C0"/>
                </a:solidFill>
              </a:rPr>
              <a:t>”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Sign up for a daily digest of global health headlines via KFF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593" y="1747307"/>
            <a:ext cx="779727" cy="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47" y="3344102"/>
            <a:ext cx="779727" cy="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236" y="3468705"/>
            <a:ext cx="779727" cy="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57" y="1642522"/>
            <a:ext cx="779727" cy="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57" y="5170759"/>
            <a:ext cx="779727" cy="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643" y="5397961"/>
            <a:ext cx="779727" cy="70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39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678" y="1512253"/>
            <a:ext cx="10478047" cy="5242126"/>
          </a:xfrm>
        </p:spPr>
        <p:txBody>
          <a:bodyPr/>
          <a:lstStyle/>
          <a:p>
            <a:pPr marL="0" indent="0" algn="ctr">
              <a:buNone/>
              <a:defRPr/>
            </a:pPr>
            <a:endParaRPr lang="en-US" sz="3700" dirty="0"/>
          </a:p>
          <a:p>
            <a:pPr marL="0" indent="0" algn="ctr">
              <a:buNone/>
              <a:defRPr/>
            </a:pPr>
            <a:r>
              <a:rPr lang="en-US" sz="3700" dirty="0"/>
              <a:t>All PowerPoint slides can be found at</a:t>
            </a:r>
          </a:p>
          <a:p>
            <a:pPr marL="0" indent="0" algn="ctr">
              <a:buNone/>
              <a:defRPr/>
            </a:pPr>
            <a:endParaRPr lang="en-US" sz="3700" dirty="0"/>
          </a:p>
          <a:p>
            <a:pPr marL="0" indent="0" algn="ctr">
              <a:buNone/>
              <a:defRPr/>
            </a:pPr>
            <a:r>
              <a:rPr lang="en-US" sz="5700" b="1" dirty="0">
                <a:solidFill>
                  <a:srgbClr val="0070C0"/>
                </a:solidFill>
              </a:rPr>
              <a:t>kff.org/global-health-policy</a:t>
            </a:r>
            <a:endParaRPr lang="en-US" sz="3700" b="1" dirty="0">
              <a:solidFill>
                <a:srgbClr val="0070C0"/>
              </a:solidFill>
            </a:endParaRPr>
          </a:p>
          <a:p>
            <a:pPr marL="0" indent="0" algn="ctr">
              <a:buNone/>
              <a:defRPr/>
            </a:pPr>
            <a:endParaRPr lang="en-US" sz="3700" dirty="0"/>
          </a:p>
          <a:p>
            <a:pPr marL="0" indent="0" algn="ctr">
              <a:buNone/>
              <a:defRPr/>
            </a:pPr>
            <a:r>
              <a:rPr lang="en-US" sz="3700" dirty="0"/>
              <a:t>A transcript will be available soon. </a:t>
            </a:r>
          </a:p>
          <a:p>
            <a:pPr marL="0" indent="0" algn="ctr">
              <a:buNone/>
              <a:defRPr/>
            </a:pPr>
            <a:endParaRPr lang="en-US" sz="3700" dirty="0"/>
          </a:p>
          <a:p>
            <a:pPr algn="ctr" eaLnBrk="1" hangingPunct="1">
              <a:defRPr/>
            </a:pPr>
            <a:endParaRPr lang="en-US" sz="3700" dirty="0"/>
          </a:p>
          <a:p>
            <a:pPr algn="ctr" eaLnBrk="1" hangingPunct="1">
              <a:defRPr/>
            </a:pPr>
            <a:endParaRPr lang="en-US" sz="3000" dirty="0"/>
          </a:p>
          <a:p>
            <a:pPr marL="0" indent="0">
              <a:buNone/>
              <a:defRPr/>
            </a:pPr>
            <a:endParaRPr lang="en-US" sz="3400" b="1" dirty="0"/>
          </a:p>
          <a:p>
            <a:pPr eaLnBrk="1" hangingPunct="1">
              <a:defRPr/>
            </a:pPr>
            <a:endParaRPr lang="en-US" sz="3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Today’s Web Briefing Will Be Recorded</a:t>
            </a:r>
          </a:p>
        </p:txBody>
      </p:sp>
    </p:spTree>
    <p:extLst>
      <p:ext uri="{BB962C8B-B14F-4D97-AF65-F5344CB8AC3E}">
        <p14:creationId xmlns:p14="http://schemas.microsoft.com/office/powerpoint/2010/main" val="302665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7"/>
          <p:cNvSpPr>
            <a:spLocks noGrp="1"/>
          </p:cNvSpPr>
          <p:nvPr>
            <p:ph idx="1"/>
          </p:nvPr>
        </p:nvSpPr>
        <p:spPr bwMode="auto">
          <a:xfrm>
            <a:off x="107678" y="1512253"/>
            <a:ext cx="10478047" cy="52421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You can type your questions via chat at any time.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At the end of the presentations, we will begin our Q&amp;A discussion.  At that time, the speakers will answer questions that were submitted via chat. 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</a:rPr>
              <a:t>Q&amp;A – You Can Ask Questions Via Chat</a:t>
            </a:r>
          </a:p>
        </p:txBody>
      </p:sp>
    </p:spTree>
    <p:extLst>
      <p:ext uri="{BB962C8B-B14F-4D97-AF65-F5344CB8AC3E}">
        <p14:creationId xmlns:p14="http://schemas.microsoft.com/office/powerpoint/2010/main" val="5589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Ian Smith</a:t>
            </a:r>
          </a:p>
        </p:txBody>
      </p:sp>
      <p:sp>
        <p:nvSpPr>
          <p:cNvPr id="25603" name="Content Placeholder 4"/>
          <p:cNvSpPr>
            <a:spLocks noGrp="1"/>
          </p:cNvSpPr>
          <p:nvPr>
            <p:ph idx="12"/>
          </p:nvPr>
        </p:nvSpPr>
        <p:spPr bwMode="auto">
          <a:xfrm>
            <a:off x="2495127" y="1837809"/>
            <a:ext cx="6950710" cy="28669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altLang="en-US" sz="3400" dirty="0">
                <a:ea typeface="Calibri" pitchFamily="34" charset="0"/>
              </a:rPr>
              <a:t>Executive Director, Director-General’s Office</a:t>
            </a:r>
          </a:p>
          <a:p>
            <a:pPr marL="0" indent="0" algn="ctr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i="1" dirty="0">
                <a:ea typeface="Calibri" pitchFamily="34" charset="0"/>
              </a:rPr>
              <a:t>World Health Organization (WHO)</a:t>
            </a:r>
          </a:p>
        </p:txBody>
      </p:sp>
      <p:pic>
        <p:nvPicPr>
          <p:cNvPr id="24578" name="Picture 2" descr="L:\COMMUNICATIONS\Online Communications\Kff.org Webcasts &amp; Multimedia\Webinars\5.7.15 GHP - World Health Assembly\Ian Smi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54" y="1657561"/>
            <a:ext cx="1193944" cy="153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4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233364" y="1720850"/>
            <a:ext cx="10210800" cy="1620838"/>
          </a:xfrm>
        </p:spPr>
        <p:txBody>
          <a:bodyPr/>
          <a:lstStyle/>
          <a:p>
            <a:pPr eaLnBrk="1" hangingPunct="1"/>
            <a:r>
              <a:rPr lang="en-GB" altLang="en-US" sz="46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en-US" sz="46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en-US" sz="46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>The 68</a:t>
            </a:r>
            <a:r>
              <a:rPr lang="en-GB" altLang="en-US" sz="4600" baseline="300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>th</a:t>
            </a:r>
            <a:r>
              <a:rPr lang="en-GB" altLang="en-US" sz="46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> World Health Assembly</a:t>
            </a: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5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32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>Dr Ian Smith </a:t>
            </a:r>
            <a:br>
              <a:rPr lang="en-GB" altLang="ja-JP" sz="32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32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>Executive Director</a:t>
            </a:r>
            <a:br>
              <a:rPr lang="en-GB" altLang="ja-JP" sz="32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32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> Director-General's Office </a:t>
            </a:r>
            <a:br>
              <a:rPr lang="en-GB" altLang="ja-JP" sz="32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r>
              <a:rPr lang="en-GB" altLang="ja-JP" sz="46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  <a:t/>
            </a:r>
            <a:br>
              <a:rPr lang="en-GB" altLang="ja-JP" sz="4600">
                <a:solidFill>
                  <a:schemeClr val="bg1"/>
                </a:solidFill>
                <a:latin typeface="Century Gothic" pitchFamily="34" charset="0"/>
                <a:ea typeface="ＭＳ Ｐゴシック" pitchFamily="34" charset="-128"/>
              </a:rPr>
            </a:br>
            <a:endParaRPr lang="en-US" altLang="en-US" sz="4600">
              <a:solidFill>
                <a:schemeClr val="bg1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pic>
        <p:nvPicPr>
          <p:cNvPr id="3075" name="Picture 6" descr="WHO-EN-white-H"/>
          <p:cNvPicPr>
            <a:picLocks noGrp="1" noChangeAspect="1" noChangeArrowheads="1"/>
          </p:cNvPicPr>
          <p:nvPr>
            <p:ph type="subTitle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1139" y="5170489"/>
            <a:ext cx="5411787" cy="1663699"/>
          </a:xfrm>
        </p:spPr>
      </p:pic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4344989" y="3600452"/>
            <a:ext cx="274002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GB" altLang="en-US" b="1">
                <a:solidFill>
                  <a:schemeClr val="bg1"/>
                </a:solidFill>
                <a:latin typeface="Century Gothic" pitchFamily="34" charset="0"/>
              </a:rPr>
              <a:t>May 7,  2015</a:t>
            </a:r>
            <a:endParaRPr lang="en-US" altLang="en-US" b="1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What is WHA?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9" y="1452564"/>
            <a:ext cx="10455275" cy="5059361"/>
          </a:xfrm>
        </p:spPr>
        <p:txBody>
          <a:bodyPr/>
          <a:lstStyle/>
          <a:p>
            <a:pPr marL="0" indent="0" algn="ctr" eaLnBrk="1" hangingPunct="1">
              <a:buSzPct val="72000"/>
              <a:buNone/>
            </a:pPr>
            <a:r>
              <a:rPr lang="en-GB" altLang="en-US" sz="2300">
                <a:solidFill>
                  <a:schemeClr val="tx1"/>
                </a:solidFill>
                <a:ea typeface="ＭＳ Ｐゴシック" pitchFamily="34" charset="-128"/>
              </a:rPr>
              <a:t>The World Health Assembly (WHA) is the </a:t>
            </a:r>
            <a:r>
              <a:rPr lang="en-GB" altLang="en-US" sz="2300" b="1">
                <a:solidFill>
                  <a:srgbClr val="1F68A8"/>
                </a:solidFill>
                <a:ea typeface="ＭＳ Ｐゴシック" pitchFamily="34" charset="-128"/>
              </a:rPr>
              <a:t>largest health policy </a:t>
            </a:r>
            <a:r>
              <a:rPr lang="en-GB" altLang="en-US" sz="2300">
                <a:solidFill>
                  <a:schemeClr val="tx1"/>
                </a:solidFill>
                <a:ea typeface="ＭＳ Ｐゴシック" pitchFamily="34" charset="-128"/>
              </a:rPr>
              <a:t>meeting in the </a:t>
            </a:r>
            <a:r>
              <a:rPr lang="en-GB" altLang="en-US" sz="2300" b="1">
                <a:solidFill>
                  <a:srgbClr val="1F68A8"/>
                </a:solidFill>
                <a:ea typeface="ＭＳ Ｐゴシック" pitchFamily="34" charset="-128"/>
              </a:rPr>
              <a:t>world</a:t>
            </a:r>
            <a:r>
              <a:rPr lang="en-GB" altLang="en-US" sz="2300">
                <a:solidFill>
                  <a:schemeClr val="tx1"/>
                </a:solidFill>
                <a:ea typeface="ＭＳ Ｐゴシック" pitchFamily="34" charset="-128"/>
              </a:rPr>
              <a:t>. </a:t>
            </a:r>
          </a:p>
          <a:p>
            <a:pPr marL="0" indent="0" algn="ctr" eaLnBrk="1" hangingPunct="1">
              <a:buSzPct val="72000"/>
              <a:buNone/>
            </a:pPr>
            <a:r>
              <a:rPr lang="en-GB" altLang="en-US" sz="2300">
                <a:solidFill>
                  <a:srgbClr val="000000"/>
                </a:solidFill>
                <a:ea typeface="ＭＳ Ｐゴシック" pitchFamily="34" charset="-128"/>
              </a:rPr>
              <a:t> Held annually in Geneva, Switzerland, it is the supreme, </a:t>
            </a:r>
            <a:r>
              <a:rPr lang="en-GB" altLang="en-US" sz="2300" b="1">
                <a:solidFill>
                  <a:srgbClr val="1F68A8"/>
                </a:solidFill>
                <a:ea typeface="ＭＳ Ｐゴシック" pitchFamily="34" charset="-128"/>
              </a:rPr>
              <a:t>decision-making body </a:t>
            </a:r>
            <a:r>
              <a:rPr lang="en-GB" altLang="en-US" sz="2300">
                <a:solidFill>
                  <a:srgbClr val="000000"/>
                </a:solidFill>
                <a:ea typeface="ＭＳ Ｐゴシック" pitchFamily="34" charset="-128"/>
              </a:rPr>
              <a:t>of the World Health Organization (WHO), attended by </a:t>
            </a:r>
            <a:r>
              <a:rPr lang="en-GB" altLang="en-US" sz="2300" b="1">
                <a:solidFill>
                  <a:srgbClr val="1F68A8"/>
                </a:solidFill>
                <a:ea typeface="ＭＳ Ｐゴシック" pitchFamily="34" charset="-128"/>
              </a:rPr>
              <a:t>over 3,000 delegates </a:t>
            </a:r>
            <a:r>
              <a:rPr lang="en-GB" altLang="en-US" sz="2300">
                <a:solidFill>
                  <a:srgbClr val="000000"/>
                </a:solidFill>
                <a:ea typeface="ＭＳ Ｐゴシック" pitchFamily="34" charset="-128"/>
              </a:rPr>
              <a:t>headed by ministers of health from </a:t>
            </a:r>
            <a:r>
              <a:rPr lang="en-GB" altLang="en-US" sz="2300" b="1">
                <a:solidFill>
                  <a:srgbClr val="1F68A8"/>
                </a:solidFill>
                <a:ea typeface="ＭＳ Ｐゴシック" pitchFamily="34" charset="-128"/>
              </a:rPr>
              <a:t>194 Member States</a:t>
            </a:r>
            <a:r>
              <a:rPr lang="en-GB" altLang="en-US" sz="2300">
                <a:solidFill>
                  <a:srgbClr val="000000"/>
                </a:solidFill>
                <a:ea typeface="ＭＳ Ｐゴシック" pitchFamily="34" charset="-128"/>
              </a:rPr>
              <a:t>, with participants from UN agencies, civil society organizations, and other partners.</a:t>
            </a:r>
          </a:p>
          <a:p>
            <a:pPr marL="0" indent="0" algn="ctr" eaLnBrk="1" hangingPunct="1">
              <a:buSzPct val="72000"/>
              <a:buNone/>
            </a:pPr>
            <a:r>
              <a:rPr lang="en-GB" altLang="en-US" sz="2300">
                <a:solidFill>
                  <a:srgbClr val="000000"/>
                </a:solidFill>
                <a:ea typeface="ＭＳ Ｐゴシック" pitchFamily="34" charset="-128"/>
              </a:rPr>
              <a:t>WHA is preceded by a meeting of the Programme, Budget and Administration Committee of the Executive Board.  The Executive Board follows immediately after the WHA.  </a:t>
            </a:r>
            <a:endParaRPr lang="en-GB" altLang="en-US" sz="2300">
              <a:solidFill>
                <a:srgbClr val="002060"/>
              </a:solidFill>
              <a:ea typeface="ＭＳ Ｐゴシック" pitchFamily="34" charset="-128"/>
            </a:endParaRPr>
          </a:p>
          <a:p>
            <a:pPr marL="0" indent="0" algn="ctr" eaLnBrk="1" hangingPunct="1">
              <a:buSzPct val="72000"/>
              <a:buNone/>
            </a:pP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WHA68 Dates</a:t>
            </a: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: May 18 – 26, 2015	</a:t>
            </a:r>
            <a:b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</a:b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Theme</a:t>
            </a: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: Building Resilient Health Systems </a:t>
            </a:r>
            <a:b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</a:b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Keynote</a:t>
            </a: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: </a:t>
            </a:r>
            <a:r>
              <a:rPr lang="en-GB" altLang="en-US" sz="2400">
                <a:solidFill>
                  <a:schemeClr val="tx1"/>
                </a:solidFill>
                <a:ea typeface="ＭＳ Ｐゴシック" pitchFamily="34" charset="-128"/>
              </a:rPr>
              <a:t>Chancellor Angela Merkel </a:t>
            </a:r>
            <a:endParaRPr lang="en-US" altLang="en-US" sz="2400">
              <a:solidFill>
                <a:schemeClr val="tx1"/>
              </a:solidFill>
              <a:ea typeface="ＭＳ Ｐゴシック" pitchFamily="34" charset="-128"/>
            </a:endParaRPr>
          </a:p>
          <a:p>
            <a:pPr marL="0" indent="0" algn="ctr" eaLnBrk="1" hangingPunct="1">
              <a:buSzPct val="72000"/>
              <a:buNone/>
            </a:pPr>
            <a:endParaRPr lang="en-GB" altLang="en-US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 eaLnBrk="1" hangingPunct="1">
              <a:buSzPct val="72000"/>
              <a:buNone/>
            </a:pPr>
            <a:r>
              <a:rPr lang="en-GB" altLang="en-US" smtClean="0">
                <a:solidFill>
                  <a:srgbClr val="002060"/>
                </a:solidFill>
                <a:ea typeface="ＭＳ Ｐゴシック" pitchFamily="34" charset="-128"/>
              </a:rPr>
              <a:t>		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How does it work?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1" y="1524001"/>
            <a:ext cx="10169525" cy="5745163"/>
          </a:xfrm>
        </p:spPr>
        <p:txBody>
          <a:bodyPr/>
          <a:lstStyle/>
          <a:p>
            <a:pPr marL="0" indent="0" eaLnBrk="1" hangingPunct="1">
              <a:buSzPct val="72000"/>
              <a:buNone/>
            </a:pP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Every year the Executive Board of WHO </a:t>
            </a:r>
            <a:r>
              <a:rPr lang="en-GB" altLang="en-US" sz="2400" b="1" dirty="0">
                <a:solidFill>
                  <a:srgbClr val="1F68A8"/>
                </a:solidFill>
                <a:ea typeface="ＭＳ Ｐゴシック" pitchFamily="34" charset="-128"/>
              </a:rPr>
              <a:t>prepares the agenda</a:t>
            </a: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 to be discussed and the proposed decisions and resolutions. 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All </a:t>
            </a:r>
            <a:r>
              <a:rPr lang="en-GB" altLang="en-US" sz="2400" b="1" dirty="0">
                <a:solidFill>
                  <a:srgbClr val="1F68A8"/>
                </a:solidFill>
                <a:ea typeface="ＭＳ Ｐゴシック" pitchFamily="34" charset="-128"/>
              </a:rPr>
              <a:t>documents</a:t>
            </a: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 are available on the WHA website 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Topics are first discussed in Committee Meetings A and B, and then brought for final decision to Plenary Meetings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Other topics are also discussed in </a:t>
            </a:r>
            <a:r>
              <a:rPr lang="en-GB" altLang="en-US" sz="2400" b="1" dirty="0">
                <a:solidFill>
                  <a:srgbClr val="1F68A8"/>
                </a:solidFill>
                <a:ea typeface="ＭＳ Ｐゴシック" pitchFamily="34" charset="-128"/>
              </a:rPr>
              <a:t>Technical Briefings</a:t>
            </a: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 and </a:t>
            </a:r>
            <a:r>
              <a:rPr lang="en-GB" altLang="en-US" sz="2400" b="1" dirty="0">
                <a:solidFill>
                  <a:srgbClr val="1F68A8"/>
                </a:solidFill>
                <a:ea typeface="ＭＳ Ｐゴシック" pitchFamily="34" charset="-128"/>
              </a:rPr>
              <a:t>Side Events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A daily </a:t>
            </a:r>
            <a:r>
              <a:rPr lang="en-GB" altLang="en-US" sz="2400" b="1" dirty="0">
                <a:solidFill>
                  <a:srgbClr val="1F68A8"/>
                </a:solidFill>
                <a:ea typeface="ＭＳ Ｐゴシック" pitchFamily="34" charset="-128"/>
              </a:rPr>
              <a:t>Journal </a:t>
            </a: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provides an update on the programme of the WHA 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 dirty="0">
                <a:solidFill>
                  <a:srgbClr val="000000"/>
                </a:solidFill>
                <a:ea typeface="ＭＳ Ｐゴシック" pitchFamily="34" charset="-128"/>
              </a:rPr>
              <a:t>For the first time, all sessions will be accessible via live-stream and a mobile app.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1200" dirty="0">
                <a:solidFill>
                  <a:srgbClr val="000000"/>
                </a:solidFill>
                <a:ea typeface="ＭＳ Ｐゴシック" pitchFamily="34" charset="-128"/>
              </a:rPr>
              <a:t>**The Journal &amp; WHA agenda items can be found at: </a:t>
            </a:r>
            <a:r>
              <a:rPr lang="en-GB" altLang="en-US" sz="1200" dirty="0">
                <a:solidFill>
                  <a:srgbClr val="1F68A8"/>
                </a:solidFill>
                <a:ea typeface="ＭＳ Ｐゴシック" pitchFamily="34" charset="-128"/>
              </a:rPr>
              <a:t>http://apps.who.int/gb/e/e_wha68.html</a:t>
            </a:r>
            <a:r>
              <a:rPr lang="en-GB" altLang="en-US" sz="1200" dirty="0">
                <a:solidFill>
                  <a:srgbClr val="000000"/>
                </a:solidFill>
                <a:ea typeface="ＭＳ Ｐゴシック" pitchFamily="34" charset="-128"/>
              </a:rPr>
              <a:t>** </a:t>
            </a:r>
          </a:p>
          <a:p>
            <a:pPr marL="0" indent="0" algn="ctr" eaLnBrk="1" hangingPunct="1">
              <a:buSzPct val="72000"/>
              <a:buNone/>
            </a:pPr>
            <a:endParaRPr lang="en-GB" altLang="en-US" sz="1400" dirty="0">
              <a:solidFill>
                <a:srgbClr val="00206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Why is it important? What does it aim to achieve? 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815" y="1757363"/>
            <a:ext cx="6734174" cy="4976812"/>
          </a:xfrm>
        </p:spPr>
        <p:txBody>
          <a:bodyPr/>
          <a:lstStyle/>
          <a:p>
            <a:pPr marL="0" indent="0" eaLnBrk="1" hangingPunct="1">
              <a:buSzPct val="72000"/>
              <a:buNone/>
            </a:pP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The World Health Assembly </a:t>
            </a: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determines the key health policies</a:t>
            </a:r>
            <a:r>
              <a:rPr lang="en-GB" altLang="en-US" sz="2400" b="1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and priorities of the </a:t>
            </a: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global community</a:t>
            </a: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. The outcomes serve as the road map of what health decisions will be</a:t>
            </a:r>
            <a:r>
              <a:rPr lang="en-GB" altLang="en-US" sz="2400" b="1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taken nationally. 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This year, decision makers will approve the </a:t>
            </a:r>
            <a:b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</a:b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biennial </a:t>
            </a:r>
            <a:r>
              <a:rPr lang="en-GB" altLang="en-US" sz="2400" b="1">
                <a:solidFill>
                  <a:srgbClr val="1F68A8"/>
                </a:solidFill>
                <a:ea typeface="ＭＳ Ｐゴシック" pitchFamily="34" charset="-128"/>
              </a:rPr>
              <a:t>work programme budget</a:t>
            </a: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 for 2016 and 2017.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z="2400">
                <a:solidFill>
                  <a:srgbClr val="000000"/>
                </a:solidFill>
                <a:ea typeface="ＭＳ Ｐゴシック" pitchFamily="34" charset="-128"/>
              </a:rPr>
              <a:t>Topic focus areas will include: </a:t>
            </a:r>
            <a:r>
              <a:rPr lang="en-US" altLang="en-US" sz="2400">
                <a:solidFill>
                  <a:srgbClr val="000000"/>
                </a:solidFill>
                <a:ea typeface="ＭＳ Ｐゴシック" pitchFamily="34" charset="-128"/>
              </a:rPr>
              <a:t>Ebola, Emergency Reform, Antimicrobial Resistance, Post-2015 Health Agenda, Climate and Health</a:t>
            </a:r>
          </a:p>
          <a:p>
            <a:pPr marL="0" indent="0" eaLnBrk="1" hangingPunct="1">
              <a:buSzPct val="72000"/>
              <a:buNone/>
            </a:pPr>
            <a:r>
              <a:rPr lang="en-GB" altLang="en-US" smtClean="0">
                <a:solidFill>
                  <a:srgbClr val="000000"/>
                </a:solidFill>
                <a:ea typeface="ＭＳ Ｐゴシック" pitchFamily="34" charset="-128"/>
              </a:rPr>
              <a:t>		</a:t>
            </a:r>
          </a:p>
        </p:txBody>
      </p:sp>
      <p:pic>
        <p:nvPicPr>
          <p:cNvPr id="6148" name="Picture 1" descr="Screenshot 2015-05-03 17.10.3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476" y="1665288"/>
            <a:ext cx="3465513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 descr="Screenshot 2015-05-03 15.12.1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4260850"/>
            <a:ext cx="3503613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Ebola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92137" y="2092325"/>
            <a:ext cx="6727826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lIns="0" tIns="0" rIns="0" bIns="0"/>
          <a:lstStyle>
            <a:lvl1pPr marL="390525" indent="-390525" algn="l" defTabSz="1042988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charset="0"/>
              <a:buChar char="l"/>
              <a:defRPr sz="2800">
                <a:solidFill>
                  <a:srgbClr val="000066"/>
                </a:solidFill>
                <a:latin typeface="+mn-lt"/>
                <a:ea typeface="ＭＳ Ｐゴシック" charset="0"/>
                <a:cs typeface="+mn-cs"/>
              </a:defRPr>
            </a:lvl1pPr>
            <a:lvl2pPr marL="919163" indent="-322263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charset="0"/>
              <a:buChar char="–"/>
              <a:defRPr sz="2400">
                <a:solidFill>
                  <a:srgbClr val="000066"/>
                </a:solidFill>
                <a:latin typeface="+mn-lt"/>
                <a:ea typeface="Arial" charset="0"/>
                <a:cs typeface="+mn-cs"/>
              </a:defRPr>
            </a:lvl2pPr>
            <a:lvl3pPr marL="1433513" indent="-307975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400">
                <a:solidFill>
                  <a:srgbClr val="000066"/>
                </a:solidFill>
                <a:latin typeface="Arial Narrow" pitchFamily="34" charset="0"/>
                <a:ea typeface="Arial" charset="0"/>
                <a:cs typeface="+mn-cs"/>
              </a:defRPr>
            </a:lvl3pPr>
            <a:lvl4pPr marL="1898650" indent="-258763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400">
                <a:solidFill>
                  <a:srgbClr val="000066"/>
                </a:solidFill>
                <a:latin typeface="Arial Narrow" pitchFamily="34" charset="0"/>
                <a:ea typeface="Arial" charset="0"/>
                <a:cs typeface="+mn-cs"/>
              </a:defRPr>
            </a:lvl4pPr>
            <a:lvl5pPr marL="2268538" indent="-165100" algn="r" defTabSz="1042988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rgbClr val="000066"/>
                </a:solidFill>
                <a:latin typeface="+mn-lt"/>
                <a:ea typeface="Arial" charset="0"/>
                <a:cs typeface="+mn-cs"/>
              </a:defRPr>
            </a:lvl5pPr>
            <a:lvl6pPr marL="2725738" indent="-165100" algn="r" defTabSz="1042988" rtl="1" fontAlgn="base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rgbClr val="000066"/>
                </a:solidFill>
                <a:latin typeface="+mn-lt"/>
                <a:cs typeface="+mn-cs"/>
              </a:defRPr>
            </a:lvl6pPr>
            <a:lvl7pPr marL="3182938" indent="-165100" algn="r" defTabSz="1042988" rtl="1" fontAlgn="base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rgbClr val="000066"/>
                </a:solidFill>
                <a:latin typeface="+mn-lt"/>
                <a:cs typeface="+mn-cs"/>
              </a:defRPr>
            </a:lvl7pPr>
            <a:lvl8pPr marL="3640138" indent="-165100" algn="r" defTabSz="1042988" rtl="1" fontAlgn="base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rgbClr val="000066"/>
                </a:solidFill>
                <a:latin typeface="+mn-lt"/>
                <a:cs typeface="+mn-cs"/>
              </a:defRPr>
            </a:lvl8pPr>
            <a:lvl9pPr marL="4097338" indent="-165100" algn="r" defTabSz="1042988" rtl="1" fontAlgn="base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SzPct val="72000"/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The severity and scale of the Ebola outbreak has been unprecedented and reinforced the need for building and strengthening resilient health systems. WHA will serve as an opportunity to:</a:t>
            </a: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buSzPct val="72000"/>
              <a:buFont typeface="Wingdings" charset="2"/>
              <a:buChar char="Ø"/>
              <a:defRPr/>
            </a:pPr>
            <a:r>
              <a:rPr lang="en-GB" sz="2400" dirty="0">
                <a:solidFill>
                  <a:srgbClr val="000000"/>
                </a:solidFill>
              </a:rPr>
              <a:t>Assess the current outbreak situation.</a:t>
            </a:r>
          </a:p>
          <a:p>
            <a:pPr eaLnBrk="1" hangingPunct="1">
              <a:buSzPct val="72000"/>
              <a:buFont typeface="Wingdings" charset="2"/>
              <a:buChar char="Ø"/>
              <a:defRPr/>
            </a:pPr>
            <a:r>
              <a:rPr lang="en-GB" sz="2400" dirty="0">
                <a:solidFill>
                  <a:srgbClr val="000000"/>
                </a:solidFill>
              </a:rPr>
              <a:t>Review and assess the response efforts</a:t>
            </a:r>
            <a:r>
              <a:rPr lang="en-GB" dirty="0" smtClean="0">
                <a:solidFill>
                  <a:srgbClr val="000000"/>
                </a:solidFill>
              </a:rPr>
              <a:t>.</a:t>
            </a:r>
          </a:p>
          <a:p>
            <a:pPr marL="0" indent="0" eaLnBrk="1" hangingPunct="1">
              <a:buSzPct val="72000"/>
              <a:buNone/>
              <a:defRPr/>
            </a:pPr>
            <a:r>
              <a:rPr lang="en-GB" dirty="0" smtClean="0">
                <a:solidFill>
                  <a:srgbClr val="002060"/>
                </a:solidFill>
              </a:rPr>
              <a:t>  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7172" name="Picture 1" descr="Screenshot 2015-02-19 15.11.08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r="13304" b="20091"/>
          <a:stretch>
            <a:fillRect/>
          </a:stretch>
        </p:blipFill>
        <p:spPr bwMode="auto">
          <a:xfrm>
            <a:off x="7466013" y="1470025"/>
            <a:ext cx="2925762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 descr="Screenshot 2015-04-02 08.05.1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3654425"/>
            <a:ext cx="2922588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Reform of WHO work in Health Emergencies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192089" y="1739901"/>
            <a:ext cx="10371137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SzPct val="72000"/>
              <a:buFont typeface="Wingdings" pitchFamily="2" charset="2"/>
              <a:buNone/>
            </a:pPr>
            <a:r>
              <a:rPr lang="en-US" altLang="en-US" sz="2400">
                <a:solidFill>
                  <a:srgbClr val="000000"/>
                </a:solidFill>
              </a:rPr>
              <a:t>A Special Session of the Executive Board on Ebola held in January 2015 endorsed a resolution to bolster WHO’s capacity to detect and respond to disease outbreaks and other health emergencies. The WHA will review proposals for: </a:t>
            </a:r>
          </a:p>
          <a:p>
            <a:pPr eaLnBrk="1" hangingPunct="1">
              <a:buSzPct val="72000"/>
              <a:buFont typeface="Wingdings" pitchFamily="2" charset="2"/>
              <a:buChar char="Ø"/>
            </a:pPr>
            <a:r>
              <a:rPr lang="en-US" altLang="en-US" sz="2400">
                <a:solidFill>
                  <a:schemeClr val="tx1"/>
                </a:solidFill>
              </a:rPr>
              <a:t>Strengthening WHO’s emergency response capacities under the International Health Regulations (IHR). </a:t>
            </a:r>
          </a:p>
          <a:p>
            <a:pPr eaLnBrk="1" hangingPunct="1">
              <a:buSzPct val="72000"/>
              <a:buFont typeface="Wingdings" pitchFamily="2" charset="2"/>
              <a:buChar char="Ø"/>
            </a:pPr>
            <a:r>
              <a:rPr lang="en-US" altLang="en-US" sz="2400">
                <a:solidFill>
                  <a:schemeClr val="tx1"/>
                </a:solidFill>
              </a:rPr>
              <a:t>Planning for a global health emergency workforce.</a:t>
            </a:r>
          </a:p>
          <a:p>
            <a:pPr eaLnBrk="1" hangingPunct="1">
              <a:buSzPct val="72000"/>
              <a:buFont typeface="Wingdings" pitchFamily="2" charset="2"/>
              <a:buChar char="Ø"/>
            </a:pPr>
            <a:r>
              <a:rPr lang="en-US" altLang="en-US" sz="2400">
                <a:solidFill>
                  <a:schemeClr val="tx1"/>
                </a:solidFill>
              </a:rPr>
              <a:t>Establishing a contingency fund that can be quickly tapped into for early rapid response.</a:t>
            </a:r>
            <a:r>
              <a:rPr lang="en-GB" altLang="en-US">
                <a:solidFill>
                  <a:srgbClr val="002060"/>
                </a:solidFill>
              </a:rPr>
              <a:t>	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Antimicrobial Resistance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pic>
        <p:nvPicPr>
          <p:cNvPr id="9219" name="Picture 2" descr="Screenshot 2015-05-03 13.11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1543050"/>
            <a:ext cx="479425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3"/>
          <p:cNvSpPr txBox="1">
            <a:spLocks noChangeArrowheads="1"/>
          </p:cNvSpPr>
          <p:nvPr/>
        </p:nvSpPr>
        <p:spPr bwMode="auto">
          <a:xfrm>
            <a:off x="258764" y="2743201"/>
            <a:ext cx="54070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SzPct val="72000"/>
              <a:buFont typeface="Wingdings" pitchFamily="2" charset="2"/>
              <a:buNone/>
            </a:pPr>
            <a:r>
              <a:rPr lang="en-US" altLang="en-US" sz="2400">
                <a:solidFill>
                  <a:schemeClr val="tx1"/>
                </a:solidFill>
              </a:rPr>
              <a:t>Antimicrobial resistance occurs when bacteria, parasites, viruses, or fungi change in response to the use of these medications. This year decision-makers will meet to review a </a:t>
            </a:r>
            <a:r>
              <a:rPr lang="en-US" altLang="en-US" sz="2400" b="1">
                <a:solidFill>
                  <a:srgbClr val="1F68A8"/>
                </a:solidFill>
              </a:rPr>
              <a:t>draft global action plan</a:t>
            </a:r>
            <a:r>
              <a:rPr lang="en-US" altLang="en-US" sz="2400">
                <a:solidFill>
                  <a:schemeClr val="tx1"/>
                </a:solidFill>
              </a:rPr>
              <a:t> on antimicrobial resistance.</a:t>
            </a:r>
            <a:endParaRPr lang="en-US" altLang="en-US" sz="2400"/>
          </a:p>
          <a:p>
            <a:pPr eaLnBrk="1" hangingPunct="1">
              <a:buSzPct val="72000"/>
              <a:buFont typeface="Wingdings" pitchFamily="2" charset="2"/>
              <a:buNone/>
            </a:pPr>
            <a:r>
              <a:rPr lang="en-GB" altLang="en-US">
                <a:solidFill>
                  <a:srgbClr val="002060"/>
                </a:solidFill>
              </a:rPr>
              <a:t>	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rgbClr val="1F68A8"/>
                </a:solidFill>
                <a:latin typeface="Century Gothic" pitchFamily="34" charset="0"/>
                <a:ea typeface="ＭＳ Ｐゴシック" pitchFamily="34" charset="-128"/>
              </a:rPr>
              <a:t>Climate and Health </a:t>
            </a:r>
            <a:endParaRPr lang="en-US" altLang="en-US" smtClean="0">
              <a:solidFill>
                <a:srgbClr val="1F68A8"/>
              </a:solidFill>
              <a:latin typeface="Century Gothic" pitchFamily="34" charset="0"/>
              <a:ea typeface="ＭＳ Ｐゴシック" pitchFamily="34" charset="-128"/>
            </a:endParaRPr>
          </a:p>
        </p:txBody>
      </p:sp>
      <p:sp>
        <p:nvSpPr>
          <p:cNvPr id="10243" name="Rectangle 3"/>
          <p:cNvSpPr txBox="1">
            <a:spLocks noChangeArrowheads="1"/>
          </p:cNvSpPr>
          <p:nvPr/>
        </p:nvSpPr>
        <p:spPr bwMode="auto">
          <a:xfrm>
            <a:off x="125412" y="1489076"/>
            <a:ext cx="6792912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1042988" eaLnBrk="0" hangingPunct="0"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1042988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800">
                <a:solidFill>
                  <a:srgbClr val="00006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SzPct val="72000"/>
              <a:buFont typeface="Wingdings" pitchFamily="2" charset="2"/>
              <a:buNone/>
            </a:pPr>
            <a:r>
              <a:rPr lang="en-GB" altLang="en-US" sz="2400">
                <a:solidFill>
                  <a:schemeClr val="tx1"/>
                </a:solidFill>
              </a:rPr>
              <a:t>Air pollution is one of the main avoidable causes of disease and death globally. To address this, decision makers will review and consider the draft resolution on </a:t>
            </a:r>
            <a:r>
              <a:rPr lang="en-US" altLang="en-US" sz="2400">
                <a:solidFill>
                  <a:schemeClr val="tx1"/>
                </a:solidFill>
              </a:rPr>
              <a:t>prevention, control and mitigation of air pollution strategies, which include:</a:t>
            </a:r>
            <a:endParaRPr lang="en-US" altLang="en-US" sz="2400"/>
          </a:p>
          <a:p>
            <a:pPr eaLnBrk="1" hangingPunct="1">
              <a:buSzPct val="72000"/>
              <a:buFont typeface="Wingdings" pitchFamily="2" charset="2"/>
              <a:buChar char="Ø"/>
            </a:pPr>
            <a:r>
              <a:rPr lang="en-US" altLang="en-US" sz="2400">
                <a:solidFill>
                  <a:srgbClr val="000000"/>
                </a:solidFill>
              </a:rPr>
              <a:t>The use of cross-sectoral approaches to health. </a:t>
            </a:r>
          </a:p>
          <a:p>
            <a:pPr eaLnBrk="1" hangingPunct="1">
              <a:buSzPct val="72000"/>
              <a:buFont typeface="Wingdings" pitchFamily="2" charset="2"/>
              <a:buChar char="Ø"/>
            </a:pPr>
            <a:r>
              <a:rPr lang="en-US" altLang="en-US" sz="2400">
                <a:solidFill>
                  <a:srgbClr val="000000"/>
                </a:solidFill>
              </a:rPr>
              <a:t>Strengthening monitoring of health outcomes related to air pollution. </a:t>
            </a:r>
          </a:p>
          <a:p>
            <a:pPr eaLnBrk="1" hangingPunct="1">
              <a:buSzPct val="72000"/>
              <a:buFont typeface="Wingdings" pitchFamily="2" charset="2"/>
              <a:buChar char="Ø"/>
            </a:pPr>
            <a:r>
              <a:rPr lang="en-US" altLang="en-US" sz="2400">
                <a:solidFill>
                  <a:srgbClr val="000000"/>
                </a:solidFill>
              </a:rPr>
              <a:t>Connecting health statistics to data on levels and sources of air pollution. </a:t>
            </a:r>
          </a:p>
          <a:p>
            <a:pPr eaLnBrk="1" hangingPunct="1">
              <a:buSzPct val="72000"/>
              <a:buFont typeface="Wingdings" pitchFamily="2" charset="2"/>
              <a:buChar char="Ø"/>
            </a:pPr>
            <a:endParaRPr lang="en-US" altLang="en-US">
              <a:solidFill>
                <a:srgbClr val="000000"/>
              </a:solidFill>
            </a:endParaRPr>
          </a:p>
          <a:p>
            <a:pPr eaLnBrk="1" hangingPunct="1">
              <a:buSzPct val="72000"/>
              <a:buFont typeface="Wingdings" pitchFamily="2" charset="2"/>
              <a:buChar char="Ø"/>
            </a:pPr>
            <a:endParaRPr lang="en-US" altLang="en-US">
              <a:solidFill>
                <a:srgbClr val="002060"/>
              </a:solidFill>
            </a:endParaRPr>
          </a:p>
        </p:txBody>
      </p:sp>
      <p:pic>
        <p:nvPicPr>
          <p:cNvPr id="10244" name="Picture 1" descr="Screenshot 2015-05-06 14.00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50" y="1520826"/>
            <a:ext cx="3544888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 descr="Screenshot 2015-05-06 14.01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8" y="4110038"/>
            <a:ext cx="35306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WHO-EN-white-H"/>
          <p:cNvPicPr>
            <a:picLocks noGrp="1" noChangeAspect="1" noChangeArrowheads="1"/>
          </p:cNvPicPr>
          <p:nvPr>
            <p:ph type="subTitle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6951" y="2854326"/>
            <a:ext cx="5411788" cy="1663699"/>
          </a:xfrm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4"/>
          <p:cNvSpPr>
            <a:spLocks noGrp="1"/>
          </p:cNvSpPr>
          <p:nvPr>
            <p:ph idx="1"/>
          </p:nvPr>
        </p:nvSpPr>
        <p:spPr bwMode="auto">
          <a:xfrm>
            <a:off x="3386243" y="1512252"/>
            <a:ext cx="6059593" cy="42007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dirty="0">
                <a:ea typeface="Calibri" pitchFamily="34" charset="0"/>
              </a:rPr>
              <a:t>Assistant Secretary for Global Affairs</a:t>
            </a:r>
          </a:p>
          <a:p>
            <a:pPr marL="0" indent="0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i="1" dirty="0">
                <a:ea typeface="Calibri" pitchFamily="34" charset="0"/>
              </a:rPr>
              <a:t>U.S. Department of Health and Human Services (HHS)</a:t>
            </a:r>
          </a:p>
          <a:p>
            <a:pPr marL="0" indent="0" algn="ctr">
              <a:buNone/>
            </a:pPr>
            <a:endParaRPr lang="en-US" altLang="en-US" sz="3400" i="1" dirty="0">
              <a:ea typeface="Calibri" pitchFamily="34" charset="0"/>
            </a:endParaRPr>
          </a:p>
        </p:txBody>
      </p:sp>
      <p:sp>
        <p:nvSpPr>
          <p:cNvPr id="5123" name="Text Placeholder 1"/>
          <p:cNvSpPr>
            <a:spLocks noGrp="1"/>
          </p:cNvSpPr>
          <p:nvPr>
            <p:ph type="body" sz="quarter" idx="11"/>
          </p:nvPr>
        </p:nvSpPr>
        <p:spPr bwMode="auto">
          <a:xfrm>
            <a:off x="107676" y="6855896"/>
            <a:ext cx="9729881" cy="60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mtClean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Jimmy </a:t>
            </a:r>
            <a:r>
              <a:rPr sz="3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Kolker</a:t>
            </a:r>
            <a:endParaRPr sz="3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1506" name="Picture 2" descr="L:\COMMUNICATIONS\Online Communications\Kff.org Webcasts &amp; Multimedia\Webinars\5.7.15 GHP - World Health Assembly\jimmy kolk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23" y="1344226"/>
            <a:ext cx="2497770" cy="164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92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7"/>
          <p:cNvSpPr>
            <a:spLocks noGrp="1"/>
          </p:cNvSpPr>
          <p:nvPr>
            <p:ph idx="1"/>
          </p:nvPr>
        </p:nvSpPr>
        <p:spPr bwMode="auto">
          <a:xfrm>
            <a:off x="107678" y="1512253"/>
            <a:ext cx="10478047" cy="52421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68</a:t>
            </a:r>
            <a:r>
              <a:rPr lang="en-US" altLang="en-US" sz="3200" baseline="30000" dirty="0">
                <a:ea typeface="Calibri" pitchFamily="34" charset="0"/>
              </a:rPr>
              <a:t>th</a:t>
            </a:r>
            <a:r>
              <a:rPr lang="en-US" altLang="en-US" sz="3200" dirty="0">
                <a:ea typeface="Calibri" pitchFamily="34" charset="0"/>
              </a:rPr>
              <a:t> World Health Assembly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Monday, May 18 to Tuesday, May 26, 2015 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Geneva, Switzerland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Find the provisional agenda here: </a:t>
            </a:r>
            <a:r>
              <a:rPr lang="en-US" altLang="en-US" sz="3200" b="1" dirty="0">
                <a:solidFill>
                  <a:schemeClr val="accent3"/>
                </a:solidFill>
                <a:ea typeface="Calibri" pitchFamily="34" charset="0"/>
              </a:rPr>
              <a:t>http://apps.who.int/gb/e/e_wha68.html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</a:rPr>
              <a:t>World Health Organization </a:t>
            </a:r>
            <a:r>
              <a:rPr lang="en-US" sz="3400"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z="3400" dirty="0">
                <a:solidFill>
                  <a:schemeClr val="tx2">
                    <a:lumMod val="75000"/>
                  </a:schemeClr>
                </a:solidFill>
              </a:rPr>
              <a:t> General Assembly</a:t>
            </a:r>
          </a:p>
        </p:txBody>
      </p:sp>
    </p:spTree>
    <p:extLst>
      <p:ext uri="{BB962C8B-B14F-4D97-AF65-F5344CB8AC3E}">
        <p14:creationId xmlns:p14="http://schemas.microsoft.com/office/powerpoint/2010/main" val="285502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5945" y="1209675"/>
            <a:ext cx="3841511" cy="554513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300" b="1" dirty="0">
                <a:solidFill>
                  <a:schemeClr val="accent2"/>
                </a:solidFill>
                <a:hlinkClick r:id="rId3"/>
              </a:rPr>
              <a:t>http://apps.who.int/gb/ebwha/pdf_files/WHA68/A68_1-en.pdf</a:t>
            </a:r>
            <a:endParaRPr lang="en-US" sz="2300" b="1" dirty="0">
              <a:solidFill>
                <a:schemeClr val="accent2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World Health Assembly Provisional Agenda</a:t>
            </a:r>
          </a:p>
        </p:txBody>
      </p:sp>
      <p:sp useBgFill="1">
        <p:nvSpPr>
          <p:cNvPr id="5" name="Rectangle 4"/>
          <p:cNvSpPr/>
          <p:nvPr/>
        </p:nvSpPr>
        <p:spPr>
          <a:xfrm>
            <a:off x="3254162" y="1069801"/>
            <a:ext cx="4502242" cy="579446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1938" y="1605996"/>
            <a:ext cx="5186362" cy="475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300" b="1" dirty="0">
                <a:solidFill>
                  <a:schemeClr val="accent3"/>
                </a:solidFill>
                <a:hlinkClick r:id="rId3"/>
              </a:rPr>
              <a:t>http://apps.who.int/gb/ebwha/pdf_files/WHA68/A68_JourP-en.pdf</a:t>
            </a:r>
            <a:endParaRPr lang="en-US" sz="2300" b="1" dirty="0">
              <a:solidFill>
                <a:schemeClr val="accent3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The World Health Assembly Journal</a:t>
            </a:r>
          </a:p>
        </p:txBody>
      </p:sp>
      <p:sp useBgFill="1">
        <p:nvSpPr>
          <p:cNvPr id="6" name="Rectangle 5"/>
          <p:cNvSpPr/>
          <p:nvPr/>
        </p:nvSpPr>
        <p:spPr>
          <a:xfrm>
            <a:off x="2537565" y="1447801"/>
            <a:ext cx="5717086" cy="5028157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4"/>
          <p:cNvSpPr>
            <a:spLocks noGrp="1"/>
          </p:cNvSpPr>
          <p:nvPr>
            <p:ph idx="1"/>
          </p:nvPr>
        </p:nvSpPr>
        <p:spPr bwMode="auto">
          <a:xfrm>
            <a:off x="2762463" y="1556010"/>
            <a:ext cx="6683375" cy="34848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dirty="0">
                <a:ea typeface="Calibri" pitchFamily="34" charset="0"/>
              </a:rPr>
              <a:t>Faculty Director, O’Neill Institute for National &amp; Global Health Law</a:t>
            </a:r>
          </a:p>
          <a:p>
            <a:pPr marL="0" indent="0" algn="ctr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i="1" dirty="0">
                <a:ea typeface="Calibri" pitchFamily="34" charset="0"/>
              </a:rPr>
              <a:t>Georgetown University</a:t>
            </a:r>
            <a:endParaRPr lang="en-US" altLang="en-US" sz="3000" i="1" dirty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Lawrence O. </a:t>
            </a:r>
            <a:r>
              <a:rPr sz="3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Gostin</a:t>
            </a:r>
            <a:endParaRPr sz="3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5602" name="Picture 2" descr="L:\COMMUNICATIONS\Online Communications\Kff.org Webcasts &amp; Multimedia\Webinars\5.7.15 GHP - World Health Assembly\gostin-lawrenc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2" y="1537877"/>
            <a:ext cx="1693122" cy="229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11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6447" y="1215026"/>
            <a:ext cx="3814720" cy="50354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 </a:t>
            </a:r>
            <a:r>
              <a:rPr lang="en-US" b="1" dirty="0"/>
              <a:t>retrospective and prospective analysis of the west African Ebola virus disease epidemic: robust national health systems at the foundation and an empowered WHO at the apex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By </a:t>
            </a:r>
            <a:r>
              <a:rPr lang="en-US" dirty="0"/>
              <a:t>Lawrence O. </a:t>
            </a:r>
            <a:r>
              <a:rPr lang="en-US" dirty="0" err="1"/>
              <a:t>Gostin</a:t>
            </a:r>
            <a:r>
              <a:rPr lang="en-US" dirty="0"/>
              <a:t> and Eric A. Friedman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>
          <a:xfrm>
            <a:off x="3475356" y="6956855"/>
            <a:ext cx="1960457" cy="268353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Embargoed for Release Today (1 pm ET) in The Lancet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011" y="1226212"/>
            <a:ext cx="5703147" cy="400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87" tIns="52144" rIns="104287" bIns="52144" anchor="b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847483" indent="-32595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200">
                <a:solidFill>
                  <a:schemeClr val="tx1"/>
                </a:solidFill>
                <a:latin typeface="+mn-lt"/>
                <a:cs typeface="+mn-cs"/>
              </a:defRPr>
            </a:lvl2pPr>
            <a:lvl3pPr marL="1303820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cs typeface="+mn-cs"/>
              </a:defRPr>
            </a:lvl3pPr>
            <a:lvl4pPr marL="1825348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300">
                <a:solidFill>
                  <a:schemeClr val="tx1"/>
                </a:solidFill>
                <a:latin typeface="+mn-lt"/>
                <a:cs typeface="+mn-cs"/>
              </a:defRPr>
            </a:lvl4pPr>
            <a:lvl5pPr marL="2346876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5pPr>
            <a:lvl6pPr marL="2868404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6pPr>
            <a:lvl7pPr marL="3389932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7pPr>
            <a:lvl8pPr marL="3911460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8pPr>
            <a:lvl9pPr marL="4432988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100" b="1" dirty="0">
                <a:solidFill>
                  <a:schemeClr val="accent3"/>
                </a:solidFill>
              </a:rPr>
              <a:t>http://www.thelancet.com/journals/lancet/article/PIIS0140-6736(15)60644-4/abstract</a:t>
            </a:r>
            <a:endParaRPr lang="en-US" sz="21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53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8000" y="1585568"/>
            <a:ext cx="41910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spcCol="0"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05477" y="1027135"/>
            <a:ext cx="3814720" cy="5035463"/>
          </a:xfrm>
        </p:spPr>
        <p:txBody>
          <a:bodyPr/>
          <a:lstStyle/>
          <a:p>
            <a:pPr marL="0" indent="0">
              <a:buNone/>
            </a:pPr>
            <a:endParaRPr lang="en-US" sz="3000" i="1" dirty="0"/>
          </a:p>
          <a:p>
            <a:pPr marL="0" indent="0">
              <a:buNone/>
            </a:pPr>
            <a:endParaRPr lang="en-US" sz="3000" i="1" dirty="0"/>
          </a:p>
          <a:p>
            <a:pPr marL="0" indent="0">
              <a:buNone/>
            </a:pPr>
            <a:r>
              <a:rPr lang="en-US" sz="3000" dirty="0"/>
              <a:t>5 reforms needed to uphold the WHO’s constitutional mandate as “the directing and coordinating authority on international health work”</a:t>
            </a:r>
            <a:endParaRPr lang="en-US" sz="3000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1"/>
          </p:nvPr>
        </p:nvSpPr>
        <p:spPr>
          <a:xfrm>
            <a:off x="3475356" y="6956855"/>
            <a:ext cx="1960457" cy="268353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Reforming the World Health Organization After Ebola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06934" y="6855545"/>
            <a:ext cx="9730994" cy="604901"/>
          </a:xfrm>
          <a:prstGeom prst="rect">
            <a:avLst/>
          </a:prstGeom>
        </p:spPr>
        <p:txBody>
          <a:bodyPr lIns="104287" tIns="52144" rIns="104287" bIns="52144" anchor="b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847483" indent="-32595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200">
                <a:solidFill>
                  <a:schemeClr val="tx1"/>
                </a:solidFill>
                <a:latin typeface="+mn-lt"/>
                <a:cs typeface="+mn-cs"/>
              </a:defRPr>
            </a:lvl2pPr>
            <a:lvl3pPr marL="1303820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+mn-lt"/>
                <a:cs typeface="+mn-cs"/>
              </a:defRPr>
            </a:lvl3pPr>
            <a:lvl4pPr marL="1825348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300">
                <a:solidFill>
                  <a:schemeClr val="tx1"/>
                </a:solidFill>
                <a:latin typeface="+mn-lt"/>
                <a:cs typeface="+mn-cs"/>
              </a:defRPr>
            </a:lvl4pPr>
            <a:lvl5pPr marL="2346876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5pPr>
            <a:lvl6pPr marL="2868404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6pPr>
            <a:lvl7pPr marL="3389932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7pPr>
            <a:lvl8pPr marL="3911460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8pPr>
            <a:lvl9pPr marL="4432988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100" b="1" dirty="0">
                <a:solidFill>
                  <a:schemeClr val="accent3"/>
                </a:solidFill>
              </a:rPr>
              <a:t>http://jama.jamanetwork.com/Mobile/article.aspx?articleid=2247133</a:t>
            </a:r>
            <a:endParaRPr lang="en-US" sz="2100" b="1" dirty="0">
              <a:solidFill>
                <a:schemeClr val="accent3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85568"/>
            <a:ext cx="4191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3"/>
          <p:cNvSpPr txBox="1">
            <a:spLocks/>
          </p:cNvSpPr>
          <p:nvPr/>
        </p:nvSpPr>
        <p:spPr>
          <a:xfrm>
            <a:off x="884280" y="3256767"/>
            <a:ext cx="3814720" cy="2011450"/>
          </a:xfrm>
          <a:prstGeom prst="rect">
            <a:avLst/>
          </a:prstGeom>
        </p:spPr>
        <p:txBody>
          <a:bodyPr lIns="104287" tIns="52144" rIns="104287" bIns="52144"/>
          <a:lstStyle>
            <a:lvl1pPr marL="391146" indent="-39114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3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847483" indent="-32595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303820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825348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346876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868404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6pPr>
            <a:lvl7pPr marL="3389932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7pPr>
            <a:lvl8pPr marL="3911460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8pPr>
            <a:lvl9pPr marL="4432988" indent="-260764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ClrTx/>
              <a:buNone/>
            </a:pPr>
            <a:endParaRPr lang="en-US" sz="2400" i="1" kern="0" dirty="0"/>
          </a:p>
          <a:p>
            <a:pPr marL="0" indent="0">
              <a:buClrTx/>
              <a:buNone/>
            </a:pPr>
            <a:r>
              <a:rPr lang="en-US" sz="2400" i="1" kern="0" dirty="0"/>
              <a:t>Available online for free</a:t>
            </a:r>
          </a:p>
        </p:txBody>
      </p:sp>
    </p:spTree>
    <p:extLst>
      <p:ext uri="{BB962C8B-B14F-4D97-AF65-F5344CB8AC3E}">
        <p14:creationId xmlns:p14="http://schemas.microsoft.com/office/powerpoint/2010/main" val="21898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ontent Placeholder 4"/>
          <p:cNvSpPr>
            <a:spLocks noGrp="1"/>
          </p:cNvSpPr>
          <p:nvPr>
            <p:ph idx="1"/>
          </p:nvPr>
        </p:nvSpPr>
        <p:spPr bwMode="auto">
          <a:xfrm>
            <a:off x="2851573" y="1556010"/>
            <a:ext cx="6594263" cy="34848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dirty="0">
                <a:ea typeface="Calibri" pitchFamily="34" charset="0"/>
              </a:rPr>
              <a:t>Associate Director, Global Health Policy</a:t>
            </a:r>
          </a:p>
          <a:p>
            <a:pPr marL="0" indent="0" algn="ctr">
              <a:buNone/>
            </a:pPr>
            <a:endParaRPr lang="en-US" altLang="en-US" sz="3400" dirty="0">
              <a:ea typeface="Calibri" pitchFamily="34" charset="0"/>
            </a:endParaRPr>
          </a:p>
          <a:p>
            <a:pPr marL="0" indent="0" algn="ctr">
              <a:buNone/>
            </a:pPr>
            <a:r>
              <a:rPr lang="en-US" altLang="en-US" sz="3400" i="1" dirty="0">
                <a:ea typeface="Calibri" pitchFamily="34" charset="0"/>
              </a:rPr>
              <a:t>Kaiser Family Foundation</a:t>
            </a:r>
            <a:endParaRPr lang="en-US" altLang="en-US" sz="3000" i="1" dirty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J</a:t>
            </a: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osh Michaud</a:t>
            </a:r>
            <a:endParaRPr sz="3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2530" name="Picture 2" descr="L:\COMMUNICATIONS\Online Communications\Kff.org Webcasts &amp; Multimedia\Webinars\5.7.15 GHP - World Health Assembly\michaud_34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6" y="1494316"/>
            <a:ext cx="2710361" cy="169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4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663221"/>
              </p:ext>
            </p:extLst>
          </p:nvPr>
        </p:nvGraphicFramePr>
        <p:xfrm>
          <a:off x="180636" y="1056609"/>
          <a:ext cx="10478047" cy="541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300" dirty="0"/>
              <a:t>NOTES: </a:t>
            </a:r>
            <a:r>
              <a:rPr lang="en-US" sz="1300" dirty="0"/>
              <a:t>“Domestic” includes  funding for the Centers for Disease Control and Prevention (CDC), National Institutes of Health (NIH), Food and Drug Administration, and the Department of Defense (</a:t>
            </a:r>
            <a:r>
              <a:rPr lang="en-US" sz="1300" dirty="0" err="1"/>
              <a:t>DoD</a:t>
            </a:r>
            <a:r>
              <a:rPr lang="en-US" sz="1300" dirty="0"/>
              <a:t>). It </a:t>
            </a:r>
            <a:r>
              <a:rPr lang="en-US" sz="1300" dirty="0"/>
              <a:t>is possible that some </a:t>
            </a:r>
            <a:r>
              <a:rPr lang="en-US" sz="1300" dirty="0"/>
              <a:t>of $1.7 </a:t>
            </a:r>
            <a:r>
              <a:rPr lang="en-US" sz="1300" dirty="0"/>
              <a:t>billion in emergency Ebola funding for the domestic response </a:t>
            </a:r>
            <a:r>
              <a:rPr lang="en-US" sz="1300" dirty="0"/>
              <a:t>may </a:t>
            </a:r>
            <a:r>
              <a:rPr lang="en-US" sz="1300" dirty="0"/>
              <a:t>be used for international efforts.</a:t>
            </a:r>
          </a:p>
          <a:p>
            <a:r>
              <a:rPr lang="en-US" sz="1300" dirty="0"/>
              <a:t>SOURCE: </a:t>
            </a:r>
            <a:r>
              <a:rPr lang="en-US" sz="1300" dirty="0"/>
              <a:t>Kaiser Family Foundation analysis </a:t>
            </a:r>
            <a:r>
              <a:rPr lang="en-US" sz="1300" dirty="0"/>
              <a:t>of </a:t>
            </a:r>
            <a:r>
              <a:rPr lang="en-US" sz="1300" dirty="0"/>
              <a:t>data from the “Consolidated Appropriations Act, 2015” (H.R. 83) and accompanying </a:t>
            </a:r>
            <a:r>
              <a:rPr lang="en-US" sz="1300" dirty="0"/>
              <a:t>reports</a:t>
            </a:r>
            <a:r>
              <a:rPr lang="en-US" sz="1300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Ebola Funding, FY 2015 Omnibus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3527" y="1428237"/>
            <a:ext cx="1207679" cy="382305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>
              <a:buNone/>
            </a:pPr>
            <a:r>
              <a:rPr lang="en-US" sz="1800" b="1" i="1" dirty="0" smtClean="0">
                <a:solidFill>
                  <a:schemeClr val="tx1"/>
                </a:solidFill>
                <a:latin typeface="+mj-lt"/>
                <a:cs typeface="Meta Offc Pro"/>
              </a:rPr>
              <a:t>In Millions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8957" y="4771161"/>
            <a:ext cx="2685327" cy="1379501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>
              <a:buNone/>
            </a:pPr>
            <a:r>
              <a:rPr lang="en-US" sz="1800" dirty="0" smtClean="0">
                <a:solidFill>
                  <a:schemeClr val="tx1"/>
                </a:solidFill>
                <a:latin typeface="+mn-lt"/>
                <a:cs typeface="Meta Offc Pro"/>
              </a:rPr>
              <a:t>International = $3.7 billion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1"/>
                </a:solidFill>
                <a:latin typeface="+mn-lt"/>
                <a:cs typeface="Meta Offc Pro"/>
              </a:rPr>
              <a:t>Domestic = $1.7 billion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+mn-lt"/>
                <a:cs typeface="Meta Offc Pro"/>
              </a:rPr>
              <a:t>Total = 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Meta Offc Pro"/>
              </a:rPr>
              <a:t>$5.4 </a:t>
            </a:r>
            <a:r>
              <a:rPr lang="en-US" sz="1800" b="1" dirty="0" smtClean="0">
                <a:solidFill>
                  <a:schemeClr val="tx1"/>
                </a:solidFill>
                <a:latin typeface="+mn-lt"/>
                <a:cs typeface="Meta Offc Pro"/>
              </a:rPr>
              <a:t>billion</a:t>
            </a:r>
            <a:endParaRPr lang="en-US" sz="1800" b="1" dirty="0">
              <a:solidFill>
                <a:schemeClr val="tx1"/>
              </a:solidFill>
              <a:latin typeface="+mn-lt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289411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7"/>
          <p:cNvSpPr>
            <a:spLocks noGrp="1"/>
          </p:cNvSpPr>
          <p:nvPr>
            <p:ph idx="1"/>
          </p:nvPr>
        </p:nvSpPr>
        <p:spPr bwMode="auto">
          <a:xfrm>
            <a:off x="107678" y="1512253"/>
            <a:ext cx="10478047" cy="52421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We will now take questions that have been submitted via chat. 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  <a:p>
            <a:pPr eaLnBrk="1" hangingPunct="1"/>
            <a:r>
              <a:rPr lang="en-US" altLang="en-US" sz="3200" dirty="0">
                <a:ea typeface="Calibri" pitchFamily="34" charset="0"/>
              </a:rPr>
              <a:t>You can still ask additional questions via chat at any time. </a:t>
            </a:r>
          </a:p>
          <a:p>
            <a:pPr eaLnBrk="1" hangingPunct="1"/>
            <a:endParaRPr lang="en-US" altLang="en-US" sz="3200" dirty="0">
              <a:ea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</a:rPr>
              <a:t>Q&amp;A – Ask Us Questions Via Chat </a:t>
            </a:r>
            <a:endParaRPr sz="3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1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678" y="1512253"/>
            <a:ext cx="10478047" cy="5242126"/>
          </a:xfrm>
        </p:spPr>
        <p:txBody>
          <a:bodyPr/>
          <a:lstStyle/>
          <a:p>
            <a:pPr eaLnBrk="1" hangingPunct="1">
              <a:defRPr/>
            </a:pPr>
            <a:endParaRPr lang="en-US" sz="3000" dirty="0"/>
          </a:p>
          <a:p>
            <a:pPr marL="0" indent="0" algn="ctr">
              <a:buNone/>
              <a:defRPr/>
            </a:pPr>
            <a:r>
              <a:rPr lang="en-US" sz="3700" dirty="0"/>
              <a:t>Today’s web briefing will be posted by or before tomorrow morning at:</a:t>
            </a:r>
          </a:p>
          <a:p>
            <a:pPr marL="0" indent="0" algn="ctr">
              <a:buNone/>
              <a:defRPr/>
            </a:pPr>
            <a:endParaRPr lang="en-US" sz="3700" dirty="0"/>
          </a:p>
          <a:p>
            <a:pPr marL="0" indent="0" algn="ctr">
              <a:buNone/>
              <a:defRPr/>
            </a:pPr>
            <a:r>
              <a:rPr lang="en-US" sz="4600" b="1" dirty="0">
                <a:solidFill>
                  <a:srgbClr val="0070C0"/>
                </a:solidFill>
              </a:rPr>
              <a:t>kff.org/global-health-policy</a:t>
            </a:r>
          </a:p>
          <a:p>
            <a:pPr marL="0" indent="0" algn="ctr">
              <a:buNone/>
              <a:defRPr/>
            </a:pPr>
            <a:endParaRPr lang="en-US" sz="3700" dirty="0"/>
          </a:p>
          <a:p>
            <a:pPr marL="0" indent="0" algn="ctr">
              <a:buNone/>
              <a:defRPr/>
            </a:pPr>
            <a:r>
              <a:rPr lang="en-US" sz="3200" dirty="0"/>
              <a:t>The PowerPoint slides have already been posted, and a transcript will be available soon. </a:t>
            </a:r>
            <a:endParaRPr lang="en-US" sz="3200" dirty="0"/>
          </a:p>
          <a:p>
            <a:pPr algn="ctr" eaLnBrk="1" hangingPunct="1">
              <a:defRPr/>
            </a:pPr>
            <a:endParaRPr lang="en-US" sz="3000" dirty="0"/>
          </a:p>
          <a:p>
            <a:pPr marL="0" indent="0">
              <a:buNone/>
              <a:defRPr/>
            </a:pPr>
            <a:endParaRPr lang="en-US" sz="3400" b="1" dirty="0"/>
          </a:p>
          <a:p>
            <a:pPr eaLnBrk="1" hangingPunct="1">
              <a:defRPr/>
            </a:pPr>
            <a:endParaRPr lang="en-US" sz="3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Today’s Web Briefing Will Be Recorded</a:t>
            </a:r>
            <a:endParaRPr sz="3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07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7"/>
          <p:cNvSpPr>
            <a:spLocks noGrp="1"/>
          </p:cNvSpPr>
          <p:nvPr>
            <p:ph idx="1"/>
          </p:nvPr>
        </p:nvSpPr>
        <p:spPr bwMode="auto">
          <a:xfrm>
            <a:off x="107678" y="1176197"/>
            <a:ext cx="10478047" cy="55781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marL="912513" lvl="2" indent="0">
              <a:buNone/>
            </a:pPr>
            <a:endParaRPr lang="en-US" altLang="en-US" sz="3400" b="1" dirty="0">
              <a:ea typeface="Calibri" pitchFamily="34" charset="0"/>
            </a:endParaRPr>
          </a:p>
          <a:p>
            <a:pPr marL="912513" lvl="2" indent="0">
              <a:buNone/>
            </a:pPr>
            <a:r>
              <a:rPr lang="en-US" altLang="en-US" sz="3400" b="1" dirty="0">
                <a:ea typeface="Calibri" pitchFamily="34" charset="0"/>
              </a:rPr>
              <a:t>Katie Smith</a:t>
            </a:r>
          </a:p>
          <a:p>
            <a:pPr marL="912513" lvl="2" indent="0">
              <a:buNone/>
            </a:pPr>
            <a:r>
              <a:rPr lang="en-US" altLang="en-US" sz="2900" dirty="0">
                <a:ea typeface="Calibri" pitchFamily="34" charset="0"/>
              </a:rPr>
              <a:t>Communications Associate</a:t>
            </a:r>
          </a:p>
          <a:p>
            <a:pPr marL="912513" lvl="2" indent="0">
              <a:buNone/>
            </a:pPr>
            <a:r>
              <a:rPr lang="en-US" altLang="en-US" sz="2900" dirty="0">
                <a:ea typeface="Calibri" pitchFamily="34" charset="0"/>
              </a:rPr>
              <a:t>Kaiser Family Foundation </a:t>
            </a:r>
            <a:br>
              <a:rPr lang="en-US" altLang="en-US" sz="2900" dirty="0">
                <a:ea typeface="Calibri" pitchFamily="34" charset="0"/>
              </a:rPr>
            </a:br>
            <a:r>
              <a:rPr lang="en-US" altLang="en-US" sz="2900" dirty="0">
                <a:ea typeface="Calibri" pitchFamily="34" charset="0"/>
              </a:rPr>
              <a:t>Phone: 202-347-5270</a:t>
            </a:r>
          </a:p>
          <a:p>
            <a:pPr marL="912513" lvl="2" indent="0">
              <a:buNone/>
            </a:pPr>
            <a:r>
              <a:rPr lang="en-US" altLang="en-US" sz="2900" dirty="0">
                <a:ea typeface="Calibri" pitchFamily="34" charset="0"/>
              </a:rPr>
              <a:t>Email: </a:t>
            </a:r>
            <a:r>
              <a:rPr lang="en-US" altLang="en-US" sz="2900" b="1" dirty="0">
                <a:solidFill>
                  <a:schemeClr val="accent3"/>
                </a:solidFill>
                <a:ea typeface="Calibri" pitchFamily="34" charset="0"/>
              </a:rPr>
              <a:t>KatieS@kff.org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Contact Information</a:t>
            </a:r>
            <a:endParaRPr sz="3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045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678" y="1512253"/>
            <a:ext cx="10478047" cy="524212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i="1" dirty="0" smtClean="0"/>
              <a:t>Until next time, keep up with the Kaiser Family Foundation</a:t>
            </a:r>
            <a:r>
              <a:rPr lang="en-US" i="1" dirty="0"/>
              <a:t> </a:t>
            </a:r>
            <a:r>
              <a:rPr lang="en-US" i="1" dirty="0" smtClean="0"/>
              <a:t>online: 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3400" b="1" dirty="0"/>
              <a:t>Twitter</a:t>
            </a:r>
            <a:r>
              <a:rPr lang="en-US" sz="3400" dirty="0"/>
              <a:t>:	</a:t>
            </a:r>
            <a:r>
              <a:rPr lang="en-US" sz="3400" b="1" dirty="0">
                <a:solidFill>
                  <a:srgbClr val="0070C0"/>
                </a:solidFill>
              </a:rPr>
              <a:t>@</a:t>
            </a:r>
            <a:r>
              <a:rPr lang="en-US" sz="3400" b="1" dirty="0" err="1">
                <a:solidFill>
                  <a:srgbClr val="0070C0"/>
                </a:solidFill>
              </a:rPr>
              <a:t>KaiserFamFound</a:t>
            </a:r>
            <a:endParaRPr lang="en-US" sz="3400" b="1" dirty="0">
              <a:solidFill>
                <a:srgbClr val="0070C0"/>
              </a:solidFill>
            </a:endParaRPr>
          </a:p>
          <a:p>
            <a:pPr marL="0" indent="0">
              <a:buNone/>
              <a:defRPr/>
            </a:pPr>
            <a:endParaRPr lang="en-US" sz="3400" b="1" dirty="0"/>
          </a:p>
          <a:p>
            <a:pPr marL="0" indent="0">
              <a:buNone/>
              <a:defRPr/>
            </a:pPr>
            <a:r>
              <a:rPr lang="en-US" sz="3400" b="1" dirty="0"/>
              <a:t>Facebook</a:t>
            </a:r>
            <a:r>
              <a:rPr lang="en-US" sz="3400" dirty="0"/>
              <a:t>: 	</a:t>
            </a:r>
            <a:r>
              <a:rPr lang="en-US" sz="3400" b="1" dirty="0">
                <a:solidFill>
                  <a:srgbClr val="0070C0"/>
                </a:solidFill>
              </a:rPr>
              <a:t> </a:t>
            </a:r>
            <a:r>
              <a:rPr lang="en-US" sz="3400" b="1" dirty="0">
                <a:solidFill>
                  <a:srgbClr val="0070C0"/>
                </a:solidFill>
              </a:rPr>
              <a:t>/</a:t>
            </a:r>
            <a:r>
              <a:rPr lang="en-US" sz="3400" b="1" dirty="0" err="1">
                <a:solidFill>
                  <a:srgbClr val="0070C0"/>
                </a:solidFill>
              </a:rPr>
              <a:t>KaiserFamilyFoundation</a:t>
            </a:r>
            <a:endParaRPr lang="en-US" sz="3400" b="1" dirty="0">
              <a:solidFill>
                <a:srgbClr val="0070C0"/>
              </a:solidFill>
            </a:endParaRPr>
          </a:p>
          <a:p>
            <a:pPr eaLnBrk="1" hangingPunct="1">
              <a:defRPr/>
            </a:pPr>
            <a:endParaRPr lang="en-US" sz="3400" dirty="0"/>
          </a:p>
          <a:p>
            <a:pPr marL="0" indent="0">
              <a:buNone/>
              <a:defRPr/>
            </a:pPr>
            <a:r>
              <a:rPr lang="en-US" sz="3400" b="1" dirty="0"/>
              <a:t>LinkedIn</a:t>
            </a:r>
            <a:r>
              <a:rPr lang="en-US" sz="3400" dirty="0"/>
              <a:t>:	</a:t>
            </a:r>
            <a:r>
              <a:rPr lang="en-US" sz="3400" b="1" dirty="0">
                <a:solidFill>
                  <a:srgbClr val="0070C0"/>
                </a:solidFill>
              </a:rPr>
              <a:t>/</a:t>
            </a:r>
            <a:r>
              <a:rPr lang="en-US" sz="3400" b="1" dirty="0">
                <a:solidFill>
                  <a:srgbClr val="0070C0"/>
                </a:solidFill>
              </a:rPr>
              <a:t>company/</a:t>
            </a:r>
            <a:r>
              <a:rPr lang="en-US" sz="3400" b="1" dirty="0" err="1">
                <a:solidFill>
                  <a:srgbClr val="0070C0"/>
                </a:solidFill>
              </a:rPr>
              <a:t>kaiser</a:t>
            </a:r>
            <a:r>
              <a:rPr lang="en-US" sz="3400" b="1" dirty="0">
                <a:solidFill>
                  <a:srgbClr val="0070C0"/>
                </a:solidFill>
              </a:rPr>
              <a:t>-family-foundation</a:t>
            </a:r>
            <a:endParaRPr lang="en-US" sz="3400" b="1" dirty="0">
              <a:solidFill>
                <a:srgbClr val="0070C0"/>
              </a:solidFill>
            </a:endParaRPr>
          </a:p>
          <a:p>
            <a:pPr marL="0" indent="0">
              <a:buNone/>
              <a:defRPr/>
            </a:pPr>
            <a:endParaRPr lang="en-US" sz="3400" dirty="0"/>
          </a:p>
          <a:p>
            <a:pPr marL="0" indent="0">
              <a:buNone/>
              <a:defRPr/>
            </a:pPr>
            <a:r>
              <a:rPr lang="en-US" sz="3400" b="1" dirty="0"/>
              <a:t>Email Alerts</a:t>
            </a:r>
            <a:r>
              <a:rPr lang="en-US" sz="3400" dirty="0"/>
              <a:t>:	</a:t>
            </a:r>
            <a:r>
              <a:rPr lang="en-US" sz="3400" b="1" dirty="0">
                <a:solidFill>
                  <a:srgbClr val="0070C0"/>
                </a:solidFill>
              </a:rPr>
              <a:t>kff.org/email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678" y="402567"/>
            <a:ext cx="10478047" cy="1008168"/>
          </a:xfrm>
        </p:spPr>
        <p:txBody>
          <a:bodyPr/>
          <a:lstStyle/>
          <a:p>
            <a:pPr algn="ctr" eaLnBrk="1" hangingPunct="1">
              <a:defRPr/>
            </a:pPr>
            <a:r>
              <a:rPr sz="3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6224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">
  <a:themeElements>
    <a:clrScheme name="master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ast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90525" marR="0" indent="-390525" algn="l" defTabSz="1042988" rtl="0" eaLnBrk="1" fontAlgn="base" latinLnBrk="0" hangingPunct="1">
          <a:lnSpc>
            <a:spcPct val="100000"/>
          </a:lnSpc>
          <a:spcBef>
            <a:spcPct val="80000"/>
          </a:spcBef>
          <a:spcAft>
            <a:spcPct val="0"/>
          </a:spcAft>
          <a:buClr>
            <a:srgbClr val="1E7FB8"/>
          </a:buClr>
          <a:buSzTx/>
          <a:buFont typeface="Wingdings" pitchFamily="2" charset="2"/>
          <a:buChar char="l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90525" marR="0" indent="-390525" algn="l" defTabSz="1042988" rtl="0" eaLnBrk="1" fontAlgn="base" latinLnBrk="0" hangingPunct="1">
          <a:lnSpc>
            <a:spcPct val="100000"/>
          </a:lnSpc>
          <a:spcBef>
            <a:spcPct val="80000"/>
          </a:spcBef>
          <a:spcAft>
            <a:spcPct val="0"/>
          </a:spcAft>
          <a:buClr>
            <a:srgbClr val="1E7FB8"/>
          </a:buClr>
          <a:buSzTx/>
          <a:buFont typeface="Wingdings" pitchFamily="2" charset="2"/>
          <a:buChar char="l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1_Default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24905</TotalTime>
  <Words>1057</Words>
  <Application>Microsoft Office PowerPoint</Application>
  <PresentationFormat>Custom</PresentationFormat>
  <Paragraphs>160</Paragraphs>
  <Slides>28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master</vt:lpstr>
      <vt:lpstr>Title page</vt:lpstr>
      <vt:lpstr>Default with figure #</vt:lpstr>
      <vt:lpstr>Default</vt:lpstr>
      <vt:lpstr>Default with exhibit #</vt:lpstr>
      <vt:lpstr>1_Default with figure #</vt:lpstr>
      <vt:lpstr>1_Title page</vt:lpstr>
      <vt:lpstr>1_Default</vt:lpstr>
      <vt:lpstr>1_Default with exhibit #</vt:lpstr>
      <vt:lpstr>2_Default with figure #</vt:lpstr>
      <vt:lpstr>2_Title page</vt:lpstr>
      <vt:lpstr>Web Briefing for Media:  Key Issues Facing the 2015 World Health Assembly -- From Ebola to WHO Reform</vt:lpstr>
      <vt:lpstr>Penny Duckham (moderator)</vt:lpstr>
      <vt:lpstr>Sign up for a daily digest of global health headlines via KFF</vt:lpstr>
      <vt:lpstr>Today’s Web Briefing Will Be Recorded</vt:lpstr>
      <vt:lpstr>Q&amp;A – You Can Ask Questions Via Chat</vt:lpstr>
      <vt:lpstr>Ian Smith</vt:lpstr>
      <vt:lpstr> The 68th World Health Assembly       Dr Ian Smith  Executive Director  Director-General's Office   </vt:lpstr>
      <vt:lpstr>What is WHA?</vt:lpstr>
      <vt:lpstr>How does it work?</vt:lpstr>
      <vt:lpstr>Why is it important? What does it aim to achieve? </vt:lpstr>
      <vt:lpstr>Ebola</vt:lpstr>
      <vt:lpstr>Reform of WHO work in Health Emergencies</vt:lpstr>
      <vt:lpstr>Antimicrobial Resistance</vt:lpstr>
      <vt:lpstr>Climate and Health </vt:lpstr>
      <vt:lpstr>PowerPoint Presentation</vt:lpstr>
      <vt:lpstr>Jimmy Kolker</vt:lpstr>
      <vt:lpstr>World Health Organization – General Assembly</vt:lpstr>
      <vt:lpstr>World Health Assembly Provisional Agenda</vt:lpstr>
      <vt:lpstr>The World Health Assembly Journal</vt:lpstr>
      <vt:lpstr>Lawrence O. Gostin</vt:lpstr>
      <vt:lpstr>Embargoed for Release Today (1 pm ET) in The Lancet</vt:lpstr>
      <vt:lpstr>Reforming the World Health Organization After Ebola</vt:lpstr>
      <vt:lpstr>Josh Michaud</vt:lpstr>
      <vt:lpstr>Emergency Ebola Funding, FY 2015 Omnibus</vt:lpstr>
      <vt:lpstr>Q&amp;A – Ask Us Questions Via Chat </vt:lpstr>
      <vt:lpstr>Today’s Web Briefing Will Be Recorded</vt:lpstr>
      <vt:lpstr>Contact Information</vt:lpstr>
      <vt:lpstr>Thank you!</vt:lpstr>
    </vt:vector>
  </TitlesOfParts>
  <Company>World Health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Unit2CommunicatingonBehalfofWHO</dc:title>
  <dc:subject>WHO template and recommendations</dc:subject>
  <dc:creator>Anne Guilloux</dc:creator>
  <cp:keywords>communication, photos, text</cp:keywords>
  <cp:lastModifiedBy>Amanda Keammerer</cp:lastModifiedBy>
  <cp:revision>453</cp:revision>
  <cp:lastPrinted>2015-04-21T10:08:18Z</cp:lastPrinted>
  <dcterms:created xsi:type="dcterms:W3CDTF">2005-03-01T08:26:43Z</dcterms:created>
  <dcterms:modified xsi:type="dcterms:W3CDTF">2015-05-06T23:36:51Z</dcterms:modified>
  <cp:category>Guidelines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ategories0">
    <vt:lpwstr>Capacity building</vt:lpwstr>
  </property>
</Properties>
</file>