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6.xml" ContentType="application/vnd.openxmlformats-officedocument.theme+xml"/>
  <Override PartName="/ppt/slideLayouts/slideLayout2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notesSlides/notesSlide3.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4.xml" ContentType="application/vnd.openxmlformats-officedocument.presentationml.notesSlide+xml"/>
  <Override PartName="/ppt/charts/chart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1"/>
    <p:sldMasterId id="2147483673" r:id="rId2"/>
    <p:sldMasterId id="2147483666" r:id="rId3"/>
    <p:sldMasterId id="2147483678" r:id="rId4"/>
    <p:sldMasterId id="2147483683" r:id="rId5"/>
    <p:sldMasterId id="2147483688" r:id="rId6"/>
    <p:sldMasterId id="2147483693" r:id="rId7"/>
  </p:sldMasterIdLst>
  <p:notesMasterIdLst>
    <p:notesMasterId r:id="rId15"/>
  </p:notesMasterIdLst>
  <p:sldIdLst>
    <p:sldId id="299" r:id="rId8"/>
    <p:sldId id="288" r:id="rId9"/>
    <p:sldId id="292" r:id="rId10"/>
    <p:sldId id="294" r:id="rId11"/>
    <p:sldId id="298" r:id="rId12"/>
    <p:sldId id="296" r:id="rId13"/>
    <p:sldId id="300" r:id="rId1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008" y="-48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5" Type="http://schemas.openxmlformats.org/officeDocument/2006/relationships/slideMaster" Target="slideMasters/slideMaster5.xml"/><Relationship Id="rId15"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title>
      <c:layout/>
      <c:overlay val="0"/>
    </c:title>
    <c:autoTitleDeleted val="0"/>
    <c:plotArea>
      <c:layout>
        <c:manualLayout>
          <c:layoutTarget val="inner"/>
          <c:xMode val="edge"/>
          <c:yMode val="edge"/>
          <c:x val="0.17801415312872898"/>
          <c:y val="0.11707048892633208"/>
          <c:w val="0.46208838823727288"/>
          <c:h val="0.81363011707521582"/>
        </c:manualLayout>
      </c:layout>
      <c:doughnutChart>
        <c:varyColors val="1"/>
        <c:ser>
          <c:idx val="0"/>
          <c:order val="0"/>
          <c:tx>
            <c:strRef>
              <c:f>Sheet1!$A$2</c:f>
              <c:strCache>
                <c:ptCount val="1"/>
              </c:strCache>
            </c:strRef>
          </c:tx>
          <c:spPr>
            <a:ln>
              <a:solidFill>
                <a:schemeClr val="tx1"/>
              </a:solidFill>
            </a:ln>
            <a:effectLst/>
          </c:spPr>
          <c:dPt>
            <c:idx val="0"/>
            <c:bubble3D val="0"/>
            <c:spPr>
              <a:solidFill>
                <a:schemeClr val="accent5"/>
              </a:solidFill>
              <a:ln>
                <a:solidFill>
                  <a:schemeClr val="tx1"/>
                </a:solidFill>
              </a:ln>
              <a:effectLst/>
            </c:spPr>
          </c:dPt>
          <c:dPt>
            <c:idx val="1"/>
            <c:bubble3D val="0"/>
            <c:spPr>
              <a:solidFill>
                <a:schemeClr val="accent4"/>
              </a:solidFill>
              <a:ln>
                <a:solidFill>
                  <a:schemeClr val="tx1"/>
                </a:solidFill>
              </a:ln>
              <a:effectLst/>
            </c:spPr>
          </c:dPt>
          <c:dPt>
            <c:idx val="2"/>
            <c:bubble3D val="0"/>
            <c:spPr>
              <a:solidFill>
                <a:schemeClr val="accent3"/>
              </a:solidFill>
              <a:ln>
                <a:solidFill>
                  <a:schemeClr val="tx1"/>
                </a:solidFill>
              </a:ln>
              <a:effectLst/>
            </c:spPr>
          </c:dPt>
          <c:dPt>
            <c:idx val="3"/>
            <c:bubble3D val="0"/>
            <c:spPr>
              <a:solidFill>
                <a:schemeClr val="bg1">
                  <a:lumMod val="65000"/>
                </a:schemeClr>
              </a:solidFill>
              <a:ln>
                <a:solidFill>
                  <a:schemeClr val="tx1"/>
                </a:solidFill>
              </a:ln>
              <a:effectLst/>
            </c:spPr>
          </c:dPt>
          <c:dPt>
            <c:idx val="4"/>
            <c:bubble3D val="0"/>
            <c:explosion val="20"/>
            <c:spPr>
              <a:solidFill>
                <a:schemeClr val="accent1"/>
              </a:solidFill>
              <a:ln>
                <a:solidFill>
                  <a:schemeClr val="tx1"/>
                </a:solidFill>
              </a:ln>
              <a:effectLst/>
            </c:spPr>
          </c:dPt>
          <c:dPt>
            <c:idx val="5"/>
            <c:bubble3D val="0"/>
            <c:spPr>
              <a:solidFill>
                <a:schemeClr val="accent5">
                  <a:lumMod val="20000"/>
                  <a:lumOff val="80000"/>
                </a:schemeClr>
              </a:solidFill>
              <a:ln>
                <a:solidFill>
                  <a:schemeClr val="tx1"/>
                </a:solidFill>
              </a:ln>
              <a:effectLst/>
            </c:spPr>
          </c:dPt>
          <c:dPt>
            <c:idx val="6"/>
            <c:bubble3D val="0"/>
            <c:spPr>
              <a:solidFill>
                <a:schemeClr val="accent6"/>
              </a:solidFill>
              <a:ln>
                <a:solidFill>
                  <a:schemeClr val="tx1"/>
                </a:solidFill>
              </a:ln>
              <a:effectLst/>
            </c:spPr>
          </c:dPt>
          <c:dLbls>
            <c:dLbl>
              <c:idx val="4"/>
              <c:spPr/>
              <c:txPr>
                <a:bodyPr/>
                <a:lstStyle/>
                <a:p>
                  <a:pPr>
                    <a:defRPr sz="2800" b="1">
                      <a:solidFill>
                        <a:schemeClr val="bg1"/>
                      </a:solidFill>
                    </a:defRPr>
                  </a:pPr>
                  <a:endParaRPr lang="en-US"/>
                </a:p>
              </c:txPr>
              <c:showLegendKey val="0"/>
              <c:showVal val="0"/>
              <c:showCatName val="0"/>
              <c:showSerName val="0"/>
              <c:showPercent val="1"/>
              <c:showBubbleSize val="0"/>
            </c:dLbl>
            <c:txPr>
              <a:bodyPr/>
              <a:lstStyle/>
              <a:p>
                <a:pPr>
                  <a:defRPr sz="2800" b="1"/>
                </a:pPr>
                <a:endParaRPr lang="en-US"/>
              </a:p>
            </c:txPr>
            <c:showLegendKey val="0"/>
            <c:showVal val="0"/>
            <c:showCatName val="0"/>
            <c:showSerName val="0"/>
            <c:showPercent val="1"/>
            <c:showBubbleSize val="0"/>
            <c:showLeaderLines val="0"/>
          </c:dLbls>
          <c:cat>
            <c:strRef>
              <c:f>Sheet1!$B$1:$H$1</c:f>
              <c:strCache>
                <c:ptCount val="7"/>
                <c:pt idx="0">
                  <c:v>Other2</c:v>
                </c:pt>
                <c:pt idx="1">
                  <c:v>Nondefense Discretionary</c:v>
                </c:pt>
                <c:pt idx="2">
                  <c:v>Defense</c:v>
                </c:pt>
                <c:pt idx="3">
                  <c:v>Social Security</c:v>
                </c:pt>
                <c:pt idx="4">
                  <c:v>Medicare1</c:v>
                </c:pt>
                <c:pt idx="5">
                  <c:v>Medicaid</c:v>
                </c:pt>
                <c:pt idx="6">
                  <c:v>Net Interest</c:v>
                </c:pt>
              </c:strCache>
            </c:strRef>
          </c:cat>
          <c:val>
            <c:numRef>
              <c:f>Sheet1!$B$2:$H$2</c:f>
              <c:numCache>
                <c:formatCode>#,##0</c:formatCode>
                <c:ptCount val="7"/>
                <c:pt idx="0">
                  <c:v>466.5809999999999</c:v>
                </c:pt>
                <c:pt idx="1">
                  <c:v>576.34699999999998</c:v>
                </c:pt>
                <c:pt idx="2">
                  <c:v>625.75</c:v>
                </c:pt>
                <c:pt idx="3">
                  <c:v>807.84100000000001</c:v>
                </c:pt>
                <c:pt idx="4">
                  <c:v>491.80900000000003</c:v>
                </c:pt>
                <c:pt idx="5">
                  <c:v>265.392</c:v>
                </c:pt>
                <c:pt idx="6">
                  <c:v>220.88499999999999</c:v>
                </c:pt>
              </c:numCache>
            </c:numRef>
          </c:val>
        </c:ser>
        <c:dLbls>
          <c:showLegendKey val="0"/>
          <c:showVal val="0"/>
          <c:showCatName val="1"/>
          <c:showSerName val="0"/>
          <c:showPercent val="1"/>
          <c:showBubbleSize val="0"/>
          <c:showLeaderLines val="0"/>
        </c:dLbls>
        <c:firstSliceAng val="164"/>
        <c:holeSize val="50"/>
      </c:doughnutChart>
    </c:plotArea>
    <c:plotVisOnly val="1"/>
    <c:dispBlanksAs val="zero"/>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436592130448612"/>
          <c:y val="0.10314691432801669"/>
          <c:w val="0.47227732607130701"/>
          <c:h val="0.71194797765663909"/>
        </c:manualLayout>
      </c:layout>
      <c:pieChart>
        <c:varyColors val="1"/>
        <c:ser>
          <c:idx val="0"/>
          <c:order val="0"/>
          <c:tx>
            <c:strRef>
              <c:f>Sheet1!$B$1</c:f>
              <c:strCache>
                <c:ptCount val="1"/>
                <c:pt idx="0">
                  <c:v>%</c:v>
                </c:pt>
              </c:strCache>
            </c:strRef>
          </c:tx>
          <c:spPr>
            <a:ln>
              <a:solidFill>
                <a:schemeClr val="tx1"/>
              </a:solidFill>
            </a:ln>
          </c:spPr>
          <c:dPt>
            <c:idx val="0"/>
            <c:bubble3D val="0"/>
            <c:explosion val="7"/>
            <c:spPr>
              <a:solidFill>
                <a:schemeClr val="accent1"/>
              </a:solidFill>
              <a:ln>
                <a:solidFill>
                  <a:schemeClr val="tx1"/>
                </a:solidFill>
              </a:ln>
            </c:spPr>
          </c:dPt>
          <c:dPt>
            <c:idx val="1"/>
            <c:bubble3D val="0"/>
            <c:explosion val="7"/>
            <c:spPr>
              <a:solidFill>
                <a:schemeClr val="accent3"/>
              </a:solidFill>
              <a:ln>
                <a:solidFill>
                  <a:schemeClr val="tx1"/>
                </a:solidFill>
              </a:ln>
            </c:spPr>
          </c:dPt>
          <c:dPt>
            <c:idx val="2"/>
            <c:bubble3D val="0"/>
            <c:spPr>
              <a:solidFill>
                <a:schemeClr val="accent4"/>
              </a:solidFill>
              <a:ln>
                <a:solidFill>
                  <a:schemeClr val="tx1"/>
                </a:solidFill>
              </a:ln>
            </c:spPr>
          </c:dPt>
          <c:dPt>
            <c:idx val="3"/>
            <c:bubble3D val="0"/>
            <c:spPr>
              <a:solidFill>
                <a:schemeClr val="accent5"/>
              </a:solidFill>
              <a:ln>
                <a:solidFill>
                  <a:schemeClr val="tx1"/>
                </a:solidFill>
              </a:ln>
            </c:spPr>
          </c:dPt>
          <c:dPt>
            <c:idx val="4"/>
            <c:bubble3D val="0"/>
            <c:spPr>
              <a:solidFill>
                <a:schemeClr val="accent6"/>
              </a:solidFill>
              <a:ln>
                <a:solidFill>
                  <a:schemeClr val="tx1"/>
                </a:solidFill>
              </a:ln>
            </c:spPr>
          </c:dPt>
          <c:dPt>
            <c:idx val="5"/>
            <c:bubble3D val="0"/>
            <c:spPr>
              <a:solidFill>
                <a:schemeClr val="accent5">
                  <a:lumMod val="20000"/>
                  <a:lumOff val="80000"/>
                </a:schemeClr>
              </a:solidFill>
              <a:ln>
                <a:solidFill>
                  <a:schemeClr val="tx1"/>
                </a:solidFill>
              </a:ln>
            </c:spPr>
          </c:dPt>
          <c:dPt>
            <c:idx val="6"/>
            <c:bubble3D val="0"/>
            <c:spPr>
              <a:solidFill>
                <a:schemeClr val="bg1">
                  <a:lumMod val="75000"/>
                </a:schemeClr>
              </a:solidFill>
              <a:ln>
                <a:solidFill>
                  <a:schemeClr val="tx1"/>
                </a:solidFill>
              </a:ln>
            </c:spPr>
          </c:dPt>
          <c:dPt>
            <c:idx val="7"/>
            <c:bubble3D val="0"/>
            <c:spPr>
              <a:solidFill>
                <a:schemeClr val="tx2"/>
              </a:solidFill>
              <a:ln>
                <a:solidFill>
                  <a:schemeClr val="tx1"/>
                </a:solidFill>
              </a:ln>
            </c:spPr>
          </c:dPt>
          <c:dLbls>
            <c:dLbl>
              <c:idx val="0"/>
              <c:spPr/>
              <c:txPr>
                <a:bodyPr/>
                <a:lstStyle/>
                <a:p>
                  <a:pPr>
                    <a:defRPr sz="2400" b="1">
                      <a:solidFill>
                        <a:schemeClr val="bg1"/>
                      </a:solidFill>
                    </a:defRPr>
                  </a:pPr>
                  <a:endParaRPr lang="en-US"/>
                </a:p>
              </c:txPr>
              <c:showLegendKey val="0"/>
              <c:showVal val="1"/>
              <c:showCatName val="0"/>
              <c:showSerName val="0"/>
              <c:showPercent val="0"/>
              <c:showBubbleSize val="0"/>
            </c:dLbl>
            <c:txPr>
              <a:bodyPr/>
              <a:lstStyle/>
              <a:p>
                <a:pPr>
                  <a:defRPr sz="2400" b="1"/>
                </a:pPr>
                <a:endParaRPr lang="en-US"/>
              </a:p>
            </c:txPr>
            <c:showLegendKey val="0"/>
            <c:showVal val="1"/>
            <c:showCatName val="0"/>
            <c:showSerName val="0"/>
            <c:showPercent val="0"/>
            <c:showBubbleSize val="0"/>
            <c:showLeaderLines val="0"/>
          </c:dLbls>
          <c:cat>
            <c:strRef>
              <c:f>Sheet1!$A$2:$A$8</c:f>
              <c:strCache>
                <c:ptCount val="7"/>
                <c:pt idx="0">
                  <c:v>Hospital inpatient</c:v>
                </c:pt>
                <c:pt idx="1">
                  <c:v>Medicare Advantage</c:v>
                </c:pt>
                <c:pt idx="2">
                  <c:v>Physician payments</c:v>
                </c:pt>
                <c:pt idx="3">
                  <c:v>Outpatient prescription drugs</c:v>
                </c:pt>
                <c:pt idx="4">
                  <c:v>Post-acute care</c:v>
                </c:pt>
                <c:pt idx="5">
                  <c:v>Hospital outpatient</c:v>
                </c:pt>
                <c:pt idx="6">
                  <c:v>Other services</c:v>
                </c:pt>
              </c:strCache>
            </c:strRef>
          </c:cat>
          <c:val>
            <c:numRef>
              <c:f>Sheet1!$B$2:$B$8</c:f>
              <c:numCache>
                <c:formatCode>0%</c:formatCode>
                <c:ptCount val="7"/>
                <c:pt idx="0">
                  <c:v>0.24</c:v>
                </c:pt>
                <c:pt idx="1">
                  <c:v>0.25</c:v>
                </c:pt>
                <c:pt idx="2">
                  <c:v>0.12178387650085763</c:v>
                </c:pt>
                <c:pt idx="3">
                  <c:v>0.10634648370497427</c:v>
                </c:pt>
                <c:pt idx="4">
                  <c:v>8.2332761578044589E-2</c:v>
                </c:pt>
                <c:pt idx="5">
                  <c:v>6.3464837049742706E-2</c:v>
                </c:pt>
                <c:pt idx="6">
                  <c:v>0.13893653516295026</c:v>
                </c:pt>
              </c:numCache>
            </c:numRef>
          </c:val>
        </c:ser>
        <c:dLbls>
          <c:showLegendKey val="0"/>
          <c:showVal val="0"/>
          <c:showCatName val="0"/>
          <c:showSerName val="0"/>
          <c:showPercent val="0"/>
          <c:showBubbleSize val="0"/>
          <c:showLeaderLines val="0"/>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80417640920328"/>
          <c:y val="4.2325237514324807E-2"/>
          <c:w val="0.87089839673655245"/>
          <c:h val="0.87437137259251041"/>
        </c:manualLayout>
      </c:layout>
      <c:lineChart>
        <c:grouping val="standard"/>
        <c:varyColors val="0"/>
        <c:ser>
          <c:idx val="0"/>
          <c:order val="0"/>
          <c:tx>
            <c:strRef>
              <c:f>Sheet1!$B$1</c:f>
              <c:strCache>
                <c:ptCount val="1"/>
                <c:pt idx="0">
                  <c:v>2009 baseline</c:v>
                </c:pt>
              </c:strCache>
            </c:strRef>
          </c:tx>
          <c:spPr>
            <a:ln>
              <a:solidFill>
                <a:schemeClr val="accent1"/>
              </a:solidFill>
            </a:ln>
          </c:spPr>
          <c:marker>
            <c:symbol val="circle"/>
            <c:size val="7"/>
            <c:spPr>
              <a:solidFill>
                <a:schemeClr val="accent1"/>
              </a:solidFill>
              <a:ln>
                <a:noFill/>
              </a:ln>
            </c:spPr>
          </c:marker>
          <c:dLbls>
            <c:dLbl>
              <c:idx val="9"/>
              <c:showLegendKey val="0"/>
              <c:showVal val="1"/>
              <c:showCatName val="0"/>
              <c:showSerName val="1"/>
              <c:showPercent val="0"/>
              <c:showBubbleSize val="0"/>
              <c:separator>:</c:separator>
            </c:dLbl>
            <c:txPr>
              <a:bodyPr/>
              <a:lstStyle/>
              <a:p>
                <a:pPr>
                  <a:defRPr sz="1400" b="1">
                    <a:solidFill>
                      <a:schemeClr val="accent1"/>
                    </a:solidFill>
                  </a:defRPr>
                </a:pPr>
                <a:endParaRPr lang="en-US"/>
              </a:p>
            </c:txPr>
            <c:showLegendKey val="0"/>
            <c:showVal val="0"/>
            <c:showCatName val="0"/>
            <c:showSerName val="0"/>
            <c:showPercent val="0"/>
            <c:showBubbleSize val="0"/>
            <c:separator>:</c:separator>
          </c:dLbls>
          <c:cat>
            <c:numRef>
              <c:f>Sheet1!$A$2:$A$7</c:f>
              <c:numCache>
                <c:formatCode>General</c:formatCode>
                <c:ptCount val="2"/>
                <c:pt idx="0">
                  <c:v>2014</c:v>
                </c:pt>
                <c:pt idx="1">
                  <c:v>2019</c:v>
                </c:pt>
              </c:numCache>
            </c:numRef>
          </c:cat>
          <c:val>
            <c:numRef>
              <c:f>Sheet1!$B$2:$B$7</c:f>
            </c:numRef>
          </c:val>
          <c:smooth val="0"/>
        </c:ser>
        <c:ser>
          <c:idx val="1"/>
          <c:order val="1"/>
          <c:tx>
            <c:strRef>
              <c:f>Sheet1!$C$1</c:f>
              <c:strCache>
                <c:ptCount val="1"/>
                <c:pt idx="0">
                  <c:v>2010 baseline</c:v>
                </c:pt>
              </c:strCache>
            </c:strRef>
          </c:tx>
          <c:spPr>
            <a:ln>
              <a:solidFill>
                <a:schemeClr val="accent3"/>
              </a:solidFill>
              <a:prstDash val="sysDot"/>
            </a:ln>
          </c:spPr>
          <c:marker>
            <c:symbol val="circle"/>
            <c:size val="7"/>
            <c:spPr>
              <a:solidFill>
                <a:schemeClr val="accent3"/>
              </a:solidFill>
              <a:ln>
                <a:solidFill>
                  <a:schemeClr val="accent3"/>
                </a:solidFill>
              </a:ln>
            </c:spPr>
          </c:marker>
          <c:dLbls>
            <c:spPr>
              <a:noFill/>
            </c:spPr>
            <c:txPr>
              <a:bodyPr/>
              <a:lstStyle/>
              <a:p>
                <a:pPr>
                  <a:defRPr>
                    <a:solidFill>
                      <a:schemeClr val="accent3"/>
                    </a:solidFill>
                  </a:defRPr>
                </a:pPr>
                <a:endParaRPr lang="en-US"/>
              </a:p>
            </c:txPr>
            <c:dLblPos val="t"/>
            <c:showLegendKey val="0"/>
            <c:showVal val="1"/>
            <c:showCatName val="0"/>
            <c:showSerName val="0"/>
            <c:showPercent val="0"/>
            <c:showBubbleSize val="0"/>
            <c:showLeaderLines val="0"/>
          </c:dLbls>
          <c:cat>
            <c:numRef>
              <c:f>Sheet1!$A$2:$A$7</c:f>
              <c:numCache>
                <c:formatCode>General</c:formatCode>
                <c:ptCount val="2"/>
                <c:pt idx="0">
                  <c:v>2014</c:v>
                </c:pt>
                <c:pt idx="1">
                  <c:v>2019</c:v>
                </c:pt>
              </c:numCache>
            </c:numRef>
          </c:cat>
          <c:val>
            <c:numRef>
              <c:f>Sheet1!$C$2:$C$7</c:f>
              <c:numCache>
                <c:formatCode>_("$"* #,##0_);_("$"* \(#,##0\);_("$"* "-"??_);_(@_)</c:formatCode>
                <c:ptCount val="2"/>
                <c:pt idx="0">
                  <c:v>12376.19961612284</c:v>
                </c:pt>
                <c:pt idx="1">
                  <c:v>14913.477537437604</c:v>
                </c:pt>
              </c:numCache>
            </c:numRef>
          </c:val>
          <c:smooth val="0"/>
        </c:ser>
        <c:ser>
          <c:idx val="2"/>
          <c:order val="2"/>
          <c:tx>
            <c:strRef>
              <c:f>Sheet1!$D$1</c:f>
              <c:strCache>
                <c:ptCount val="1"/>
                <c:pt idx="0">
                  <c:v>2011 baseline</c:v>
                </c:pt>
              </c:strCache>
            </c:strRef>
          </c:tx>
          <c:spPr>
            <a:ln>
              <a:solidFill>
                <a:srgbClr val="00B050"/>
              </a:solidFill>
              <a:prstDash val="sysDot"/>
            </a:ln>
          </c:spPr>
          <c:marker>
            <c:symbol val="circle"/>
            <c:size val="7"/>
            <c:spPr>
              <a:solidFill>
                <a:srgbClr val="00B050"/>
              </a:solidFill>
              <a:ln>
                <a:noFill/>
              </a:ln>
            </c:spPr>
          </c:marker>
          <c:cat>
            <c:numRef>
              <c:f>Sheet1!$A$2:$A$7</c:f>
              <c:numCache>
                <c:formatCode>General</c:formatCode>
                <c:ptCount val="2"/>
                <c:pt idx="0">
                  <c:v>2014</c:v>
                </c:pt>
                <c:pt idx="1">
                  <c:v>2019</c:v>
                </c:pt>
              </c:numCache>
            </c:numRef>
          </c:cat>
          <c:val>
            <c:numRef>
              <c:f>Sheet1!$D$2:$D$7</c:f>
            </c:numRef>
          </c:val>
          <c:smooth val="0"/>
        </c:ser>
        <c:ser>
          <c:idx val="3"/>
          <c:order val="3"/>
          <c:tx>
            <c:strRef>
              <c:f>Sheet1!$E$1</c:f>
              <c:strCache>
                <c:ptCount val="1"/>
                <c:pt idx="0">
                  <c:v>2012 baseline</c:v>
                </c:pt>
              </c:strCache>
            </c:strRef>
          </c:tx>
          <c:spPr>
            <a:ln>
              <a:solidFill>
                <a:schemeClr val="bg2"/>
              </a:solidFill>
              <a:prstDash val="sysDot"/>
            </a:ln>
          </c:spPr>
          <c:marker>
            <c:symbol val="circle"/>
            <c:size val="7"/>
            <c:spPr>
              <a:solidFill>
                <a:schemeClr val="bg2"/>
              </a:solidFill>
              <a:ln>
                <a:noFill/>
              </a:ln>
            </c:spPr>
          </c:marker>
          <c:cat>
            <c:numRef>
              <c:f>Sheet1!$A$2:$A$7</c:f>
              <c:numCache>
                <c:formatCode>General</c:formatCode>
                <c:ptCount val="2"/>
                <c:pt idx="0">
                  <c:v>2014</c:v>
                </c:pt>
                <c:pt idx="1">
                  <c:v>2019</c:v>
                </c:pt>
              </c:numCache>
            </c:numRef>
          </c:cat>
          <c:val>
            <c:numRef>
              <c:f>Sheet1!$E$2:$E$7</c:f>
            </c:numRef>
          </c:val>
          <c:smooth val="0"/>
        </c:ser>
        <c:ser>
          <c:idx val="4"/>
          <c:order val="4"/>
          <c:tx>
            <c:strRef>
              <c:f>Sheet1!$F$1</c:f>
              <c:strCache>
                <c:ptCount val="1"/>
                <c:pt idx="0">
                  <c:v>2013 baseline</c:v>
                </c:pt>
              </c:strCache>
            </c:strRef>
          </c:tx>
          <c:spPr>
            <a:ln>
              <a:solidFill>
                <a:schemeClr val="tx2"/>
              </a:solidFill>
              <a:prstDash val="sysDot"/>
            </a:ln>
          </c:spPr>
          <c:marker>
            <c:symbol val="circle"/>
            <c:size val="7"/>
            <c:spPr>
              <a:solidFill>
                <a:schemeClr val="tx2"/>
              </a:solidFill>
              <a:ln>
                <a:solidFill>
                  <a:schemeClr val="bg2"/>
                </a:solidFill>
              </a:ln>
            </c:spPr>
          </c:marker>
          <c:cat>
            <c:numRef>
              <c:f>Sheet1!$A$2:$A$7</c:f>
              <c:numCache>
                <c:formatCode>General</c:formatCode>
                <c:ptCount val="2"/>
                <c:pt idx="0">
                  <c:v>2014</c:v>
                </c:pt>
                <c:pt idx="1">
                  <c:v>2019</c:v>
                </c:pt>
              </c:numCache>
            </c:numRef>
          </c:cat>
          <c:val>
            <c:numRef>
              <c:f>Sheet1!$F$2:$F$7</c:f>
            </c:numRef>
          </c:val>
          <c:smooth val="0"/>
        </c:ser>
        <c:ser>
          <c:idx val="5"/>
          <c:order val="5"/>
          <c:tx>
            <c:strRef>
              <c:f>Sheet1!$G$1</c:f>
              <c:strCache>
                <c:ptCount val="1"/>
                <c:pt idx="0">
                  <c:v>2014 baseline</c:v>
                </c:pt>
              </c:strCache>
            </c:strRef>
          </c:tx>
          <c:spPr>
            <a:ln>
              <a:solidFill>
                <a:schemeClr val="accent1"/>
              </a:solidFill>
              <a:prstDash val="sysDot"/>
            </a:ln>
          </c:spPr>
          <c:marker>
            <c:symbol val="circle"/>
            <c:size val="7"/>
            <c:spPr>
              <a:solidFill>
                <a:schemeClr val="accent1"/>
              </a:solidFill>
              <a:ln>
                <a:solidFill>
                  <a:schemeClr val="accent1"/>
                </a:solidFill>
              </a:ln>
            </c:spPr>
          </c:marker>
          <c:dLbls>
            <c:spPr>
              <a:noFill/>
            </c:spPr>
            <c:txPr>
              <a:bodyPr/>
              <a:lstStyle/>
              <a:p>
                <a:pPr>
                  <a:defRPr b="1">
                    <a:solidFill>
                      <a:schemeClr val="accent1"/>
                    </a:solidFill>
                  </a:defRPr>
                </a:pPr>
                <a:endParaRPr lang="en-US"/>
              </a:p>
            </c:txPr>
            <c:dLblPos val="t"/>
            <c:showLegendKey val="0"/>
            <c:showVal val="1"/>
            <c:showCatName val="0"/>
            <c:showSerName val="0"/>
            <c:showPercent val="0"/>
            <c:showBubbleSize val="0"/>
            <c:showLeaderLines val="0"/>
          </c:dLbls>
          <c:cat>
            <c:numRef>
              <c:f>Sheet1!$A$2:$A$7</c:f>
              <c:numCache>
                <c:formatCode>General</c:formatCode>
                <c:ptCount val="2"/>
                <c:pt idx="0">
                  <c:v>2014</c:v>
                </c:pt>
                <c:pt idx="1">
                  <c:v>2019</c:v>
                </c:pt>
              </c:numCache>
            </c:numRef>
          </c:cat>
          <c:val>
            <c:numRef>
              <c:f>Sheet1!$G$2:$G$7</c:f>
              <c:numCache>
                <c:formatCode>_("$"* #,##0_);_("$"* \(#,##0\);_("$"* "-"??_);_(@_)</c:formatCode>
                <c:ptCount val="2"/>
                <c:pt idx="0">
                  <c:v>11166.796296296296</c:v>
                </c:pt>
                <c:pt idx="1">
                  <c:v>12477.774193548386</c:v>
                </c:pt>
              </c:numCache>
            </c:numRef>
          </c:val>
          <c:smooth val="0"/>
        </c:ser>
        <c:dLbls>
          <c:showLegendKey val="0"/>
          <c:showVal val="0"/>
          <c:showCatName val="0"/>
          <c:showSerName val="0"/>
          <c:showPercent val="0"/>
          <c:showBubbleSize val="0"/>
        </c:dLbls>
        <c:marker val="1"/>
        <c:smooth val="0"/>
        <c:axId val="93500544"/>
        <c:axId val="93502080"/>
      </c:lineChart>
      <c:catAx>
        <c:axId val="93500544"/>
        <c:scaling>
          <c:orientation val="minMax"/>
        </c:scaling>
        <c:delete val="0"/>
        <c:axPos val="b"/>
        <c:numFmt formatCode="General" sourceLinked="1"/>
        <c:majorTickMark val="none"/>
        <c:minorTickMark val="none"/>
        <c:tickLblPos val="nextTo"/>
        <c:crossAx val="93502080"/>
        <c:crosses val="autoZero"/>
        <c:auto val="1"/>
        <c:lblAlgn val="ctr"/>
        <c:lblOffset val="0"/>
        <c:noMultiLvlLbl val="0"/>
      </c:catAx>
      <c:valAx>
        <c:axId val="93502080"/>
        <c:scaling>
          <c:orientation val="minMax"/>
          <c:max val="15000"/>
          <c:min val="10000"/>
        </c:scaling>
        <c:delete val="0"/>
        <c:axPos val="l"/>
        <c:numFmt formatCode="_(&quot;$&quot;* #,##0_);_(&quot;$&quot;* \(#,##0\);_(&quot;$&quot;* &quot;-&quot;??_);_(@_)" sourceLinked="1"/>
        <c:majorTickMark val="out"/>
        <c:minorTickMark val="none"/>
        <c:tickLblPos val="nextTo"/>
        <c:txPr>
          <a:bodyPr/>
          <a:lstStyle/>
          <a:p>
            <a:pPr>
              <a:defRPr sz="1600"/>
            </a:pPr>
            <a:endParaRPr lang="en-US"/>
          </a:p>
        </c:txPr>
        <c:crossAx val="93500544"/>
        <c:crosses val="autoZero"/>
        <c:crossBetween val="between"/>
        <c:majorUnit val="1000"/>
      </c:valAx>
    </c:plotArea>
    <c:plotVisOnly val="1"/>
    <c:dispBlanksAs val="gap"/>
    <c:showDLblsOverMax val="0"/>
  </c:chart>
  <c:txPr>
    <a:bodyPr/>
    <a:lstStyle/>
    <a:p>
      <a:pPr>
        <a:defRPr sz="1800" i="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926923999843742E-2"/>
          <c:y val="0.12363663100647737"/>
          <c:w val="0.90097669045798756"/>
          <c:h val="0.63044684687859032"/>
        </c:manualLayout>
      </c:layout>
      <c:barChart>
        <c:barDir val="col"/>
        <c:grouping val="clustered"/>
        <c:varyColors val="0"/>
        <c:ser>
          <c:idx val="0"/>
          <c:order val="0"/>
          <c:tx>
            <c:strRef>
              <c:f>Sheet1!$B$1</c:f>
              <c:strCache>
                <c:ptCount val="1"/>
                <c:pt idx="0">
                  <c:v>Series 1</c:v>
                </c:pt>
              </c:strCache>
            </c:strRef>
          </c:tx>
          <c:invertIfNegative val="0"/>
          <c:dLbls>
            <c:txPr>
              <a:bodyPr/>
              <a:lstStyle/>
              <a:p>
                <a:pPr>
                  <a:defRPr sz="2400" b="1">
                    <a:solidFill>
                      <a:schemeClr val="bg1"/>
                    </a:solidFill>
                  </a:defRPr>
                </a:pPr>
                <a:endParaRPr lang="en-US"/>
              </a:p>
            </c:txPr>
            <c:dLblPos val="inEnd"/>
            <c:showLegendKey val="0"/>
            <c:showVal val="1"/>
            <c:showCatName val="0"/>
            <c:showSerName val="0"/>
            <c:showPercent val="0"/>
            <c:showBubbleSize val="0"/>
            <c:showLeaderLines val="0"/>
          </c:dLbls>
          <c:cat>
            <c:strRef>
              <c:f>Sheet1!$A$2:$A$3</c:f>
              <c:strCache>
                <c:ptCount val="2"/>
                <c:pt idx="0">
                  <c:v>Medicare</c:v>
                </c:pt>
                <c:pt idx="1">
                  <c:v>Private health insurance</c:v>
                </c:pt>
              </c:strCache>
            </c:strRef>
          </c:cat>
          <c:val>
            <c:numRef>
              <c:f>Sheet1!$B$2:$B$3</c:f>
              <c:numCache>
                <c:formatCode>0.0%</c:formatCode>
                <c:ptCount val="2"/>
                <c:pt idx="0">
                  <c:v>3.5999999999999997E-2</c:v>
                </c:pt>
                <c:pt idx="1">
                  <c:v>4.7E-2</c:v>
                </c:pt>
              </c:numCache>
            </c:numRef>
          </c:val>
        </c:ser>
        <c:dLbls>
          <c:showLegendKey val="0"/>
          <c:showVal val="0"/>
          <c:showCatName val="0"/>
          <c:showSerName val="0"/>
          <c:showPercent val="0"/>
          <c:showBubbleSize val="0"/>
        </c:dLbls>
        <c:gapWidth val="141"/>
        <c:axId val="93814144"/>
        <c:axId val="93844608"/>
      </c:barChart>
      <c:catAx>
        <c:axId val="93814144"/>
        <c:scaling>
          <c:orientation val="minMax"/>
        </c:scaling>
        <c:delete val="0"/>
        <c:axPos val="b"/>
        <c:majorTickMark val="none"/>
        <c:minorTickMark val="none"/>
        <c:tickLblPos val="nextTo"/>
        <c:txPr>
          <a:bodyPr/>
          <a:lstStyle/>
          <a:p>
            <a:pPr>
              <a:defRPr sz="2000"/>
            </a:pPr>
            <a:endParaRPr lang="en-US"/>
          </a:p>
        </c:txPr>
        <c:crossAx val="93844608"/>
        <c:crosses val="autoZero"/>
        <c:auto val="1"/>
        <c:lblAlgn val="ctr"/>
        <c:lblOffset val="100"/>
        <c:noMultiLvlLbl val="0"/>
      </c:catAx>
      <c:valAx>
        <c:axId val="93844608"/>
        <c:scaling>
          <c:orientation val="minMax"/>
          <c:max val="8.0000000000000016E-2"/>
        </c:scaling>
        <c:delete val="0"/>
        <c:axPos val="l"/>
        <c:numFmt formatCode="0%" sourceLinked="0"/>
        <c:majorTickMark val="out"/>
        <c:minorTickMark val="none"/>
        <c:tickLblPos val="nextTo"/>
        <c:crossAx val="9381414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769191431357179E-2"/>
          <c:y val="8.690757065884068E-2"/>
          <c:w val="0.87964148847934021"/>
          <c:h val="0.81966237346650528"/>
        </c:manualLayout>
      </c:layout>
      <c:barChart>
        <c:barDir val="col"/>
        <c:grouping val="clustered"/>
        <c:varyColors val="0"/>
        <c:ser>
          <c:idx val="0"/>
          <c:order val="0"/>
          <c:tx>
            <c:strRef>
              <c:f>Sheet1!$B$1</c:f>
              <c:strCache>
                <c:ptCount val="1"/>
                <c:pt idx="0">
                  <c:v>Series 1</c:v>
                </c:pt>
              </c:strCache>
            </c:strRef>
          </c:tx>
          <c:spPr>
            <a:solidFill>
              <a:schemeClr val="accent3"/>
            </a:solidFill>
          </c:spPr>
          <c:invertIfNegative val="0"/>
          <c:dPt>
            <c:idx val="2"/>
            <c:invertIfNegative val="0"/>
            <c:bubble3D val="0"/>
            <c:spPr>
              <a:solidFill>
                <a:schemeClr val="accent1"/>
              </a:solidFill>
            </c:spPr>
          </c:dPt>
          <c:dPt>
            <c:idx val="3"/>
            <c:invertIfNegative val="0"/>
            <c:bubble3D val="0"/>
            <c:spPr>
              <a:solidFill>
                <a:schemeClr val="accent1"/>
              </a:solidFill>
            </c:spPr>
          </c:dPt>
          <c:dPt>
            <c:idx val="4"/>
            <c:invertIfNegative val="0"/>
            <c:bubble3D val="0"/>
            <c:spPr>
              <a:solidFill>
                <a:schemeClr val="accent1"/>
              </a:solidFill>
            </c:spPr>
          </c:dPt>
          <c:dLbls>
            <c:txPr>
              <a:bodyPr/>
              <a:lstStyle/>
              <a:p>
                <a:pPr>
                  <a:defRPr sz="2400" b="1">
                    <a:solidFill>
                      <a:schemeClr val="bg1"/>
                    </a:solidFill>
                  </a:defRPr>
                </a:pPr>
                <a:endParaRPr lang="en-US"/>
              </a:p>
            </c:txPr>
            <c:dLblPos val="inEnd"/>
            <c:showLegendKey val="0"/>
            <c:showVal val="1"/>
            <c:showCatName val="0"/>
            <c:showSerName val="0"/>
            <c:showPercent val="0"/>
            <c:showBubbleSize val="0"/>
            <c:showLeaderLines val="0"/>
          </c:dLbls>
          <c:cat>
            <c:strRef>
              <c:f>Sheet1!$A$2:$A$3</c:f>
              <c:strCache>
                <c:ptCount val="2"/>
                <c:pt idx="0">
                  <c:v>2014-2018 </c:v>
                </c:pt>
                <c:pt idx="1">
                  <c:v>2019-2023 </c:v>
                </c:pt>
              </c:strCache>
            </c:strRef>
          </c:cat>
          <c:val>
            <c:numRef>
              <c:f>Sheet1!$B$2:$B$3</c:f>
              <c:numCache>
                <c:formatCode>0.0%</c:formatCode>
                <c:ptCount val="2"/>
                <c:pt idx="0">
                  <c:v>3.9E-2</c:v>
                </c:pt>
                <c:pt idx="1">
                  <c:v>6.9000000000000006E-2</c:v>
                </c:pt>
              </c:numCache>
            </c:numRef>
          </c:val>
        </c:ser>
        <c:dLbls>
          <c:showLegendKey val="0"/>
          <c:showVal val="0"/>
          <c:showCatName val="0"/>
          <c:showSerName val="0"/>
          <c:showPercent val="0"/>
          <c:showBubbleSize val="0"/>
        </c:dLbls>
        <c:gapWidth val="100"/>
        <c:axId val="93580288"/>
        <c:axId val="93582080"/>
      </c:barChart>
      <c:catAx>
        <c:axId val="93580288"/>
        <c:scaling>
          <c:orientation val="minMax"/>
        </c:scaling>
        <c:delete val="0"/>
        <c:axPos val="b"/>
        <c:numFmt formatCode="General" sourceLinked="1"/>
        <c:majorTickMark val="none"/>
        <c:minorTickMark val="none"/>
        <c:tickLblPos val="nextTo"/>
        <c:spPr>
          <a:ln>
            <a:solidFill>
              <a:schemeClr val="accent1"/>
            </a:solidFill>
          </a:ln>
        </c:spPr>
        <c:txPr>
          <a:bodyPr/>
          <a:lstStyle/>
          <a:p>
            <a:pPr>
              <a:defRPr sz="2000" b="0" i="0"/>
            </a:pPr>
            <a:endParaRPr lang="en-US"/>
          </a:p>
        </c:txPr>
        <c:crossAx val="93582080"/>
        <c:crosses val="autoZero"/>
        <c:auto val="1"/>
        <c:lblAlgn val="ctr"/>
        <c:lblOffset val="100"/>
        <c:noMultiLvlLbl val="0"/>
      </c:catAx>
      <c:valAx>
        <c:axId val="93582080"/>
        <c:scaling>
          <c:orientation val="minMax"/>
          <c:max val="8.0000000000000016E-2"/>
        </c:scaling>
        <c:delete val="0"/>
        <c:axPos val="l"/>
        <c:numFmt formatCode="0%" sourceLinked="0"/>
        <c:majorTickMark val="out"/>
        <c:minorTickMark val="none"/>
        <c:tickLblPos val="nextTo"/>
        <c:crossAx val="9358028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892594753222598E-2"/>
          <c:y val="2.7746162411516742E-2"/>
          <c:w val="0.90601096261989444"/>
          <c:h val="0.84962496847247126"/>
        </c:manualLayout>
      </c:layout>
      <c:barChart>
        <c:barDir val="col"/>
        <c:grouping val="clustered"/>
        <c:varyColors val="0"/>
        <c:ser>
          <c:idx val="0"/>
          <c:order val="0"/>
          <c:tx>
            <c:strRef>
              <c:f>Sheet1!$B$1</c:f>
              <c:strCache>
                <c:ptCount val="1"/>
                <c:pt idx="0">
                  <c:v>Series 1</c:v>
                </c:pt>
              </c:strCache>
            </c:strRef>
          </c:tx>
          <c:spPr>
            <a:solidFill>
              <a:schemeClr val="accent3"/>
            </a:solidFill>
          </c:spPr>
          <c:invertIfNegative val="0"/>
          <c:dPt>
            <c:idx val="0"/>
            <c:invertIfNegative val="0"/>
            <c:bubble3D val="0"/>
            <c:spPr>
              <a:solidFill>
                <a:schemeClr val="accent3"/>
              </a:solidFill>
            </c:spPr>
          </c:dPt>
          <c:dPt>
            <c:idx val="1"/>
            <c:invertIfNegative val="0"/>
            <c:bubble3D val="0"/>
          </c:dPt>
          <c:dPt>
            <c:idx val="2"/>
            <c:invertIfNegative val="0"/>
            <c:bubble3D val="0"/>
          </c:dPt>
          <c:dPt>
            <c:idx val="3"/>
            <c:invertIfNegative val="0"/>
            <c:bubble3D val="0"/>
          </c:dPt>
          <c:dPt>
            <c:idx val="4"/>
            <c:invertIfNegative val="0"/>
            <c:bubble3D val="0"/>
          </c:dPt>
          <c:dLbls>
            <c:txPr>
              <a:bodyPr/>
              <a:lstStyle/>
              <a:p>
                <a:pPr>
                  <a:defRPr sz="2400" b="1">
                    <a:solidFill>
                      <a:schemeClr val="accent3"/>
                    </a:solidFill>
                  </a:defRPr>
                </a:pPr>
                <a:endParaRPr lang="en-US"/>
              </a:p>
            </c:txPr>
            <c:showLegendKey val="0"/>
            <c:showVal val="1"/>
            <c:showCatName val="0"/>
            <c:showSerName val="0"/>
            <c:showPercent val="0"/>
            <c:showBubbleSize val="0"/>
            <c:showLeaderLines val="0"/>
          </c:dLbls>
          <c:cat>
            <c:numRef>
              <c:f>Sheet1!$A$2:$A$9</c:f>
              <c:numCache>
                <c:formatCode>General</c:formatCode>
                <c:ptCount val="6"/>
                <c:pt idx="0">
                  <c:v>2015</c:v>
                </c:pt>
                <c:pt idx="1">
                  <c:v>2020</c:v>
                </c:pt>
                <c:pt idx="2">
                  <c:v>2025</c:v>
                </c:pt>
                <c:pt idx="3">
                  <c:v>2030</c:v>
                </c:pt>
                <c:pt idx="4">
                  <c:v>2035</c:v>
                </c:pt>
                <c:pt idx="5">
                  <c:v>2040</c:v>
                </c:pt>
              </c:numCache>
            </c:numRef>
          </c:cat>
          <c:val>
            <c:numRef>
              <c:f>Sheet1!$B$2:$B$9</c:f>
              <c:numCache>
                <c:formatCode>0.0%</c:formatCode>
                <c:ptCount val="6"/>
                <c:pt idx="0">
                  <c:v>2.9000000000000001E-2</c:v>
                </c:pt>
                <c:pt idx="1">
                  <c:v>3.1E-2</c:v>
                </c:pt>
                <c:pt idx="2">
                  <c:v>3.4000000000000002E-2</c:v>
                </c:pt>
                <c:pt idx="3">
                  <c:v>3.9E-2</c:v>
                </c:pt>
                <c:pt idx="4">
                  <c:v>4.3999999999999997E-2</c:v>
                </c:pt>
                <c:pt idx="5">
                  <c:v>4.8000000000000001E-2</c:v>
                </c:pt>
              </c:numCache>
            </c:numRef>
          </c:val>
        </c:ser>
        <c:dLbls>
          <c:showLegendKey val="0"/>
          <c:showVal val="0"/>
          <c:showCatName val="0"/>
          <c:showSerName val="0"/>
          <c:showPercent val="0"/>
          <c:showBubbleSize val="0"/>
        </c:dLbls>
        <c:gapWidth val="89"/>
        <c:axId val="93614080"/>
        <c:axId val="93615616"/>
      </c:barChart>
      <c:catAx>
        <c:axId val="93614080"/>
        <c:scaling>
          <c:orientation val="minMax"/>
        </c:scaling>
        <c:delete val="0"/>
        <c:axPos val="b"/>
        <c:numFmt formatCode="General" sourceLinked="1"/>
        <c:majorTickMark val="none"/>
        <c:minorTickMark val="none"/>
        <c:tickLblPos val="nextTo"/>
        <c:txPr>
          <a:bodyPr/>
          <a:lstStyle/>
          <a:p>
            <a:pPr>
              <a:defRPr sz="2000"/>
            </a:pPr>
            <a:endParaRPr lang="en-US"/>
          </a:p>
        </c:txPr>
        <c:crossAx val="93615616"/>
        <c:crosses val="autoZero"/>
        <c:auto val="1"/>
        <c:lblAlgn val="ctr"/>
        <c:lblOffset val="100"/>
        <c:noMultiLvlLbl val="0"/>
      </c:catAx>
      <c:valAx>
        <c:axId val="93615616"/>
        <c:scaling>
          <c:orientation val="minMax"/>
        </c:scaling>
        <c:delete val="0"/>
        <c:axPos val="l"/>
        <c:numFmt formatCode="0%" sourceLinked="0"/>
        <c:majorTickMark val="out"/>
        <c:minorTickMark val="none"/>
        <c:tickLblPos val="nextTo"/>
        <c:crossAx val="9361408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054294334355144E-3"/>
          <c:y val="0.11008491430546963"/>
          <c:w val="0.98434446568457046"/>
          <c:h val="0.79902534428833338"/>
        </c:manualLayout>
      </c:layout>
      <c:barChart>
        <c:barDir val="col"/>
        <c:grouping val="clustered"/>
        <c:varyColors val="0"/>
        <c:ser>
          <c:idx val="0"/>
          <c:order val="0"/>
          <c:tx>
            <c:strRef>
              <c:f>Sheet1!$B$1</c:f>
              <c:strCache>
                <c:ptCount val="1"/>
                <c:pt idx="0">
                  <c:v>Year of Insolvency</c:v>
                </c:pt>
              </c:strCache>
            </c:strRef>
          </c:tx>
          <c:invertIfNegative val="0"/>
          <c:dPt>
            <c:idx val="0"/>
            <c:invertIfNegative val="0"/>
            <c:bubble3D val="0"/>
            <c:spPr>
              <a:solidFill>
                <a:schemeClr val="accent6"/>
              </a:solidFill>
            </c:spPr>
          </c:dPt>
          <c:dPt>
            <c:idx val="1"/>
            <c:invertIfNegative val="0"/>
            <c:bubble3D val="0"/>
            <c:spPr>
              <a:solidFill>
                <a:schemeClr val="accent4"/>
              </a:solidFill>
            </c:spPr>
          </c:dPt>
          <c:dPt>
            <c:idx val="2"/>
            <c:invertIfNegative val="0"/>
            <c:bubble3D val="0"/>
            <c:spPr>
              <a:solidFill>
                <a:schemeClr val="accent3"/>
              </a:solidFill>
            </c:spPr>
          </c:dPt>
          <c:dPt>
            <c:idx val="9"/>
            <c:invertIfNegative val="0"/>
            <c:bubble3D val="0"/>
            <c:spPr>
              <a:solidFill>
                <a:schemeClr val="tx2"/>
              </a:solidFill>
            </c:spPr>
          </c:dPt>
          <c:dPt>
            <c:idx val="17"/>
            <c:invertIfNegative val="0"/>
            <c:bubble3D val="0"/>
            <c:spPr>
              <a:solidFill>
                <a:schemeClr val="tx2"/>
              </a:solidFill>
            </c:spPr>
          </c:dPt>
          <c:dLbls>
            <c:spPr>
              <a:solidFill>
                <a:schemeClr val="bg1"/>
              </a:solidFill>
            </c:spPr>
            <c:txPr>
              <a:bodyPr/>
              <a:lstStyle/>
              <a:p>
                <a:pPr>
                  <a:defRPr sz="2400"/>
                </a:pPr>
                <a:endParaRPr lang="en-US"/>
              </a:p>
            </c:txPr>
            <c:showLegendKey val="0"/>
            <c:showVal val="1"/>
            <c:showCatName val="0"/>
            <c:showSerName val="0"/>
            <c:showPercent val="0"/>
            <c:showBubbleSize val="0"/>
            <c:showLeaderLines val="0"/>
          </c:dLbls>
          <c:cat>
            <c:numRef>
              <c:f>Sheet1!$A$2:$A$19</c:f>
              <c:numCache>
                <c:formatCode>General</c:formatCode>
                <c:ptCount val="4"/>
                <c:pt idx="0">
                  <c:v>2008</c:v>
                </c:pt>
                <c:pt idx="1">
                  <c:v>2010</c:v>
                </c:pt>
                <c:pt idx="2">
                  <c:v>2012</c:v>
                </c:pt>
                <c:pt idx="3">
                  <c:v>2014</c:v>
                </c:pt>
              </c:numCache>
            </c:numRef>
          </c:cat>
          <c:val>
            <c:numRef>
              <c:f>Sheet1!$B$2:$B$19</c:f>
              <c:numCache>
                <c:formatCode>General</c:formatCode>
                <c:ptCount val="4"/>
                <c:pt idx="0">
                  <c:v>2019</c:v>
                </c:pt>
                <c:pt idx="1">
                  <c:v>2029</c:v>
                </c:pt>
                <c:pt idx="2">
                  <c:v>2024</c:v>
                </c:pt>
                <c:pt idx="3">
                  <c:v>2030</c:v>
                </c:pt>
              </c:numCache>
            </c:numRef>
          </c:val>
        </c:ser>
        <c:dLbls>
          <c:showLegendKey val="0"/>
          <c:showVal val="0"/>
          <c:showCatName val="0"/>
          <c:showSerName val="0"/>
          <c:showPercent val="0"/>
          <c:showBubbleSize val="0"/>
        </c:dLbls>
        <c:gapWidth val="100"/>
        <c:axId val="93713152"/>
        <c:axId val="93714688"/>
      </c:barChart>
      <c:catAx>
        <c:axId val="93713152"/>
        <c:scaling>
          <c:orientation val="minMax"/>
        </c:scaling>
        <c:delete val="0"/>
        <c:axPos val="b"/>
        <c:numFmt formatCode="General" sourceLinked="1"/>
        <c:majorTickMark val="none"/>
        <c:minorTickMark val="none"/>
        <c:tickLblPos val="nextTo"/>
        <c:txPr>
          <a:bodyPr/>
          <a:lstStyle/>
          <a:p>
            <a:pPr>
              <a:defRPr sz="1800"/>
            </a:pPr>
            <a:endParaRPr lang="en-US"/>
          </a:p>
        </c:txPr>
        <c:crossAx val="93714688"/>
        <c:crosses val="autoZero"/>
        <c:auto val="1"/>
        <c:lblAlgn val="ctr"/>
        <c:lblOffset val="100"/>
        <c:noMultiLvlLbl val="0"/>
      </c:catAx>
      <c:valAx>
        <c:axId val="93714688"/>
        <c:scaling>
          <c:orientation val="minMax"/>
          <c:max val="2031"/>
          <c:min val="2015"/>
        </c:scaling>
        <c:delete val="1"/>
        <c:axPos val="l"/>
        <c:majorGridlines>
          <c:spPr>
            <a:ln>
              <a:solidFill>
                <a:schemeClr val="bg1">
                  <a:lumMod val="50000"/>
                </a:schemeClr>
              </a:solidFill>
              <a:prstDash val="sysDot"/>
            </a:ln>
          </c:spPr>
        </c:majorGridlines>
        <c:numFmt formatCode="General" sourceLinked="1"/>
        <c:majorTickMark val="out"/>
        <c:minorTickMark val="none"/>
        <c:tickLblPos val="nextTo"/>
        <c:crossAx val="9371315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A4D92E5-9FFA-458A-9BEA-BDF5C2EF3530}" type="datetimeFigureOut">
              <a:rPr lang="en-US" smtClean="0"/>
              <a:t>12/15/2014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3E76084-7007-4F9A-9BF5-85CA96B02EE7}" type="slidenum">
              <a:rPr lang="en-US" smtClean="0"/>
              <a:t>‹#›</a:t>
            </a:fld>
            <a:endParaRPr lang="en-US"/>
          </a:p>
        </p:txBody>
      </p:sp>
    </p:spTree>
    <p:extLst>
      <p:ext uri="{BB962C8B-B14F-4D97-AF65-F5344CB8AC3E}">
        <p14:creationId xmlns:p14="http://schemas.microsoft.com/office/powerpoint/2010/main" val="2775093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p:txBody>
          <a:bodyPr/>
          <a:lstStyle/>
          <a:p>
            <a:fld id="{BC86BCAF-90D0-497F-B7F4-782FD45D942E}" type="slidenum">
              <a:rPr lang="en-US">
                <a:solidFill>
                  <a:prstClr val="white"/>
                </a:solidFill>
              </a:rPr>
              <a:pPr/>
              <a:t>1</a:t>
            </a:fld>
            <a:endParaRPr lang="en-US">
              <a:solidFill>
                <a:prstClr val="white"/>
              </a:solidFill>
            </a:endParaRPr>
          </a:p>
        </p:txBody>
      </p:sp>
      <p:sp>
        <p:nvSpPr>
          <p:cNvPr id="5" name="Slide Image Placeholder 4"/>
          <p:cNvSpPr>
            <a:spLocks noGrp="1" noRot="1" noChangeAspect="1"/>
          </p:cNvSpPr>
          <p:nvPr>
            <p:ph type="sldImg"/>
          </p:nvPr>
        </p:nvSpPr>
        <p:spPr/>
      </p:sp>
      <p:sp>
        <p:nvSpPr>
          <p:cNvPr id="6" name="Notes Placeholder 5"/>
          <p:cNvSpPr>
            <a:spLocks noGrp="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98943F-7AB9-452A-A47C-98F46C48403F}" type="slidenum">
              <a:rPr lang="en-US" smtClean="0"/>
              <a:t>2</a:t>
            </a:fld>
            <a:endParaRPr lang="en-US"/>
          </a:p>
        </p:txBody>
      </p:sp>
    </p:spTree>
    <p:extLst>
      <p:ext uri="{BB962C8B-B14F-4D97-AF65-F5344CB8AC3E}">
        <p14:creationId xmlns:p14="http://schemas.microsoft.com/office/powerpoint/2010/main" val="382917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886339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98943F-7AB9-452A-A47C-98F46C48403F}" type="slidenum">
              <a:rPr lang="en-US" smtClean="0"/>
              <a:t>7</a:t>
            </a:fld>
            <a:endParaRPr lang="en-US"/>
          </a:p>
        </p:txBody>
      </p:sp>
    </p:spTree>
    <p:extLst>
      <p:ext uri="{BB962C8B-B14F-4D97-AF65-F5344CB8AC3E}">
        <p14:creationId xmlns:p14="http://schemas.microsoft.com/office/powerpoint/2010/main" val="3428549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375117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12497984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6881671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31471196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1577238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36532345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77088963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42407527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9" name="Rectangle 5"/>
          <p:cNvSpPr>
            <a:spLocks noGrp="1" noChangeArrowheads="1"/>
          </p:cNvSpPr>
          <p:nvPr>
            <p:ph type="title"/>
          </p:nvPr>
        </p:nvSpPr>
        <p:spPr bwMode="auto">
          <a:xfrm>
            <a:off x="452347" y="1817601"/>
            <a:ext cx="8223439" cy="10005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b="1" i="0">
                <a:latin typeface="Calibri" pitchFamily="34" charset="0"/>
                <a:cs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
        <p:nvSpPr>
          <p:cNvPr id="13" name="Text Placeholder 12"/>
          <p:cNvSpPr>
            <a:spLocks noGrp="1"/>
          </p:cNvSpPr>
          <p:nvPr>
            <p:ph type="body" sz="quarter" idx="10" hasCustomPrompt="1"/>
          </p:nvPr>
        </p:nvSpPr>
        <p:spPr>
          <a:xfrm>
            <a:off x="444467" y="2946400"/>
            <a:ext cx="6391275" cy="884238"/>
          </a:xfrm>
          <a:prstGeom prst="rect">
            <a:avLst/>
          </a:prstGeom>
        </p:spPr>
        <p:txBody>
          <a:bodyPr vert="horz"/>
          <a:lstStyle>
            <a:lvl1pPr marL="0" indent="0">
              <a:buNone/>
              <a:defRPr sz="1600" b="0" i="0" baseline="0">
                <a:solidFill>
                  <a:schemeClr val="bg1"/>
                </a:solidFill>
                <a:latin typeface="Calibri" pitchFamily="34" charset="0"/>
                <a:cs typeface="Calibri" pitchFamily="34" charset="0"/>
              </a:defRPr>
            </a:lvl1pPr>
          </a:lstStyle>
          <a:p>
            <a:pPr lvl="0"/>
            <a:r>
              <a:rPr lang="en-US" dirty="0" smtClean="0"/>
              <a:t>SUBTITLE STYLE</a:t>
            </a:r>
            <a:endParaRPr lang="en-US" dirty="0"/>
          </a:p>
        </p:txBody>
      </p:sp>
      <p:sp>
        <p:nvSpPr>
          <p:cNvPr id="22" name="Content Placeholder 21"/>
          <p:cNvSpPr>
            <a:spLocks noGrp="1"/>
          </p:cNvSpPr>
          <p:nvPr>
            <p:ph sz="quarter" idx="13" hasCustomPrompt="1"/>
          </p:nvPr>
        </p:nvSpPr>
        <p:spPr>
          <a:xfrm>
            <a:off x="444467" y="4238484"/>
            <a:ext cx="3352800" cy="284362"/>
          </a:xfrm>
          <a:prstGeom prst="rect">
            <a:avLst/>
          </a:prstGeom>
        </p:spPr>
        <p:txBody>
          <a:bodyPr vert="horz"/>
          <a:lstStyle>
            <a:lvl1pPr marL="0" indent="0">
              <a:buFontTx/>
              <a:buNone/>
              <a:defRPr sz="1600" b="0" i="0" baseline="0">
                <a:solidFill>
                  <a:schemeClr val="bg1"/>
                </a:solidFill>
                <a:latin typeface="Calibri" pitchFamily="34" charset="0"/>
                <a:cs typeface="Calibri" pitchFamily="34" charset="0"/>
              </a:defRPr>
            </a:lvl1pPr>
          </a:lstStyle>
          <a:p>
            <a:pPr lvl="0"/>
            <a:r>
              <a:rPr lang="en-US" dirty="0" smtClean="0"/>
              <a:t>Authors</a:t>
            </a:r>
            <a:endParaRPr lang="en-US" dirty="0"/>
          </a:p>
        </p:txBody>
      </p:sp>
      <p:sp>
        <p:nvSpPr>
          <p:cNvPr id="24" name="Content Placeholder 23"/>
          <p:cNvSpPr>
            <a:spLocks noGrp="1"/>
          </p:cNvSpPr>
          <p:nvPr>
            <p:ph sz="quarter" idx="14" hasCustomPrompt="1"/>
          </p:nvPr>
        </p:nvSpPr>
        <p:spPr>
          <a:xfrm>
            <a:off x="4480280" y="6174160"/>
            <a:ext cx="4416425" cy="531440"/>
          </a:xfrm>
          <a:prstGeom prst="rect">
            <a:avLst/>
          </a:prstGeom>
        </p:spPr>
        <p:txBody>
          <a:bodyPr vert="horz"/>
          <a:lstStyle>
            <a:lvl1pPr marL="0" indent="0" algn="r">
              <a:buFontTx/>
              <a:buNone/>
              <a:defRPr sz="1200" b="0" i="0" baseline="0">
                <a:solidFill>
                  <a:schemeClr val="tx1"/>
                </a:solidFill>
                <a:latin typeface="Calibri" pitchFamily="34" charset="0"/>
                <a:cs typeface="Calibri" pitchFamily="34" charset="0"/>
              </a:defRPr>
            </a:lvl1pPr>
          </a:lstStyle>
          <a:p>
            <a:pPr lvl="0"/>
            <a:r>
              <a:rPr lang="en-US" dirty="0" smtClean="0"/>
              <a:t>Date: January 23, 2013</a:t>
            </a:r>
          </a:p>
          <a:p>
            <a:pPr lvl="0"/>
            <a:r>
              <a:rPr lang="en-US" dirty="0" smtClean="0"/>
              <a:t>Location: Washington D.C.</a:t>
            </a:r>
            <a:endParaRPr lang="en-US" dirty="0"/>
          </a:p>
        </p:txBody>
      </p:sp>
      <p:sp>
        <p:nvSpPr>
          <p:cNvPr id="28" name="Content Placeholder 27"/>
          <p:cNvSpPr>
            <a:spLocks noGrp="1"/>
          </p:cNvSpPr>
          <p:nvPr>
            <p:ph sz="quarter" idx="16" hasCustomPrompt="1"/>
          </p:nvPr>
        </p:nvSpPr>
        <p:spPr>
          <a:xfrm>
            <a:off x="444467" y="4644232"/>
            <a:ext cx="5984875" cy="849313"/>
          </a:xfrm>
          <a:prstGeom prst="rect">
            <a:avLst/>
          </a:prstGeom>
        </p:spPr>
        <p:txBody>
          <a:bodyPr vert="horz"/>
          <a:lstStyle>
            <a:lvl1pPr marL="0" indent="0">
              <a:buFontTx/>
              <a:buNone/>
              <a:defRPr sz="1200" baseline="0">
                <a:solidFill>
                  <a:schemeClr val="bg1"/>
                </a:solidFill>
                <a:latin typeface="Calibri" pitchFamily="34" charset="0"/>
                <a:cs typeface="Calibri" pitchFamily="34" charset="0"/>
              </a:defRPr>
            </a:lvl1pPr>
          </a:lstStyle>
          <a:p>
            <a:pPr lvl="0"/>
            <a:r>
              <a:rPr lang="en-US" dirty="0" smtClean="0"/>
              <a:t>Multiple Author Names, Name Last Name, Name </a:t>
            </a:r>
            <a:r>
              <a:rPr lang="en-US" dirty="0" err="1" smtClean="0"/>
              <a:t>lastname</a:t>
            </a:r>
            <a:r>
              <a:rPr lang="en-US" dirty="0" smtClean="0"/>
              <a:t> &amp; name </a:t>
            </a:r>
            <a:r>
              <a:rPr lang="en-US" dirty="0" err="1" smtClean="0"/>
              <a:t>lastname</a:t>
            </a:r>
            <a:endParaRPr lang="en-US" dirty="0"/>
          </a:p>
        </p:txBody>
      </p:sp>
    </p:spTree>
    <p:extLst>
      <p:ext uri="{BB962C8B-B14F-4D97-AF65-F5344CB8AC3E}">
        <p14:creationId xmlns:p14="http://schemas.microsoft.com/office/powerpoint/2010/main" val="278479480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3751173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12497984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6881671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314711967"/>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15772386"/>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36532345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77088963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424075274"/>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9" name="Rectangle 5"/>
          <p:cNvSpPr>
            <a:spLocks noGrp="1" noChangeArrowheads="1"/>
          </p:cNvSpPr>
          <p:nvPr>
            <p:ph type="title"/>
          </p:nvPr>
        </p:nvSpPr>
        <p:spPr bwMode="auto">
          <a:xfrm>
            <a:off x="452347" y="1817601"/>
            <a:ext cx="8223439" cy="10005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b="1" i="0">
                <a:latin typeface="Calibri" pitchFamily="34" charset="0"/>
                <a:cs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3" name="Text Placeholder 12"/>
          <p:cNvSpPr>
            <a:spLocks noGrp="1"/>
          </p:cNvSpPr>
          <p:nvPr>
            <p:ph type="body" sz="quarter" idx="10" hasCustomPrompt="1"/>
          </p:nvPr>
        </p:nvSpPr>
        <p:spPr>
          <a:xfrm>
            <a:off x="444467" y="2946400"/>
            <a:ext cx="6391275" cy="884238"/>
          </a:xfrm>
          <a:prstGeom prst="rect">
            <a:avLst/>
          </a:prstGeom>
        </p:spPr>
        <p:txBody>
          <a:bodyPr vert="horz"/>
          <a:lstStyle>
            <a:lvl1pPr marL="0" indent="0">
              <a:buNone/>
              <a:defRPr sz="1600" b="0" i="0" baseline="0">
                <a:solidFill>
                  <a:schemeClr val="bg1"/>
                </a:solidFill>
                <a:latin typeface="Calibri" pitchFamily="34" charset="0"/>
                <a:cs typeface="Calibri" pitchFamily="34" charset="0"/>
              </a:defRPr>
            </a:lvl1pPr>
          </a:lstStyle>
          <a:p>
            <a:pPr lvl="0"/>
            <a:r>
              <a:rPr lang="en-US" dirty="0" smtClean="0"/>
              <a:t>SUBTITLE STYLE</a:t>
            </a:r>
            <a:endParaRPr lang="en-US" dirty="0"/>
          </a:p>
        </p:txBody>
      </p:sp>
      <p:sp>
        <p:nvSpPr>
          <p:cNvPr id="22" name="Content Placeholder 21"/>
          <p:cNvSpPr>
            <a:spLocks noGrp="1"/>
          </p:cNvSpPr>
          <p:nvPr>
            <p:ph sz="quarter" idx="13" hasCustomPrompt="1"/>
          </p:nvPr>
        </p:nvSpPr>
        <p:spPr>
          <a:xfrm>
            <a:off x="444467" y="4238484"/>
            <a:ext cx="3352800" cy="284362"/>
          </a:xfrm>
          <a:prstGeom prst="rect">
            <a:avLst/>
          </a:prstGeom>
        </p:spPr>
        <p:txBody>
          <a:bodyPr vert="horz"/>
          <a:lstStyle>
            <a:lvl1pPr marL="0" indent="0">
              <a:buFontTx/>
              <a:buNone/>
              <a:defRPr sz="1600" b="0" i="0" baseline="0">
                <a:solidFill>
                  <a:schemeClr val="bg1"/>
                </a:solidFill>
                <a:latin typeface="Calibri" pitchFamily="34" charset="0"/>
                <a:cs typeface="Calibri" pitchFamily="34" charset="0"/>
              </a:defRPr>
            </a:lvl1pPr>
          </a:lstStyle>
          <a:p>
            <a:pPr lvl="0"/>
            <a:r>
              <a:rPr lang="en-US" dirty="0" smtClean="0"/>
              <a:t>Authors</a:t>
            </a:r>
            <a:endParaRPr lang="en-US" dirty="0"/>
          </a:p>
        </p:txBody>
      </p:sp>
      <p:sp>
        <p:nvSpPr>
          <p:cNvPr id="24" name="Content Placeholder 23"/>
          <p:cNvSpPr>
            <a:spLocks noGrp="1"/>
          </p:cNvSpPr>
          <p:nvPr>
            <p:ph sz="quarter" idx="14" hasCustomPrompt="1"/>
          </p:nvPr>
        </p:nvSpPr>
        <p:spPr>
          <a:xfrm>
            <a:off x="4480280" y="6174160"/>
            <a:ext cx="4416425" cy="531440"/>
          </a:xfrm>
          <a:prstGeom prst="rect">
            <a:avLst/>
          </a:prstGeom>
        </p:spPr>
        <p:txBody>
          <a:bodyPr vert="horz"/>
          <a:lstStyle>
            <a:lvl1pPr marL="0" indent="0" algn="r">
              <a:buFontTx/>
              <a:buNone/>
              <a:defRPr sz="1200" b="0" i="0" baseline="0">
                <a:solidFill>
                  <a:schemeClr val="tx1"/>
                </a:solidFill>
                <a:latin typeface="Calibri" pitchFamily="34" charset="0"/>
                <a:cs typeface="Calibri" pitchFamily="34" charset="0"/>
              </a:defRPr>
            </a:lvl1pPr>
          </a:lstStyle>
          <a:p>
            <a:pPr lvl="0"/>
            <a:r>
              <a:rPr lang="en-US" dirty="0" smtClean="0"/>
              <a:t>Date: January 23, 2013</a:t>
            </a:r>
          </a:p>
          <a:p>
            <a:pPr lvl="0"/>
            <a:r>
              <a:rPr lang="en-US" dirty="0" smtClean="0"/>
              <a:t>Location: Washington D.C.</a:t>
            </a:r>
            <a:endParaRPr lang="en-US" dirty="0"/>
          </a:p>
        </p:txBody>
      </p:sp>
      <p:sp>
        <p:nvSpPr>
          <p:cNvPr id="28" name="Content Placeholder 27"/>
          <p:cNvSpPr>
            <a:spLocks noGrp="1"/>
          </p:cNvSpPr>
          <p:nvPr>
            <p:ph sz="quarter" idx="16" hasCustomPrompt="1"/>
          </p:nvPr>
        </p:nvSpPr>
        <p:spPr>
          <a:xfrm>
            <a:off x="444467" y="4644232"/>
            <a:ext cx="5984875" cy="849313"/>
          </a:xfrm>
          <a:prstGeom prst="rect">
            <a:avLst/>
          </a:prstGeom>
        </p:spPr>
        <p:txBody>
          <a:bodyPr vert="horz"/>
          <a:lstStyle>
            <a:lvl1pPr marL="0" indent="0">
              <a:buFontTx/>
              <a:buNone/>
              <a:defRPr sz="1200" baseline="0">
                <a:solidFill>
                  <a:schemeClr val="bg1"/>
                </a:solidFill>
                <a:latin typeface="Calibri" pitchFamily="34" charset="0"/>
                <a:cs typeface="Calibri" pitchFamily="34" charset="0"/>
              </a:defRPr>
            </a:lvl1pPr>
          </a:lstStyle>
          <a:p>
            <a:pPr lvl="0"/>
            <a:r>
              <a:rPr lang="en-US" dirty="0" smtClean="0"/>
              <a:t>Multiple Author Names, Name Last Name, Name </a:t>
            </a:r>
            <a:r>
              <a:rPr lang="en-US" dirty="0" err="1" smtClean="0"/>
              <a:t>lastname</a:t>
            </a:r>
            <a:r>
              <a:rPr lang="en-US" dirty="0" smtClean="0"/>
              <a:t> &amp; name </a:t>
            </a:r>
            <a:r>
              <a:rPr lang="en-US" dirty="0" err="1" smtClean="0"/>
              <a:t>lastname</a:t>
            </a:r>
            <a:endParaRPr lang="en-US" dirty="0"/>
          </a:p>
        </p:txBody>
      </p:sp>
    </p:spTree>
    <p:extLst>
      <p:ext uri="{BB962C8B-B14F-4D97-AF65-F5344CB8AC3E}">
        <p14:creationId xmlns:p14="http://schemas.microsoft.com/office/powerpoint/2010/main" val="278479480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theme" Target="../theme/theme5.xml"/><Relationship Id="rId4" Type="http://schemas.openxmlformats.org/officeDocument/2006/relationships/slideLayout" Target="../slideLayouts/slideLayout21.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theme" Target="../theme/theme6.xml"/><Relationship Id="rId4" Type="http://schemas.openxmlformats.org/officeDocument/2006/relationships/slideLayout" Target="../slideLayouts/slideLayout25.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7.xml"/><Relationship Id="rId1"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Exhibit </a:t>
            </a:r>
            <a:fld id="{0C16F13B-3659-4888-B784-82F22626CC5F}" type="slidenum">
              <a:rPr lang="en-US" sz="1400" b="1" smtClean="0">
                <a:latin typeface="Calibri" pitchFamily="34" charset="0"/>
                <a:cs typeface="Meta Offc Pro"/>
              </a:rPr>
              <a:pPr algn="l"/>
              <a:t>‹#›</a:t>
            </a:fld>
            <a:endParaRPr lang="en-US" sz="1400" b="1" dirty="0" err="1" smtClean="0">
              <a:latin typeface="Calibri" pitchFamily="34" charset="0"/>
              <a:cs typeface="Meta Offc Pro"/>
            </a:endParaRPr>
          </a:p>
        </p:txBody>
      </p:sp>
    </p:spTree>
    <p:extLst>
      <p:ext uri="{BB962C8B-B14F-4D97-AF65-F5344CB8AC3E}">
        <p14:creationId xmlns:p14="http://schemas.microsoft.com/office/powerpoint/2010/main" val="64824604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Figure </a:t>
            </a:r>
            <a:fld id="{0C16F13B-3659-4888-B784-82F22626CC5F}" type="slidenum">
              <a:rPr lang="en-US" sz="1400" b="1" smtClean="0">
                <a:latin typeface="Calibri" pitchFamily="34" charset="0"/>
                <a:cs typeface="Meta Offc Pro"/>
              </a:rPr>
              <a:pPr algn="l"/>
              <a:t>‹#›</a:t>
            </a:fld>
            <a:endParaRPr lang="en-US" sz="1400" b="1" dirty="0" err="1" smtClean="0">
              <a:latin typeface="Calibri" pitchFamily="34" charset="0"/>
              <a:cs typeface="Meta Offc Pro"/>
            </a:endParaRPr>
          </a:p>
        </p:txBody>
      </p:sp>
    </p:spTree>
    <p:extLst>
      <p:ext uri="{BB962C8B-B14F-4D97-AF65-F5344CB8AC3E}">
        <p14:creationId xmlns:p14="http://schemas.microsoft.com/office/powerpoint/2010/main" val="188278977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8" name="Rectangle 7"/>
          <p:cNvSpPr/>
          <p:nvPr/>
        </p:nvSpPr>
        <p:spPr>
          <a:xfrm>
            <a:off x="230541" y="1554480"/>
            <a:ext cx="8682918" cy="4481320"/>
          </a:xfrm>
          <a:prstGeom prst="rect">
            <a:avLst/>
          </a:prstGeom>
          <a:solidFill>
            <a:srgbClr val="0B78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7" name="Picture 6"/>
          <p:cNvPicPr>
            <a:picLocks noChangeAspect="1" noChangeArrowheads="1"/>
          </p:cNvPicPr>
          <p:nvPr/>
        </p:nvPicPr>
        <p:blipFill>
          <a:blip r:embed="rId3" cstate="print"/>
          <a:srcRect/>
          <a:stretch>
            <a:fillRect/>
          </a:stretch>
        </p:blipFill>
        <p:spPr bwMode="auto">
          <a:xfrm>
            <a:off x="230541" y="228600"/>
            <a:ext cx="1087719" cy="1093258"/>
          </a:xfrm>
          <a:prstGeom prst="rect">
            <a:avLst/>
          </a:prstGeom>
          <a:noFill/>
        </p:spPr>
      </p:pic>
    </p:spTree>
    <p:extLst>
      <p:ext uri="{BB962C8B-B14F-4D97-AF65-F5344CB8AC3E}">
        <p14:creationId xmlns:p14="http://schemas.microsoft.com/office/powerpoint/2010/main" val="406593133"/>
      </p:ext>
    </p:extLst>
  </p:cSld>
  <p:clrMap bg1="lt1" tx1="dk1" bg2="lt2" tx2="dk2" accent1="accent1" accent2="accent2" accent3="accent3" accent4="accent4" accent5="accent5" accent6="accent6" hlink="hlink" folHlink="folHlink"/>
  <p:sldLayoutIdLst>
    <p:sldLayoutId id="2147483667" r:id="rId1"/>
  </p:sldLayoutIdLst>
  <p:timing>
    <p:tnLst>
      <p:par>
        <p:cTn id="1" dur="indefinite" restart="never" nodeType="tmRoot"/>
      </p:par>
    </p:tnLst>
  </p:timing>
  <p:txStyles>
    <p:titleStyle>
      <a:lvl1pPr algn="l" defTabSz="457200" rtl="0" eaLnBrk="1" latinLnBrk="0" hangingPunct="1">
        <a:spcBef>
          <a:spcPct val="0"/>
        </a:spcBef>
        <a:buNone/>
        <a:defRPr sz="3200" kern="1200" baseline="0">
          <a:solidFill>
            <a:schemeClr val="bg1"/>
          </a:solidFill>
          <a:latin typeface="MetaSerif-Book"/>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61" r:id="rId5"/>
    <p:sldLayoutId id="2147483664" r:id="rId6"/>
    <p:sldLayoutId id="2147483665" r:id="rId7"/>
    <p:sldLayoutId id="2147483663" r:id="rId8"/>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Exhibit </a:t>
            </a:r>
            <a:fld id="{0C16F13B-3659-4888-B784-82F22626CC5F}" type="slidenum">
              <a:rPr lang="en-US" sz="1400" b="1" smtClean="0">
                <a:latin typeface="Calibri" pitchFamily="34" charset="0"/>
                <a:cs typeface="Meta Offc Pro"/>
              </a:rPr>
              <a:pPr algn="l"/>
              <a:t>‹#›</a:t>
            </a:fld>
            <a:endParaRPr lang="en-US" sz="1400" b="1" dirty="0" err="1" smtClean="0">
              <a:latin typeface="Calibri" pitchFamily="34" charset="0"/>
              <a:cs typeface="Meta Offc Pro"/>
            </a:endParaRPr>
          </a:p>
        </p:txBody>
      </p:sp>
    </p:spTree>
    <p:extLst>
      <p:ext uri="{BB962C8B-B14F-4D97-AF65-F5344CB8AC3E}">
        <p14:creationId xmlns:p14="http://schemas.microsoft.com/office/powerpoint/2010/main" val="648246042"/>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Figure </a:t>
            </a:r>
            <a:fld id="{0C16F13B-3659-4888-B784-82F22626CC5F}" type="slidenum">
              <a:rPr lang="en-US" sz="1400" b="1" smtClean="0">
                <a:latin typeface="Calibri" pitchFamily="34" charset="0"/>
                <a:cs typeface="Meta Offc Pro"/>
              </a:rPr>
              <a:pPr algn="l"/>
              <a:t>‹#›</a:t>
            </a:fld>
            <a:endParaRPr lang="en-US" sz="1400" b="1" dirty="0" err="1" smtClean="0">
              <a:latin typeface="Calibri" pitchFamily="34" charset="0"/>
              <a:cs typeface="Meta Offc Pro"/>
            </a:endParaRPr>
          </a:p>
        </p:txBody>
      </p:sp>
    </p:spTree>
    <p:extLst>
      <p:ext uri="{BB962C8B-B14F-4D97-AF65-F5344CB8AC3E}">
        <p14:creationId xmlns:p14="http://schemas.microsoft.com/office/powerpoint/2010/main" val="1882789776"/>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8" name="Rectangle 7"/>
          <p:cNvSpPr/>
          <p:nvPr/>
        </p:nvSpPr>
        <p:spPr>
          <a:xfrm>
            <a:off x="230541" y="1554480"/>
            <a:ext cx="8682918" cy="4481320"/>
          </a:xfrm>
          <a:prstGeom prst="rect">
            <a:avLst/>
          </a:prstGeom>
          <a:solidFill>
            <a:srgbClr val="0B78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7" name="Picture 6"/>
          <p:cNvPicPr>
            <a:picLocks noChangeAspect="1" noChangeArrowheads="1"/>
          </p:cNvPicPr>
          <p:nvPr/>
        </p:nvPicPr>
        <p:blipFill>
          <a:blip r:embed="rId3" cstate="print"/>
          <a:srcRect/>
          <a:stretch>
            <a:fillRect/>
          </a:stretch>
        </p:blipFill>
        <p:spPr bwMode="auto">
          <a:xfrm>
            <a:off x="230541" y="228600"/>
            <a:ext cx="1087719" cy="1093258"/>
          </a:xfrm>
          <a:prstGeom prst="rect">
            <a:avLst/>
          </a:prstGeom>
          <a:noFill/>
        </p:spPr>
      </p:pic>
    </p:spTree>
    <p:extLst>
      <p:ext uri="{BB962C8B-B14F-4D97-AF65-F5344CB8AC3E}">
        <p14:creationId xmlns:p14="http://schemas.microsoft.com/office/powerpoint/2010/main" val="406593133"/>
      </p:ext>
    </p:extLst>
  </p:cSld>
  <p:clrMap bg1="lt1" tx1="dk1" bg2="lt2" tx2="dk2" accent1="accent1" accent2="accent2" accent3="accent3" accent4="accent4" accent5="accent5" accent6="accent6" hlink="hlink" folHlink="folHlink"/>
  <p:sldLayoutIdLst>
    <p:sldLayoutId id="2147483694" r:id="rId1"/>
  </p:sldLayoutIdLst>
  <p:timing>
    <p:tnLst>
      <p:par>
        <p:cTn id="1" dur="indefinite" restart="never" nodeType="tmRoot"/>
      </p:par>
    </p:tnLst>
  </p:timing>
  <p:txStyles>
    <p:titleStyle>
      <a:lvl1pPr algn="l" defTabSz="457200" rtl="0" eaLnBrk="1" latinLnBrk="0" hangingPunct="1">
        <a:spcBef>
          <a:spcPct val="0"/>
        </a:spcBef>
        <a:buNone/>
        <a:defRPr sz="3200" kern="1200" baseline="0">
          <a:solidFill>
            <a:schemeClr val="bg1"/>
          </a:solidFill>
          <a:latin typeface="MetaSerif-Book"/>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Object 3"/>
          <p:cNvGraphicFramePr>
            <a:graphicFrameLocks noGrp="1" noChangeAspect="1"/>
          </p:cNvGraphicFramePr>
          <p:nvPr>
            <p:ph idx="1"/>
            <p:extLst>
              <p:ext uri="{D42A27DB-BD31-4B8C-83A1-F6EECF244321}">
                <p14:modId xmlns:p14="http://schemas.microsoft.com/office/powerpoint/2010/main" val="2638966148"/>
              </p:ext>
            </p:extLst>
          </p:nvPr>
        </p:nvGraphicFramePr>
        <p:xfrm>
          <a:off x="381000" y="685800"/>
          <a:ext cx="9685067" cy="5500481"/>
        </p:xfrm>
        <a:graphic>
          <a:graphicData uri="http://schemas.openxmlformats.org/drawingml/2006/chart">
            <c:chart xmlns:c="http://schemas.openxmlformats.org/drawingml/2006/chart" xmlns:r="http://schemas.openxmlformats.org/officeDocument/2006/relationships" r:id="rId3"/>
          </a:graphicData>
        </a:graphic>
      </p:graphicFrame>
      <p:sp>
        <p:nvSpPr>
          <p:cNvPr id="1028" name="Rectangle 2"/>
          <p:cNvSpPr>
            <a:spLocks noGrp="1" noChangeArrowheads="1"/>
          </p:cNvSpPr>
          <p:nvPr>
            <p:ph type="title"/>
          </p:nvPr>
        </p:nvSpPr>
        <p:spPr>
          <a:xfrm>
            <a:off x="0" y="0"/>
            <a:ext cx="8961120" cy="914400"/>
          </a:xfrm>
        </p:spPr>
        <p:txBody>
          <a:bodyPr/>
          <a:lstStyle/>
          <a:p>
            <a:r>
              <a:rPr lang="en-US" dirty="0" smtClean="0"/>
              <a:t>Medicare spending is 14% of the federal budget</a:t>
            </a:r>
          </a:p>
        </p:txBody>
      </p:sp>
      <p:sp>
        <p:nvSpPr>
          <p:cNvPr id="4" name="Text Box 3"/>
          <p:cNvSpPr txBox="1">
            <a:spLocks noChangeArrowheads="1"/>
          </p:cNvSpPr>
          <p:nvPr/>
        </p:nvSpPr>
        <p:spPr bwMode="auto">
          <a:xfrm>
            <a:off x="0" y="533400"/>
            <a:ext cx="7543800" cy="461665"/>
          </a:xfrm>
          <a:prstGeom prst="rect">
            <a:avLst/>
          </a:prstGeom>
          <a:noFill/>
          <a:ln w="9525">
            <a:noFill/>
            <a:miter lim="800000"/>
            <a:headEnd/>
            <a:tailEnd/>
          </a:ln>
          <a:effectLst/>
        </p:spPr>
        <p:txBody>
          <a:bodyPr wrap="square">
            <a:spAutoFit/>
          </a:bodyPr>
          <a:lstStyle/>
          <a:p>
            <a:pPr eaLnBrk="0" hangingPunct="0"/>
            <a:r>
              <a:rPr lang="en-US" sz="2400" b="1" i="1" dirty="0">
                <a:latin typeface="+mj-lt"/>
                <a:cs typeface="Arial" charset="0"/>
              </a:rPr>
              <a:t>Total </a:t>
            </a:r>
            <a:r>
              <a:rPr lang="en-US" sz="2400" b="1" i="1" dirty="0" smtClean="0">
                <a:latin typeface="+mj-lt"/>
                <a:cs typeface="Arial" charset="0"/>
              </a:rPr>
              <a:t>Federal Spending in 2013: $3.5 Trillion</a:t>
            </a:r>
            <a:endParaRPr lang="en-US" sz="2400" b="1" i="1" dirty="0">
              <a:latin typeface="+mj-lt"/>
              <a:cs typeface="Arial" charset="0"/>
            </a:endParaRPr>
          </a:p>
        </p:txBody>
      </p:sp>
      <p:sp>
        <p:nvSpPr>
          <p:cNvPr id="2" name="TextBox 1"/>
          <p:cNvSpPr txBox="1"/>
          <p:nvPr/>
        </p:nvSpPr>
        <p:spPr>
          <a:xfrm>
            <a:off x="7010400" y="3352800"/>
            <a:ext cx="1295400" cy="369332"/>
          </a:xfrm>
          <a:prstGeom prst="rect">
            <a:avLst/>
          </a:prstGeom>
          <a:noFill/>
        </p:spPr>
        <p:txBody>
          <a:bodyPr wrap="square" rtlCol="0">
            <a:spAutoFit/>
          </a:bodyPr>
          <a:lstStyle/>
          <a:p>
            <a:pPr algn="ctr"/>
            <a:r>
              <a:rPr lang="en-US" b="1" dirty="0" smtClean="0">
                <a:latin typeface="Calibri" pitchFamily="34" charset="0"/>
                <a:cs typeface="Meta Offc Pro"/>
              </a:rPr>
              <a:t>MEDICARE</a:t>
            </a:r>
          </a:p>
        </p:txBody>
      </p:sp>
      <p:sp>
        <p:nvSpPr>
          <p:cNvPr id="6" name="TextBox 5"/>
          <p:cNvSpPr txBox="1"/>
          <p:nvPr/>
        </p:nvSpPr>
        <p:spPr>
          <a:xfrm>
            <a:off x="6096000" y="4800600"/>
            <a:ext cx="1295400" cy="369332"/>
          </a:xfrm>
          <a:prstGeom prst="rect">
            <a:avLst/>
          </a:prstGeom>
          <a:noFill/>
        </p:spPr>
        <p:txBody>
          <a:bodyPr wrap="square" rtlCol="0">
            <a:spAutoFit/>
          </a:bodyPr>
          <a:lstStyle/>
          <a:p>
            <a:pPr algn="ctr"/>
            <a:r>
              <a:rPr lang="en-US" dirty="0" smtClean="0">
                <a:latin typeface="Calibri" pitchFamily="34" charset="0"/>
                <a:cs typeface="Meta Offc Pro"/>
              </a:rPr>
              <a:t>Medicaid</a:t>
            </a:r>
          </a:p>
        </p:txBody>
      </p:sp>
      <p:sp>
        <p:nvSpPr>
          <p:cNvPr id="7" name="TextBox 6"/>
          <p:cNvSpPr txBox="1"/>
          <p:nvPr/>
        </p:nvSpPr>
        <p:spPr>
          <a:xfrm>
            <a:off x="5181600" y="5638800"/>
            <a:ext cx="1295400" cy="369332"/>
          </a:xfrm>
          <a:prstGeom prst="rect">
            <a:avLst/>
          </a:prstGeom>
          <a:noFill/>
        </p:spPr>
        <p:txBody>
          <a:bodyPr wrap="square" rtlCol="0">
            <a:spAutoFit/>
          </a:bodyPr>
          <a:lstStyle/>
          <a:p>
            <a:pPr algn="ctr"/>
            <a:r>
              <a:rPr lang="en-US" dirty="0" smtClean="0">
                <a:latin typeface="Calibri" pitchFamily="34" charset="0"/>
                <a:cs typeface="Meta Offc Pro"/>
              </a:rPr>
              <a:t>Net interest</a:t>
            </a:r>
          </a:p>
        </p:txBody>
      </p:sp>
      <p:sp>
        <p:nvSpPr>
          <p:cNvPr id="8" name="TextBox 7"/>
          <p:cNvSpPr txBox="1"/>
          <p:nvPr/>
        </p:nvSpPr>
        <p:spPr>
          <a:xfrm>
            <a:off x="4457700" y="973167"/>
            <a:ext cx="2286000" cy="369332"/>
          </a:xfrm>
          <a:prstGeom prst="rect">
            <a:avLst/>
          </a:prstGeom>
          <a:noFill/>
        </p:spPr>
        <p:txBody>
          <a:bodyPr wrap="square" rtlCol="0">
            <a:spAutoFit/>
          </a:bodyPr>
          <a:lstStyle/>
          <a:p>
            <a:pPr algn="ctr"/>
            <a:r>
              <a:rPr lang="en-US" dirty="0" smtClean="0">
                <a:latin typeface="Calibri" pitchFamily="34" charset="0"/>
                <a:cs typeface="Meta Offc Pro"/>
              </a:rPr>
              <a:t>Social Security</a:t>
            </a:r>
          </a:p>
        </p:txBody>
      </p:sp>
      <p:sp>
        <p:nvSpPr>
          <p:cNvPr id="9" name="TextBox 8"/>
          <p:cNvSpPr txBox="1"/>
          <p:nvPr/>
        </p:nvSpPr>
        <p:spPr>
          <a:xfrm>
            <a:off x="990600" y="1953344"/>
            <a:ext cx="1295400" cy="369332"/>
          </a:xfrm>
          <a:prstGeom prst="rect">
            <a:avLst/>
          </a:prstGeom>
          <a:noFill/>
        </p:spPr>
        <p:txBody>
          <a:bodyPr wrap="square" rtlCol="0">
            <a:spAutoFit/>
          </a:bodyPr>
          <a:lstStyle/>
          <a:p>
            <a:pPr algn="ctr"/>
            <a:r>
              <a:rPr lang="en-US" dirty="0" smtClean="0">
                <a:latin typeface="Calibri" pitchFamily="34" charset="0"/>
                <a:cs typeface="Meta Offc Pro"/>
              </a:rPr>
              <a:t>Defense</a:t>
            </a:r>
          </a:p>
        </p:txBody>
      </p:sp>
      <p:sp>
        <p:nvSpPr>
          <p:cNvPr id="10" name="TextBox 9"/>
          <p:cNvSpPr txBox="1"/>
          <p:nvPr/>
        </p:nvSpPr>
        <p:spPr>
          <a:xfrm>
            <a:off x="716017" y="4556023"/>
            <a:ext cx="1676400" cy="646331"/>
          </a:xfrm>
          <a:prstGeom prst="rect">
            <a:avLst/>
          </a:prstGeom>
          <a:noFill/>
        </p:spPr>
        <p:txBody>
          <a:bodyPr wrap="square" rtlCol="0">
            <a:spAutoFit/>
          </a:bodyPr>
          <a:lstStyle/>
          <a:p>
            <a:pPr algn="ctr"/>
            <a:r>
              <a:rPr lang="en-US" dirty="0" smtClean="0">
                <a:latin typeface="Calibri" pitchFamily="34" charset="0"/>
                <a:cs typeface="Meta Offc Pro"/>
              </a:rPr>
              <a:t>Nondefense discretionary</a:t>
            </a:r>
          </a:p>
        </p:txBody>
      </p:sp>
      <p:sp>
        <p:nvSpPr>
          <p:cNvPr id="11" name="TextBox 10"/>
          <p:cNvSpPr txBox="1"/>
          <p:nvPr/>
        </p:nvSpPr>
        <p:spPr>
          <a:xfrm>
            <a:off x="2508031" y="5662448"/>
            <a:ext cx="1295400" cy="369332"/>
          </a:xfrm>
          <a:prstGeom prst="rect">
            <a:avLst/>
          </a:prstGeom>
          <a:noFill/>
        </p:spPr>
        <p:txBody>
          <a:bodyPr wrap="square" rtlCol="0">
            <a:spAutoFit/>
          </a:bodyPr>
          <a:lstStyle/>
          <a:p>
            <a:pPr algn="ctr"/>
            <a:r>
              <a:rPr lang="en-US" dirty="0" smtClean="0">
                <a:latin typeface="Calibri" pitchFamily="34" charset="0"/>
                <a:cs typeface="Meta Offc Pro"/>
              </a:rPr>
              <a:t>Other</a:t>
            </a:r>
          </a:p>
        </p:txBody>
      </p:sp>
      <p:sp>
        <p:nvSpPr>
          <p:cNvPr id="12" name="Text Placeholder 12"/>
          <p:cNvSpPr>
            <a:spLocks noGrp="1"/>
          </p:cNvSpPr>
          <p:nvPr/>
        </p:nvSpPr>
        <p:spPr>
          <a:xfrm>
            <a:off x="0" y="6309360"/>
            <a:ext cx="9144000" cy="548640"/>
          </a:xfrm>
          <a:prstGeom prst="rect">
            <a:avLst/>
          </a:prstGeom>
        </p:spPr>
        <p:txBody>
          <a:bodyPr anchor="b" anchorCtr="0"/>
          <a:lstStyle>
            <a:lvl1pPr marL="0" indent="0" algn="l" rtl="0" eaLnBrk="1" fontAlgn="base" hangingPunct="1">
              <a:spcBef>
                <a:spcPts val="0"/>
              </a:spcBef>
              <a:spcAft>
                <a:spcPct val="0"/>
              </a:spcAft>
              <a:buFont typeface="Arial" pitchFamily="34" charset="0"/>
              <a:buNone/>
              <a:defRPr sz="1200" baseline="0">
                <a:solidFill>
                  <a:schemeClr val="tx1"/>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r>
              <a:rPr lang="en-US" dirty="0" smtClean="0"/>
              <a:t>NOTE: All amounts are for federal fiscal year 2013.  </a:t>
            </a:r>
            <a:r>
              <a:rPr lang="en-US" baseline="30000" dirty="0" smtClean="0"/>
              <a:t>1</a:t>
            </a:r>
            <a:r>
              <a:rPr lang="en-US" dirty="0" smtClean="0"/>
              <a:t>Consists of Medicare spending minus income from premiums and other offsetting receipts. </a:t>
            </a:r>
            <a:r>
              <a:rPr lang="en-US" baseline="30000" dirty="0" smtClean="0"/>
              <a:t>2</a:t>
            </a:r>
            <a:r>
              <a:rPr lang="en-US" dirty="0" smtClean="0"/>
              <a:t>Other category includes spending on other mandatory outlays minus income from offsetting receipts.</a:t>
            </a:r>
          </a:p>
          <a:p>
            <a:r>
              <a:rPr lang="en-US" dirty="0" smtClean="0"/>
              <a:t>SOURCE: Congressional Budget Office, Updated Budget Projections: 2014 to 2024 (April 2014).</a:t>
            </a:r>
            <a:endParaRPr lang="en-US" dirty="0"/>
          </a:p>
        </p:txBody>
      </p:sp>
    </p:spTree>
    <p:extLst>
      <p:ext uri="{BB962C8B-B14F-4D97-AF65-F5344CB8AC3E}">
        <p14:creationId xmlns:p14="http://schemas.microsoft.com/office/powerpoint/2010/main" val="39900533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 name="Content Placeholder 9"/>
          <p:cNvGraphicFramePr>
            <a:graphicFrameLocks noGrp="1"/>
          </p:cNvGraphicFramePr>
          <p:nvPr>
            <p:ph idx="1"/>
            <p:extLst>
              <p:ext uri="{D42A27DB-BD31-4B8C-83A1-F6EECF244321}">
                <p14:modId xmlns:p14="http://schemas.microsoft.com/office/powerpoint/2010/main" val="3482881742"/>
              </p:ext>
            </p:extLst>
          </p:nvPr>
        </p:nvGraphicFramePr>
        <p:xfrm>
          <a:off x="0" y="838200"/>
          <a:ext cx="8959850" cy="5943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6276" y="0"/>
            <a:ext cx="9117724" cy="914400"/>
          </a:xfrm>
        </p:spPr>
        <p:txBody>
          <a:bodyPr/>
          <a:lstStyle/>
          <a:p>
            <a:r>
              <a:rPr lang="en-US" dirty="0" smtClean="0">
                <a:latin typeface="+mj-lt"/>
              </a:rPr>
              <a:t>Nearly one-fourth of Medicare spending is for hospital inpatient services</a:t>
            </a:r>
            <a:endParaRPr lang="en-US" dirty="0">
              <a:latin typeface="+mj-lt"/>
            </a:endParaRPr>
          </a:p>
        </p:txBody>
      </p:sp>
      <p:sp>
        <p:nvSpPr>
          <p:cNvPr id="4" name="Text Box 3"/>
          <p:cNvSpPr txBox="1">
            <a:spLocks noChangeArrowheads="1"/>
          </p:cNvSpPr>
          <p:nvPr/>
        </p:nvSpPr>
        <p:spPr bwMode="auto">
          <a:xfrm>
            <a:off x="26276" y="818733"/>
            <a:ext cx="9041524" cy="461665"/>
          </a:xfrm>
          <a:prstGeom prst="rect">
            <a:avLst/>
          </a:prstGeom>
          <a:noFill/>
          <a:ln w="9525">
            <a:noFill/>
            <a:miter lim="800000"/>
            <a:headEnd/>
            <a:tailEnd/>
          </a:ln>
          <a:effectLst/>
        </p:spPr>
        <p:txBody>
          <a:bodyPr wrap="square">
            <a:spAutoFit/>
          </a:bodyPr>
          <a:lstStyle/>
          <a:p>
            <a:pPr eaLnBrk="0" hangingPunct="0"/>
            <a:r>
              <a:rPr lang="en-US" sz="2400" b="1" i="1" dirty="0">
                <a:latin typeface="+mj-lt"/>
                <a:cs typeface="Arial" charset="0"/>
              </a:rPr>
              <a:t>Total </a:t>
            </a:r>
            <a:r>
              <a:rPr lang="en-US" sz="2400" b="1" i="1" dirty="0" smtClean="0">
                <a:latin typeface="+mj-lt"/>
                <a:cs typeface="Arial" charset="0"/>
              </a:rPr>
              <a:t>Medicare Benefit Payments in 2013:  $583 billion</a:t>
            </a:r>
            <a:endParaRPr lang="en-US" sz="2400" b="1" i="1" dirty="0">
              <a:latin typeface="+mj-lt"/>
              <a:cs typeface="Arial" charset="0"/>
            </a:endParaRPr>
          </a:p>
        </p:txBody>
      </p:sp>
      <p:sp>
        <p:nvSpPr>
          <p:cNvPr id="3" name="TextBox 2"/>
          <p:cNvSpPr txBox="1"/>
          <p:nvPr/>
        </p:nvSpPr>
        <p:spPr>
          <a:xfrm>
            <a:off x="6781800" y="2017931"/>
            <a:ext cx="1371600" cy="646331"/>
          </a:xfrm>
          <a:prstGeom prst="rect">
            <a:avLst/>
          </a:prstGeom>
          <a:noFill/>
        </p:spPr>
        <p:txBody>
          <a:bodyPr wrap="square" rtlCol="0">
            <a:spAutoFit/>
          </a:bodyPr>
          <a:lstStyle/>
          <a:p>
            <a:pPr algn="ctr"/>
            <a:r>
              <a:rPr lang="en-US" dirty="0" smtClean="0">
                <a:latin typeface="Calibri" pitchFamily="34" charset="0"/>
                <a:cs typeface="Meta Offc Pro"/>
              </a:rPr>
              <a:t>Hospital inpatient</a:t>
            </a:r>
          </a:p>
        </p:txBody>
      </p:sp>
      <p:sp>
        <p:nvSpPr>
          <p:cNvPr id="6" name="TextBox 5"/>
          <p:cNvSpPr txBox="1"/>
          <p:nvPr/>
        </p:nvSpPr>
        <p:spPr>
          <a:xfrm>
            <a:off x="6781800" y="4100899"/>
            <a:ext cx="1371600" cy="646331"/>
          </a:xfrm>
          <a:prstGeom prst="rect">
            <a:avLst/>
          </a:prstGeom>
          <a:noFill/>
        </p:spPr>
        <p:txBody>
          <a:bodyPr wrap="square" rtlCol="0">
            <a:spAutoFit/>
          </a:bodyPr>
          <a:lstStyle/>
          <a:p>
            <a:pPr algn="ctr"/>
            <a:r>
              <a:rPr lang="en-US" dirty="0" smtClean="0">
                <a:latin typeface="Calibri" pitchFamily="34" charset="0"/>
                <a:cs typeface="Meta Offc Pro"/>
              </a:rPr>
              <a:t>Medicare Advantage</a:t>
            </a:r>
          </a:p>
        </p:txBody>
      </p:sp>
      <p:sp>
        <p:nvSpPr>
          <p:cNvPr id="7" name="TextBox 6"/>
          <p:cNvSpPr txBox="1"/>
          <p:nvPr/>
        </p:nvSpPr>
        <p:spPr>
          <a:xfrm>
            <a:off x="2286000" y="1248865"/>
            <a:ext cx="1371600" cy="646331"/>
          </a:xfrm>
          <a:prstGeom prst="rect">
            <a:avLst/>
          </a:prstGeom>
          <a:noFill/>
        </p:spPr>
        <p:txBody>
          <a:bodyPr wrap="square" rtlCol="0">
            <a:spAutoFit/>
          </a:bodyPr>
          <a:lstStyle/>
          <a:p>
            <a:pPr algn="ctr"/>
            <a:r>
              <a:rPr lang="en-US" dirty="0" smtClean="0">
                <a:latin typeface="Calibri" pitchFamily="34" charset="0"/>
                <a:cs typeface="Meta Offc Pro"/>
              </a:rPr>
              <a:t>Other services</a:t>
            </a:r>
          </a:p>
        </p:txBody>
      </p:sp>
      <p:sp>
        <p:nvSpPr>
          <p:cNvPr id="8" name="TextBox 7"/>
          <p:cNvSpPr txBox="1"/>
          <p:nvPr/>
        </p:nvSpPr>
        <p:spPr>
          <a:xfrm>
            <a:off x="1371600" y="2017931"/>
            <a:ext cx="1371600" cy="646331"/>
          </a:xfrm>
          <a:prstGeom prst="rect">
            <a:avLst/>
          </a:prstGeom>
          <a:noFill/>
        </p:spPr>
        <p:txBody>
          <a:bodyPr wrap="square" rtlCol="0">
            <a:spAutoFit/>
          </a:bodyPr>
          <a:lstStyle/>
          <a:p>
            <a:pPr algn="ctr"/>
            <a:r>
              <a:rPr lang="en-US" dirty="0" smtClean="0">
                <a:latin typeface="Calibri" pitchFamily="34" charset="0"/>
                <a:cs typeface="Meta Offc Pro"/>
              </a:rPr>
              <a:t>Hospital outpatient</a:t>
            </a:r>
          </a:p>
        </p:txBody>
      </p:sp>
      <p:sp>
        <p:nvSpPr>
          <p:cNvPr id="9" name="TextBox 8"/>
          <p:cNvSpPr txBox="1"/>
          <p:nvPr/>
        </p:nvSpPr>
        <p:spPr>
          <a:xfrm>
            <a:off x="1066800" y="2971800"/>
            <a:ext cx="1371600" cy="646331"/>
          </a:xfrm>
          <a:prstGeom prst="rect">
            <a:avLst/>
          </a:prstGeom>
          <a:noFill/>
        </p:spPr>
        <p:txBody>
          <a:bodyPr wrap="square" rtlCol="0">
            <a:spAutoFit/>
          </a:bodyPr>
          <a:lstStyle/>
          <a:p>
            <a:pPr algn="ctr"/>
            <a:r>
              <a:rPr lang="en-US" dirty="0" smtClean="0">
                <a:latin typeface="Calibri" pitchFamily="34" charset="0"/>
                <a:cs typeface="Meta Offc Pro"/>
              </a:rPr>
              <a:t>Post-acute care</a:t>
            </a:r>
          </a:p>
        </p:txBody>
      </p:sp>
      <p:sp>
        <p:nvSpPr>
          <p:cNvPr id="11" name="TextBox 10"/>
          <p:cNvSpPr txBox="1"/>
          <p:nvPr/>
        </p:nvSpPr>
        <p:spPr>
          <a:xfrm>
            <a:off x="1371600" y="4285565"/>
            <a:ext cx="1371600" cy="923330"/>
          </a:xfrm>
          <a:prstGeom prst="rect">
            <a:avLst/>
          </a:prstGeom>
          <a:noFill/>
        </p:spPr>
        <p:txBody>
          <a:bodyPr wrap="square" rtlCol="0">
            <a:spAutoFit/>
          </a:bodyPr>
          <a:lstStyle/>
          <a:p>
            <a:pPr algn="ctr"/>
            <a:r>
              <a:rPr lang="en-US" dirty="0" smtClean="0">
                <a:latin typeface="Calibri" pitchFamily="34" charset="0"/>
                <a:cs typeface="Meta Offc Pro"/>
              </a:rPr>
              <a:t>Outpatient prescription drugs</a:t>
            </a:r>
          </a:p>
        </p:txBody>
      </p:sp>
      <p:sp>
        <p:nvSpPr>
          <p:cNvPr id="12" name="TextBox 11"/>
          <p:cNvSpPr txBox="1"/>
          <p:nvPr/>
        </p:nvSpPr>
        <p:spPr>
          <a:xfrm>
            <a:off x="2057400" y="5544234"/>
            <a:ext cx="2171700" cy="369332"/>
          </a:xfrm>
          <a:prstGeom prst="rect">
            <a:avLst/>
          </a:prstGeom>
          <a:noFill/>
        </p:spPr>
        <p:txBody>
          <a:bodyPr wrap="square" rtlCol="0">
            <a:spAutoFit/>
          </a:bodyPr>
          <a:lstStyle/>
          <a:p>
            <a:pPr algn="ctr"/>
            <a:r>
              <a:rPr lang="en-US" dirty="0" smtClean="0">
                <a:latin typeface="Calibri" pitchFamily="34" charset="0"/>
                <a:cs typeface="Meta Offc Pro"/>
              </a:rPr>
              <a:t>Physician payments</a:t>
            </a:r>
          </a:p>
        </p:txBody>
      </p:sp>
      <p:sp>
        <p:nvSpPr>
          <p:cNvPr id="5" name="Rectangle 4"/>
          <p:cNvSpPr/>
          <p:nvPr/>
        </p:nvSpPr>
        <p:spPr>
          <a:xfrm>
            <a:off x="26276" y="6027003"/>
            <a:ext cx="9117724" cy="830997"/>
          </a:xfrm>
          <a:prstGeom prst="rect">
            <a:avLst/>
          </a:prstGeom>
        </p:spPr>
        <p:txBody>
          <a:bodyPr wrap="square">
            <a:spAutoFit/>
          </a:bodyPr>
          <a:lstStyle/>
          <a:p>
            <a:r>
              <a:rPr lang="en-US" sz="1200" dirty="0"/>
              <a:t>NOTE: </a:t>
            </a:r>
            <a:r>
              <a:rPr lang="en-US" sz="1200" dirty="0" smtClean="0"/>
              <a:t>Other services consists </a:t>
            </a:r>
            <a:r>
              <a:rPr lang="en-US" sz="1200" dirty="0"/>
              <a:t>of Medicare benefit spending on hospice, durable medical equipment, Part B drugs, outpatient dialysis, ambulance, lab services, and other Part B services; also includes  the effect of sequestration on spending for Medicare benefits and amounts paid to providers and recovered.</a:t>
            </a:r>
          </a:p>
          <a:p>
            <a:r>
              <a:rPr lang="en-US" sz="1200" dirty="0"/>
              <a:t>SOURCE: Congressional Budget Office, 2014 Medicare Baseline (April 2014).</a:t>
            </a:r>
          </a:p>
        </p:txBody>
      </p:sp>
    </p:spTree>
    <p:extLst>
      <p:ext uri="{BB962C8B-B14F-4D97-AF65-F5344CB8AC3E}">
        <p14:creationId xmlns:p14="http://schemas.microsoft.com/office/powerpoint/2010/main" val="3505752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extLst>
              <p:ext uri="{D42A27DB-BD31-4B8C-83A1-F6EECF244321}">
                <p14:modId xmlns:p14="http://schemas.microsoft.com/office/powerpoint/2010/main" val="4234035751"/>
              </p:ext>
            </p:extLst>
          </p:nvPr>
        </p:nvGraphicFramePr>
        <p:xfrm>
          <a:off x="107950" y="990600"/>
          <a:ext cx="8959850" cy="5410200"/>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5"/>
          <p:cNvSpPr>
            <a:spLocks noGrp="1"/>
          </p:cNvSpPr>
          <p:nvPr>
            <p:ph type="title"/>
          </p:nvPr>
        </p:nvSpPr>
        <p:spPr>
          <a:xfrm>
            <a:off x="0" y="0"/>
            <a:ext cx="8976360" cy="914400"/>
          </a:xfrm>
        </p:spPr>
        <p:txBody>
          <a:bodyPr/>
          <a:lstStyle/>
          <a:p>
            <a:r>
              <a:rPr lang="en-US" dirty="0"/>
              <a:t>Medicare </a:t>
            </a:r>
            <a:r>
              <a:rPr lang="en-US" dirty="0" smtClean="0"/>
              <a:t>is on </a:t>
            </a:r>
            <a:r>
              <a:rPr lang="en-US" dirty="0"/>
              <a:t>track to spend </a:t>
            </a:r>
            <a:r>
              <a:rPr lang="en-US" dirty="0" smtClean="0"/>
              <a:t>~$1,200 </a:t>
            </a:r>
            <a:r>
              <a:rPr lang="en-US" dirty="0"/>
              <a:t>less per person </a:t>
            </a:r>
            <a:r>
              <a:rPr lang="en-US" dirty="0" smtClean="0"/>
              <a:t>in 2014 than was projected in 2010, </a:t>
            </a:r>
            <a:r>
              <a:rPr lang="en-US" dirty="0"/>
              <a:t>and ~</a:t>
            </a:r>
            <a:r>
              <a:rPr lang="en-US" dirty="0" smtClean="0"/>
              <a:t>$2,400 </a:t>
            </a:r>
            <a:r>
              <a:rPr lang="en-US" dirty="0"/>
              <a:t>less </a:t>
            </a:r>
            <a:r>
              <a:rPr lang="en-US" dirty="0" smtClean="0"/>
              <a:t>in 2019</a:t>
            </a:r>
            <a:r>
              <a:rPr lang="en-US" dirty="0"/>
              <a:t/>
            </a:r>
            <a:br>
              <a:rPr lang="en-US" dirty="0"/>
            </a:br>
            <a:endParaRPr lang="en-US" dirty="0"/>
          </a:p>
        </p:txBody>
      </p:sp>
      <p:sp>
        <p:nvSpPr>
          <p:cNvPr id="18" name="TextBox 17"/>
          <p:cNvSpPr txBox="1"/>
          <p:nvPr/>
        </p:nvSpPr>
        <p:spPr>
          <a:xfrm>
            <a:off x="6361871" y="1676400"/>
            <a:ext cx="1150179" cy="584775"/>
          </a:xfrm>
          <a:prstGeom prst="rect">
            <a:avLst/>
          </a:prstGeom>
          <a:solidFill>
            <a:schemeClr val="accent1"/>
          </a:solidFill>
        </p:spPr>
        <p:txBody>
          <a:bodyPr wrap="square" rtlCol="0">
            <a:spAutoFit/>
          </a:bodyPr>
          <a:lstStyle/>
          <a:p>
            <a:pPr algn="ctr"/>
            <a:r>
              <a:rPr lang="en-US" sz="1400" b="1" dirty="0" smtClean="0">
                <a:solidFill>
                  <a:schemeClr val="bg1"/>
                </a:solidFill>
                <a:latin typeface="Calibri" pitchFamily="34" charset="0"/>
                <a:cs typeface="Meta Offc Pro"/>
              </a:rPr>
              <a:t>FOR 2019 </a:t>
            </a:r>
          </a:p>
          <a:p>
            <a:pPr algn="ctr"/>
            <a:r>
              <a:rPr lang="en-US" b="1" dirty="0" smtClean="0">
                <a:solidFill>
                  <a:schemeClr val="bg1"/>
                </a:solidFill>
                <a:latin typeface="Calibri" pitchFamily="34" charset="0"/>
                <a:cs typeface="Meta Offc Pro"/>
              </a:rPr>
              <a:t>-$2,436</a:t>
            </a:r>
          </a:p>
        </p:txBody>
      </p:sp>
      <p:sp>
        <p:nvSpPr>
          <p:cNvPr id="12" name="Text Placeholder 7"/>
          <p:cNvSpPr>
            <a:spLocks noGrp="1"/>
          </p:cNvSpPr>
          <p:nvPr/>
        </p:nvSpPr>
        <p:spPr>
          <a:xfrm>
            <a:off x="0" y="6293594"/>
            <a:ext cx="9144000" cy="548640"/>
          </a:xfrm>
          <a:prstGeom prst="rect">
            <a:avLst/>
          </a:prstGeom>
        </p:spPr>
        <p:txBody>
          <a:bodyPr anchor="b" anchorCtr="0"/>
          <a:lstStyle>
            <a:lvl1pPr marL="0" indent="0" algn="l" rtl="0" eaLnBrk="1" fontAlgn="base" hangingPunct="1">
              <a:spcBef>
                <a:spcPts val="0"/>
              </a:spcBef>
              <a:spcAft>
                <a:spcPct val="0"/>
              </a:spcAft>
              <a:buFont typeface="Arial" pitchFamily="34" charset="0"/>
              <a:buNone/>
              <a:defRPr sz="1200" baseline="0">
                <a:solidFill>
                  <a:schemeClr val="tx1"/>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r>
              <a:rPr lang="en-US" dirty="0" smtClean="0"/>
              <a:t>SOURCE: Kaiser Family Foundation analysis of mandatory Medicare outlays and Medicare enrollment data from CBO Medicare baseline projections, 2010-2014; 2014 estimates based on August 2014 baseline.</a:t>
            </a:r>
            <a:endParaRPr lang="en-US" dirty="0"/>
          </a:p>
        </p:txBody>
      </p:sp>
      <p:sp>
        <p:nvSpPr>
          <p:cNvPr id="2" name="TextBox 1"/>
          <p:cNvSpPr txBox="1"/>
          <p:nvPr/>
        </p:nvSpPr>
        <p:spPr>
          <a:xfrm>
            <a:off x="2515303" y="3770289"/>
            <a:ext cx="1018581" cy="584775"/>
          </a:xfrm>
          <a:prstGeom prst="rect">
            <a:avLst/>
          </a:prstGeom>
          <a:solidFill>
            <a:schemeClr val="accent1"/>
          </a:solidFill>
        </p:spPr>
        <p:txBody>
          <a:bodyPr wrap="square" rtlCol="0">
            <a:spAutoFit/>
          </a:bodyPr>
          <a:lstStyle/>
          <a:p>
            <a:pPr algn="ctr"/>
            <a:r>
              <a:rPr lang="en-US" sz="1400" b="1" dirty="0" smtClean="0">
                <a:solidFill>
                  <a:schemeClr val="bg1"/>
                </a:solidFill>
                <a:latin typeface="Calibri" pitchFamily="34" charset="0"/>
                <a:cs typeface="Meta Offc Pro"/>
              </a:rPr>
              <a:t>FOR 2014 </a:t>
            </a:r>
          </a:p>
          <a:p>
            <a:pPr algn="ctr"/>
            <a:r>
              <a:rPr lang="en-US" b="1" dirty="0" smtClean="0">
                <a:solidFill>
                  <a:schemeClr val="bg1"/>
                </a:solidFill>
                <a:latin typeface="Calibri" pitchFamily="34" charset="0"/>
                <a:cs typeface="Meta Offc Pro"/>
              </a:rPr>
              <a:t>-$1,209</a:t>
            </a:r>
          </a:p>
        </p:txBody>
      </p:sp>
      <p:sp>
        <p:nvSpPr>
          <p:cNvPr id="5" name="Down Arrow 4"/>
          <p:cNvSpPr/>
          <p:nvPr/>
        </p:nvSpPr>
        <p:spPr>
          <a:xfrm>
            <a:off x="2815631" y="4359166"/>
            <a:ext cx="381000" cy="152400"/>
          </a:xfrm>
          <a:prstGeom prst="down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own Arrow 14"/>
          <p:cNvSpPr/>
          <p:nvPr/>
        </p:nvSpPr>
        <p:spPr>
          <a:xfrm>
            <a:off x="6750050" y="2362200"/>
            <a:ext cx="381000" cy="762000"/>
          </a:xfrm>
          <a:prstGeom prst="down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9680000">
            <a:off x="3963151" y="2561643"/>
            <a:ext cx="2177347" cy="369332"/>
          </a:xfrm>
          <a:prstGeom prst="rect">
            <a:avLst/>
          </a:prstGeom>
          <a:noFill/>
        </p:spPr>
        <p:txBody>
          <a:bodyPr wrap="square" rtlCol="0">
            <a:spAutoFit/>
          </a:bodyPr>
          <a:lstStyle/>
          <a:p>
            <a:pPr algn="ctr"/>
            <a:r>
              <a:rPr lang="en-US" dirty="0" smtClean="0">
                <a:solidFill>
                  <a:schemeClr val="accent3"/>
                </a:solidFill>
                <a:latin typeface="Calibri" pitchFamily="34" charset="0"/>
                <a:cs typeface="Meta Offc Pro"/>
              </a:rPr>
              <a:t>2010 PROJECTION</a:t>
            </a:r>
          </a:p>
        </p:txBody>
      </p:sp>
      <p:sp>
        <p:nvSpPr>
          <p:cNvPr id="21" name="TextBox 20"/>
          <p:cNvSpPr txBox="1"/>
          <p:nvPr/>
        </p:nvSpPr>
        <p:spPr>
          <a:xfrm rot="20528870">
            <a:off x="2909884" y="4214488"/>
            <a:ext cx="4188247" cy="369332"/>
          </a:xfrm>
          <a:prstGeom prst="rect">
            <a:avLst/>
          </a:prstGeom>
          <a:noFill/>
        </p:spPr>
        <p:txBody>
          <a:bodyPr wrap="square" rtlCol="0">
            <a:spAutoFit/>
          </a:bodyPr>
          <a:lstStyle/>
          <a:p>
            <a:pPr algn="ctr"/>
            <a:r>
              <a:rPr lang="en-US" dirty="0" smtClean="0">
                <a:solidFill>
                  <a:schemeClr val="accent1"/>
                </a:solidFill>
                <a:latin typeface="Calibri" pitchFamily="34" charset="0"/>
                <a:cs typeface="Meta Offc Pro"/>
              </a:rPr>
              <a:t>UPDATED 2014 PROJECTION</a:t>
            </a:r>
          </a:p>
        </p:txBody>
      </p:sp>
    </p:spTree>
    <p:extLst>
      <p:ext uri="{BB962C8B-B14F-4D97-AF65-F5344CB8AC3E}">
        <p14:creationId xmlns:p14="http://schemas.microsoft.com/office/powerpoint/2010/main" val="36318987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308743150"/>
              </p:ext>
            </p:extLst>
          </p:nvPr>
        </p:nvGraphicFramePr>
        <p:xfrm>
          <a:off x="92075" y="990600"/>
          <a:ext cx="8959850" cy="5562599"/>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p:cNvSpPr>
            <a:spLocks noGrp="1"/>
          </p:cNvSpPr>
          <p:nvPr>
            <p:ph type="title"/>
          </p:nvPr>
        </p:nvSpPr>
        <p:spPr>
          <a:xfrm>
            <a:off x="48876" y="0"/>
            <a:ext cx="9095124" cy="914400"/>
          </a:xfrm>
        </p:spPr>
        <p:txBody>
          <a:bodyPr/>
          <a:lstStyle/>
          <a:p>
            <a:r>
              <a:rPr lang="en-US" dirty="0" smtClean="0"/>
              <a:t>Medicare spending per person is expected to grow more slowly than private health insurance spending from 2013 to 2022</a:t>
            </a:r>
            <a:endParaRPr lang="en-US" dirty="0"/>
          </a:p>
        </p:txBody>
      </p:sp>
      <p:sp>
        <p:nvSpPr>
          <p:cNvPr id="6" name="Rectangle 5"/>
          <p:cNvSpPr/>
          <p:nvPr/>
        </p:nvSpPr>
        <p:spPr>
          <a:xfrm>
            <a:off x="0" y="5657671"/>
            <a:ext cx="9117724" cy="1200329"/>
          </a:xfrm>
          <a:prstGeom prst="rect">
            <a:avLst/>
          </a:prstGeom>
        </p:spPr>
        <p:txBody>
          <a:bodyPr wrap="square">
            <a:spAutoFit/>
          </a:bodyPr>
          <a:lstStyle/>
          <a:p>
            <a:r>
              <a:rPr lang="en-US" sz="1200" dirty="0" smtClean="0"/>
              <a:t>SOURCE</a:t>
            </a:r>
            <a:r>
              <a:rPr lang="en-US" sz="1200" dirty="0"/>
              <a:t>: </a:t>
            </a:r>
            <a:r>
              <a:rPr lang="en-US" sz="1200" dirty="0" smtClean="0"/>
              <a:t>Kaiser Family Foundation analysis of Medicare spending and enrollment data </a:t>
            </a:r>
            <a:r>
              <a:rPr lang="en-US" sz="1200" dirty="0"/>
              <a:t>from 2014 Annual Reports of the Boards of Trustees of the Federal Hospital Insurance and Federal Supplementary Medical Insurance Trust </a:t>
            </a:r>
            <a:r>
              <a:rPr lang="en-US" sz="1200" dirty="0" smtClean="0"/>
              <a:t>Funds (July 2014), adjusted for the cost of a 0% update to the Sustainable Growth Rate for physician payments per Congressional Budget Office, Medicare's </a:t>
            </a:r>
            <a:r>
              <a:rPr lang="en-US" sz="1200" dirty="0"/>
              <a:t>Payment to Physicians: the Budgetary Impact of Alternative Policies Relative </a:t>
            </a:r>
            <a:r>
              <a:rPr lang="en-US" sz="1200" dirty="0" smtClean="0"/>
              <a:t>to CBO's </a:t>
            </a:r>
            <a:r>
              <a:rPr lang="en-US" sz="1200" dirty="0"/>
              <a:t>May 2013 Baseline updated for Final </a:t>
            </a:r>
            <a:r>
              <a:rPr lang="en-US" sz="1200" dirty="0" smtClean="0"/>
              <a:t>Rule (December 2013); and analysis of private health insurance spending and enrollment data </a:t>
            </a:r>
            <a:r>
              <a:rPr lang="en-US" sz="1200" dirty="0"/>
              <a:t>from Centers for Medicare &amp; Medicaid Services, Office of the Actuary, National Health Statistics </a:t>
            </a:r>
            <a:r>
              <a:rPr lang="en-US" sz="1200" dirty="0" smtClean="0"/>
              <a:t>Group, National Health Expenditure Projections 2013-2023 (September 2014)</a:t>
            </a:r>
            <a:endParaRPr lang="en-US" sz="1200" dirty="0"/>
          </a:p>
        </p:txBody>
      </p:sp>
    </p:spTree>
    <p:extLst>
      <p:ext uri="{BB962C8B-B14F-4D97-AF65-F5344CB8AC3E}">
        <p14:creationId xmlns:p14="http://schemas.microsoft.com/office/powerpoint/2010/main" val="2283834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31657855"/>
              </p:ext>
            </p:extLst>
          </p:nvPr>
        </p:nvGraphicFramePr>
        <p:xfrm>
          <a:off x="152400" y="990600"/>
          <a:ext cx="8791684" cy="5297214"/>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p:cNvSpPr>
            <a:spLocks noGrp="1"/>
          </p:cNvSpPr>
          <p:nvPr>
            <p:ph type="title"/>
          </p:nvPr>
        </p:nvSpPr>
        <p:spPr>
          <a:xfrm>
            <a:off x="0" y="0"/>
            <a:ext cx="9144000" cy="914400"/>
          </a:xfrm>
        </p:spPr>
        <p:txBody>
          <a:bodyPr/>
          <a:lstStyle/>
          <a:p>
            <a:r>
              <a:rPr lang="en-US" dirty="0" smtClean="0"/>
              <a:t>Total Medicare spending is projected to grow faster in the second half of the coming 10 years than the first half</a:t>
            </a:r>
            <a:endParaRPr lang="en-US" dirty="0"/>
          </a:p>
        </p:txBody>
      </p:sp>
      <p:sp>
        <p:nvSpPr>
          <p:cNvPr id="7" name="Rectangle 6"/>
          <p:cNvSpPr/>
          <p:nvPr/>
        </p:nvSpPr>
        <p:spPr>
          <a:xfrm>
            <a:off x="26276" y="6396335"/>
            <a:ext cx="9117724" cy="461665"/>
          </a:xfrm>
          <a:prstGeom prst="rect">
            <a:avLst/>
          </a:prstGeom>
        </p:spPr>
        <p:txBody>
          <a:bodyPr wrap="square">
            <a:spAutoFit/>
          </a:bodyPr>
          <a:lstStyle/>
          <a:p>
            <a:r>
              <a:rPr lang="en-US" sz="1200" dirty="0" smtClean="0"/>
              <a:t>SOURCE</a:t>
            </a:r>
            <a:r>
              <a:rPr lang="en-US" sz="1200" dirty="0"/>
              <a:t>: </a:t>
            </a:r>
            <a:r>
              <a:rPr lang="en-US" sz="1200" dirty="0" smtClean="0"/>
              <a:t>Kaiser Family Foundation analysis of Medicare mandatory outlays from Congressional </a:t>
            </a:r>
            <a:r>
              <a:rPr lang="en-US" sz="1200" dirty="0"/>
              <a:t>Budget Office, </a:t>
            </a:r>
            <a:r>
              <a:rPr lang="en-US" sz="1200" dirty="0" smtClean="0"/>
              <a:t>An Update to the Budget and Economic Outlook: 2014 to 2024 (August 2014).</a:t>
            </a:r>
            <a:endParaRPr lang="en-US" sz="1200" dirty="0"/>
          </a:p>
        </p:txBody>
      </p:sp>
    </p:spTree>
    <p:extLst>
      <p:ext uri="{BB962C8B-B14F-4D97-AF65-F5344CB8AC3E}">
        <p14:creationId xmlns:p14="http://schemas.microsoft.com/office/powerpoint/2010/main" val="2862576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4128259277"/>
              </p:ext>
            </p:extLst>
          </p:nvPr>
        </p:nvGraphicFramePr>
        <p:xfrm>
          <a:off x="92075" y="990600"/>
          <a:ext cx="8823325" cy="5257799"/>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p:cNvSpPr>
            <a:spLocks noGrp="1"/>
          </p:cNvSpPr>
          <p:nvPr>
            <p:ph type="title"/>
          </p:nvPr>
        </p:nvSpPr>
        <p:spPr>
          <a:xfrm>
            <a:off x="0" y="0"/>
            <a:ext cx="9037320" cy="914400"/>
          </a:xfrm>
        </p:spPr>
        <p:txBody>
          <a:bodyPr/>
          <a:lstStyle/>
          <a:p>
            <a:r>
              <a:rPr lang="en-US" dirty="0" smtClean="0"/>
              <a:t>Medicare spending is projected to grow as a share of the economy</a:t>
            </a:r>
            <a:endParaRPr lang="en-US" dirty="0"/>
          </a:p>
        </p:txBody>
      </p:sp>
      <p:sp>
        <p:nvSpPr>
          <p:cNvPr id="6" name="Text Placeholder 2"/>
          <p:cNvSpPr>
            <a:spLocks noGrp="1"/>
          </p:cNvSpPr>
          <p:nvPr>
            <p:ph type="body" sz="quarter" idx="11"/>
          </p:nvPr>
        </p:nvSpPr>
        <p:spPr>
          <a:xfrm>
            <a:off x="0" y="6309360"/>
            <a:ext cx="9144000" cy="548640"/>
          </a:xfrm>
        </p:spPr>
        <p:txBody>
          <a:bodyPr/>
          <a:lstStyle/>
          <a:p>
            <a:r>
              <a:rPr lang="en-US" dirty="0" smtClean="0"/>
              <a:t>NOTE: Estimates are net Medicare spending as percentages of gross domestic product (GDP), based on the extended alternative fiscal scenario, under which Medicare’s physician payment rates would be maintained at current levels, rather than reduced.</a:t>
            </a:r>
          </a:p>
          <a:p>
            <a:r>
              <a:rPr lang="en-US" dirty="0" smtClean="0"/>
              <a:t>SOURCE</a:t>
            </a:r>
            <a:r>
              <a:rPr lang="en-US" dirty="0"/>
              <a:t>: Congressional Budget Office, </a:t>
            </a:r>
            <a:r>
              <a:rPr lang="en-US" dirty="0" smtClean="0"/>
              <a:t>The </a:t>
            </a:r>
            <a:r>
              <a:rPr lang="en-US" dirty="0"/>
              <a:t>2014 Long-Term Budget Outlook (July 2014</a:t>
            </a:r>
            <a:r>
              <a:rPr lang="en-US" dirty="0" smtClean="0"/>
              <a:t>). </a:t>
            </a:r>
            <a:endParaRPr lang="en-US" dirty="0"/>
          </a:p>
        </p:txBody>
      </p:sp>
    </p:spTree>
    <p:extLst>
      <p:ext uri="{BB962C8B-B14F-4D97-AF65-F5344CB8AC3E}">
        <p14:creationId xmlns:p14="http://schemas.microsoft.com/office/powerpoint/2010/main" val="4241383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0" y="6309360"/>
            <a:ext cx="8321040" cy="548640"/>
          </a:xfrm>
        </p:spPr>
        <p:txBody>
          <a:bodyPr/>
          <a:lstStyle/>
          <a:p>
            <a:r>
              <a:rPr lang="en-US" dirty="0" smtClean="0">
                <a:latin typeface="+mj-lt"/>
              </a:rPr>
              <a:t>SOURCE: Intermediate projections from 2005-2014 Annual Reports of the Boards of Trustees of the Federal Hospital Insurance and Federal Supplementary Medical Insurance Trust Funds.</a:t>
            </a:r>
            <a:endParaRPr lang="en-US" dirty="0">
              <a:latin typeface="+mj-lt"/>
            </a:endParaRPr>
          </a:p>
        </p:txBody>
      </p:sp>
      <p:sp>
        <p:nvSpPr>
          <p:cNvPr id="2" name="Title 1"/>
          <p:cNvSpPr>
            <a:spLocks noGrp="1"/>
          </p:cNvSpPr>
          <p:nvPr>
            <p:ph type="title"/>
          </p:nvPr>
        </p:nvSpPr>
        <p:spPr>
          <a:xfrm>
            <a:off x="0" y="0"/>
            <a:ext cx="8961120" cy="914400"/>
          </a:xfrm>
        </p:spPr>
        <p:txBody>
          <a:bodyPr/>
          <a:lstStyle/>
          <a:p>
            <a:r>
              <a:rPr lang="en-US" dirty="0" smtClean="0">
                <a:latin typeface="+mj-lt"/>
              </a:rPr>
              <a:t>The outlook for the Medicare hospital trust fund has improved, but it is projected to have insufficient funds to pay all hospital bills beginning in 2030</a:t>
            </a:r>
            <a:endParaRPr lang="en-US" dirty="0">
              <a:latin typeface="+mj-lt"/>
            </a:endParaRPr>
          </a:p>
        </p:txBody>
      </p:sp>
      <p:sp>
        <p:nvSpPr>
          <p:cNvPr id="8" name="Text Box 5"/>
          <p:cNvSpPr txBox="1">
            <a:spLocks noChangeArrowheads="1"/>
          </p:cNvSpPr>
          <p:nvPr/>
        </p:nvSpPr>
        <p:spPr bwMode="auto">
          <a:xfrm>
            <a:off x="3779766" y="5987811"/>
            <a:ext cx="1693090" cy="336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693" tIns="44846" rIns="89693" bIns="44846">
            <a:spAutoFit/>
          </a:bodyPr>
          <a:lstStyle>
            <a:lvl1pPr defTabSz="896938">
              <a:defRPr>
                <a:solidFill>
                  <a:schemeClr val="tx1"/>
                </a:solidFill>
                <a:latin typeface="Tahoma" pitchFamily="34" charset="0"/>
              </a:defRPr>
            </a:lvl1pPr>
            <a:lvl2pPr marL="742950" indent="-285750" defTabSz="896938">
              <a:defRPr>
                <a:solidFill>
                  <a:schemeClr val="tx1"/>
                </a:solidFill>
                <a:latin typeface="Tahoma" pitchFamily="34" charset="0"/>
              </a:defRPr>
            </a:lvl2pPr>
            <a:lvl3pPr marL="1143000" indent="-228600" defTabSz="896938">
              <a:defRPr>
                <a:solidFill>
                  <a:schemeClr val="tx1"/>
                </a:solidFill>
                <a:latin typeface="Tahoma" pitchFamily="34" charset="0"/>
              </a:defRPr>
            </a:lvl3pPr>
            <a:lvl4pPr marL="1600200" indent="-228600" defTabSz="896938">
              <a:defRPr>
                <a:solidFill>
                  <a:schemeClr val="tx1"/>
                </a:solidFill>
                <a:latin typeface="Tahoma" pitchFamily="34" charset="0"/>
              </a:defRPr>
            </a:lvl4pPr>
            <a:lvl5pPr marL="2057400" indent="-228600" defTabSz="896938">
              <a:defRPr>
                <a:solidFill>
                  <a:schemeClr val="tx1"/>
                </a:solidFill>
                <a:latin typeface="Tahoma" pitchFamily="34" charset="0"/>
              </a:defRPr>
            </a:lvl5pPr>
            <a:lvl6pPr marL="2514600" indent="-228600" defTabSz="896938" fontAlgn="base">
              <a:spcBef>
                <a:spcPct val="0"/>
              </a:spcBef>
              <a:spcAft>
                <a:spcPct val="0"/>
              </a:spcAft>
              <a:defRPr>
                <a:solidFill>
                  <a:schemeClr val="tx1"/>
                </a:solidFill>
                <a:latin typeface="Tahoma" pitchFamily="34" charset="0"/>
              </a:defRPr>
            </a:lvl6pPr>
            <a:lvl7pPr marL="2971800" indent="-228600" defTabSz="896938" fontAlgn="base">
              <a:spcBef>
                <a:spcPct val="0"/>
              </a:spcBef>
              <a:spcAft>
                <a:spcPct val="0"/>
              </a:spcAft>
              <a:defRPr>
                <a:solidFill>
                  <a:schemeClr val="tx1"/>
                </a:solidFill>
                <a:latin typeface="Tahoma" pitchFamily="34" charset="0"/>
              </a:defRPr>
            </a:lvl7pPr>
            <a:lvl8pPr marL="3429000" indent="-228600" defTabSz="896938" fontAlgn="base">
              <a:spcBef>
                <a:spcPct val="0"/>
              </a:spcBef>
              <a:spcAft>
                <a:spcPct val="0"/>
              </a:spcAft>
              <a:defRPr>
                <a:solidFill>
                  <a:schemeClr val="tx1"/>
                </a:solidFill>
                <a:latin typeface="Tahoma" pitchFamily="34" charset="0"/>
              </a:defRPr>
            </a:lvl8pPr>
            <a:lvl9pPr marL="3886200" indent="-228600" defTabSz="896938" fontAlgn="base">
              <a:spcBef>
                <a:spcPct val="0"/>
              </a:spcBef>
              <a:spcAft>
                <a:spcPct val="0"/>
              </a:spcAft>
              <a:defRPr>
                <a:solidFill>
                  <a:schemeClr val="tx1"/>
                </a:solidFill>
                <a:latin typeface="Tahoma" pitchFamily="34" charset="0"/>
              </a:defRPr>
            </a:lvl9pPr>
          </a:lstStyle>
          <a:p>
            <a:pPr algn="ctr">
              <a:buClr>
                <a:srgbClr val="000000"/>
              </a:buClr>
              <a:buFont typeface="Tahoma" pitchFamily="34" charset="0"/>
              <a:buNone/>
            </a:pPr>
            <a:r>
              <a:rPr lang="en-US" sz="1600" b="1" dirty="0" smtClean="0">
                <a:solidFill>
                  <a:srgbClr val="000000"/>
                </a:solidFill>
                <a:latin typeface="+mj-lt"/>
                <a:cs typeface="Times New Roman" pitchFamily="18" charset="0"/>
                <a:sym typeface="Tahoma" pitchFamily="34" charset="0"/>
              </a:rPr>
              <a:t>Year of Projection</a:t>
            </a:r>
            <a:endParaRPr lang="en-US" sz="1600" b="1" dirty="0">
              <a:solidFill>
                <a:srgbClr val="000000"/>
              </a:solidFill>
              <a:latin typeface="+mj-lt"/>
              <a:cs typeface="Times New Roman" pitchFamily="18" charset="0"/>
              <a:sym typeface="Tahoma" pitchFamily="34"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8130426"/>
              </p:ext>
            </p:extLst>
          </p:nvPr>
        </p:nvGraphicFramePr>
        <p:xfrm>
          <a:off x="0" y="1066800"/>
          <a:ext cx="9144000" cy="48767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91867629"/>
      </p:ext>
    </p:extLst>
  </p:cSld>
  <p:clrMapOvr>
    <a:masterClrMapping/>
  </p:clrMapOvr>
</p:sld>
</file>

<file path=ppt/theme/theme1.xml><?xml version="1.0" encoding="utf-8"?>
<a:theme xmlns:a="http://schemas.openxmlformats.org/drawingml/2006/main" name="Default with exhibit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with figure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itle pag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theme>
</file>

<file path=ppt/theme/theme4.xml><?xml version="1.0" encoding="utf-8"?>
<a:theme xmlns:a="http://schemas.openxmlformats.org/drawingml/2006/main" name="Default">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Default with exhibit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Default with figure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Title pag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1710</TotalTime>
  <Words>576</Words>
  <Application>Microsoft Office PowerPoint</Application>
  <PresentationFormat>On-screen Show (4:3)</PresentationFormat>
  <Paragraphs>46</Paragraphs>
  <Slides>7</Slides>
  <Notes>4</Notes>
  <HiddenSlides>0</HiddenSlides>
  <MMClips>0</MMClips>
  <ScaleCrop>false</ScaleCrop>
  <HeadingPairs>
    <vt:vector size="4" baseType="variant">
      <vt:variant>
        <vt:lpstr>Theme</vt:lpstr>
      </vt:variant>
      <vt:variant>
        <vt:i4>7</vt:i4>
      </vt:variant>
      <vt:variant>
        <vt:lpstr>Slide Titles</vt:lpstr>
      </vt:variant>
      <vt:variant>
        <vt:i4>7</vt:i4>
      </vt:variant>
    </vt:vector>
  </HeadingPairs>
  <TitlesOfParts>
    <vt:vector size="14" baseType="lpstr">
      <vt:lpstr>Default with exhibit #</vt:lpstr>
      <vt:lpstr>Default with figure #</vt:lpstr>
      <vt:lpstr>Title page</vt:lpstr>
      <vt:lpstr>Default</vt:lpstr>
      <vt:lpstr>1_Default with exhibit #</vt:lpstr>
      <vt:lpstr>1_Default with figure #</vt:lpstr>
      <vt:lpstr>1_Title page</vt:lpstr>
      <vt:lpstr>Medicare spending is 14% of the federal budget</vt:lpstr>
      <vt:lpstr>Nearly one-fourth of Medicare spending is for hospital inpatient services</vt:lpstr>
      <vt:lpstr>Medicare is on track to spend ~$1,200 less per person in 2014 than was projected in 2010, and ~$2,400 less in 2019 </vt:lpstr>
      <vt:lpstr>Medicare spending per person is expected to grow more slowly than private health insurance spending from 2013 to 2022</vt:lpstr>
      <vt:lpstr>Total Medicare spending is projected to grow faster in the second half of the coming 10 years than the first half</vt:lpstr>
      <vt:lpstr>Medicare spending is projected to grow as a share of the economy</vt:lpstr>
      <vt:lpstr>The outlook for the Medicare hospital trust fund has improved, but it is projected to have insufficient funds to pay all hospital bills beginning in 2030</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Medicare spending is expected to be $1,200 lower per beneficiary in 2014 than was projected in 2010, and $2,400 lower in 2019</dc:title>
  <dc:creator>Juliette Cubanski</dc:creator>
  <cp:lastModifiedBy>Kanani Kauka</cp:lastModifiedBy>
  <cp:revision>101</cp:revision>
  <cp:lastPrinted>2014-11-05T21:16:56Z</cp:lastPrinted>
  <dcterms:created xsi:type="dcterms:W3CDTF">2014-09-24T20:50:46Z</dcterms:created>
  <dcterms:modified xsi:type="dcterms:W3CDTF">2014-12-15T17:07:27Z</dcterms:modified>
</cp:coreProperties>
</file>