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 id="2147483668" r:id="rId2"/>
    <p:sldMasterId id="2147483673" r:id="rId3"/>
    <p:sldMasterId id="2147483666" r:id="rId4"/>
  </p:sldMasterIdLst>
  <p:notesMasterIdLst>
    <p:notesMasterId r:id="rId6"/>
  </p:notesMasterIdLst>
  <p:sldIdLst>
    <p:sldId id="277"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282"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4D92E5-9FFA-458A-9BEA-BDF5C2EF3530}" type="datetimeFigureOut">
              <a:rPr lang="en-US" smtClean="0"/>
              <a:t>11/17/2014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E76084-7007-4F9A-9BF5-85CA96B02EE7}" type="slidenum">
              <a:rPr lang="en-US" smtClean="0"/>
              <a:t>‹#›</a:t>
            </a:fld>
            <a:endParaRPr lang="en-US"/>
          </a:p>
        </p:txBody>
      </p:sp>
    </p:spTree>
    <p:extLst>
      <p:ext uri="{BB962C8B-B14F-4D97-AF65-F5344CB8AC3E}">
        <p14:creationId xmlns:p14="http://schemas.microsoft.com/office/powerpoint/2010/main" val="2775093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3751173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12497984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6881671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31471196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1577238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36532345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77088963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42407527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Rectangle 5"/>
          <p:cNvSpPr>
            <a:spLocks noGrp="1" noChangeArrowheads="1"/>
          </p:cNvSpPr>
          <p:nvPr>
            <p:ph type="title"/>
          </p:nvPr>
        </p:nvSpPr>
        <p:spPr bwMode="auto">
          <a:xfrm>
            <a:off x="452347" y="1817601"/>
            <a:ext cx="8223439" cy="10005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b="1" i="0">
                <a:latin typeface="Calibri" pitchFamily="34" charset="0"/>
                <a:cs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
        <p:nvSpPr>
          <p:cNvPr id="13" name="Text Placeholder 12"/>
          <p:cNvSpPr>
            <a:spLocks noGrp="1"/>
          </p:cNvSpPr>
          <p:nvPr>
            <p:ph type="body" sz="quarter" idx="10" hasCustomPrompt="1"/>
          </p:nvPr>
        </p:nvSpPr>
        <p:spPr>
          <a:xfrm>
            <a:off x="444467" y="2946400"/>
            <a:ext cx="6391275" cy="884238"/>
          </a:xfrm>
          <a:prstGeom prst="rect">
            <a:avLst/>
          </a:prstGeom>
        </p:spPr>
        <p:txBody>
          <a:bodyPr vert="horz"/>
          <a:lstStyle>
            <a:lvl1pPr marL="0" indent="0">
              <a:buNone/>
              <a:defRPr sz="1600" b="0" i="0" baseline="0">
                <a:solidFill>
                  <a:schemeClr val="bg1"/>
                </a:solidFill>
                <a:latin typeface="Calibri" pitchFamily="34" charset="0"/>
                <a:cs typeface="Calibri" pitchFamily="34" charset="0"/>
              </a:defRPr>
            </a:lvl1pPr>
          </a:lstStyle>
          <a:p>
            <a:pPr lvl="0"/>
            <a:r>
              <a:rPr lang="en-US" dirty="0" smtClean="0"/>
              <a:t>SUBTITLE STYLE</a:t>
            </a:r>
            <a:endParaRPr lang="en-US" dirty="0"/>
          </a:p>
        </p:txBody>
      </p:sp>
      <p:sp>
        <p:nvSpPr>
          <p:cNvPr id="22" name="Content Placeholder 21"/>
          <p:cNvSpPr>
            <a:spLocks noGrp="1"/>
          </p:cNvSpPr>
          <p:nvPr>
            <p:ph sz="quarter" idx="13" hasCustomPrompt="1"/>
          </p:nvPr>
        </p:nvSpPr>
        <p:spPr>
          <a:xfrm>
            <a:off x="444467" y="4238484"/>
            <a:ext cx="3352800" cy="284362"/>
          </a:xfrm>
          <a:prstGeom prst="rect">
            <a:avLst/>
          </a:prstGeom>
        </p:spPr>
        <p:txBody>
          <a:bodyPr vert="horz"/>
          <a:lstStyle>
            <a:lvl1pPr marL="0" indent="0">
              <a:buFontTx/>
              <a:buNone/>
              <a:defRPr sz="1600" b="0" i="0" baseline="0">
                <a:solidFill>
                  <a:schemeClr val="bg1"/>
                </a:solidFill>
                <a:latin typeface="Calibri" pitchFamily="34" charset="0"/>
                <a:cs typeface="Calibri" pitchFamily="34" charset="0"/>
              </a:defRPr>
            </a:lvl1pPr>
          </a:lstStyle>
          <a:p>
            <a:pPr lvl="0"/>
            <a:r>
              <a:rPr lang="en-US" dirty="0" smtClean="0"/>
              <a:t>Authors</a:t>
            </a:r>
            <a:endParaRPr lang="en-US" dirty="0"/>
          </a:p>
        </p:txBody>
      </p:sp>
      <p:sp>
        <p:nvSpPr>
          <p:cNvPr id="24" name="Content Placeholder 23"/>
          <p:cNvSpPr>
            <a:spLocks noGrp="1"/>
          </p:cNvSpPr>
          <p:nvPr>
            <p:ph sz="quarter" idx="14" hasCustomPrompt="1"/>
          </p:nvPr>
        </p:nvSpPr>
        <p:spPr>
          <a:xfrm>
            <a:off x="4480280" y="6174160"/>
            <a:ext cx="4416425" cy="531440"/>
          </a:xfrm>
          <a:prstGeom prst="rect">
            <a:avLst/>
          </a:prstGeom>
        </p:spPr>
        <p:txBody>
          <a:bodyPr vert="horz"/>
          <a:lstStyle>
            <a:lvl1pPr marL="0" indent="0" algn="r">
              <a:buFontTx/>
              <a:buNone/>
              <a:defRPr sz="1200" b="0" i="0" baseline="0">
                <a:solidFill>
                  <a:schemeClr val="tx1"/>
                </a:solidFill>
                <a:latin typeface="Calibri" pitchFamily="34" charset="0"/>
                <a:cs typeface="Calibri" pitchFamily="34" charset="0"/>
              </a:defRPr>
            </a:lvl1pPr>
          </a:lstStyle>
          <a:p>
            <a:pPr lvl="0"/>
            <a:r>
              <a:rPr lang="en-US" dirty="0" smtClean="0"/>
              <a:t>Date: January 23, 2013</a:t>
            </a:r>
          </a:p>
          <a:p>
            <a:pPr lvl="0"/>
            <a:r>
              <a:rPr lang="en-US" dirty="0" smtClean="0"/>
              <a:t>Location: Washington D.C.</a:t>
            </a:r>
            <a:endParaRPr lang="en-US" dirty="0"/>
          </a:p>
        </p:txBody>
      </p:sp>
      <p:sp>
        <p:nvSpPr>
          <p:cNvPr id="28" name="Content Placeholder 27"/>
          <p:cNvSpPr>
            <a:spLocks noGrp="1"/>
          </p:cNvSpPr>
          <p:nvPr>
            <p:ph sz="quarter" idx="16" hasCustomPrompt="1"/>
          </p:nvPr>
        </p:nvSpPr>
        <p:spPr>
          <a:xfrm>
            <a:off x="444467" y="4644232"/>
            <a:ext cx="5984875" cy="849313"/>
          </a:xfrm>
          <a:prstGeom prst="rect">
            <a:avLst/>
          </a:prstGeom>
        </p:spPr>
        <p:txBody>
          <a:bodyPr vert="horz"/>
          <a:lstStyle>
            <a:lvl1pPr marL="0" indent="0">
              <a:buFontTx/>
              <a:buNone/>
              <a:defRPr sz="1200" baseline="0">
                <a:solidFill>
                  <a:schemeClr val="bg1"/>
                </a:solidFill>
                <a:latin typeface="Calibri" pitchFamily="34" charset="0"/>
                <a:cs typeface="Calibri" pitchFamily="34" charset="0"/>
              </a:defRPr>
            </a:lvl1pPr>
          </a:lstStyle>
          <a:p>
            <a:pPr lvl="0"/>
            <a:r>
              <a:rPr lang="en-US" dirty="0" smtClean="0"/>
              <a:t>Multiple Author Names, Name Last Name, Name </a:t>
            </a:r>
            <a:r>
              <a:rPr lang="en-US" dirty="0" err="1" smtClean="0"/>
              <a:t>lastname</a:t>
            </a:r>
            <a:r>
              <a:rPr lang="en-US" dirty="0" smtClean="0"/>
              <a:t> &amp; name </a:t>
            </a:r>
            <a:r>
              <a:rPr lang="en-US" dirty="0" err="1" smtClean="0"/>
              <a:t>lastname</a:t>
            </a:r>
            <a:endParaRPr lang="en-US" dirty="0"/>
          </a:p>
        </p:txBody>
      </p:sp>
    </p:spTree>
    <p:extLst>
      <p:ext uri="{BB962C8B-B14F-4D97-AF65-F5344CB8AC3E}">
        <p14:creationId xmlns:p14="http://schemas.microsoft.com/office/powerpoint/2010/main" val="278479480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65" r:id="rId3"/>
    <p:sldLayoutId id="2147483663"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Exhibit </a:t>
            </a:r>
            <a:fld id="{0C16F13B-3659-4888-B784-82F22626CC5F}" type="slidenum">
              <a:rPr lang="en-US" sz="1400" b="1" smtClean="0">
                <a:latin typeface="Calibri" pitchFamily="34" charset="0"/>
                <a:cs typeface="Meta Offc Pro"/>
              </a:rPr>
              <a:pPr algn="l"/>
              <a:t>‹#›</a:t>
            </a:fld>
            <a:endParaRPr lang="en-US" sz="1400" b="1" dirty="0" err="1" smtClean="0">
              <a:latin typeface="Calibri" pitchFamily="34" charset="0"/>
              <a:cs typeface="Meta Offc Pro"/>
            </a:endParaRPr>
          </a:p>
        </p:txBody>
      </p:sp>
    </p:spTree>
    <p:extLst>
      <p:ext uri="{BB962C8B-B14F-4D97-AF65-F5344CB8AC3E}">
        <p14:creationId xmlns:p14="http://schemas.microsoft.com/office/powerpoint/2010/main" val="64824604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Figure </a:t>
            </a:r>
            <a:fld id="{0C16F13B-3659-4888-B784-82F22626CC5F}" type="slidenum">
              <a:rPr lang="en-US" sz="1400" b="1" smtClean="0">
                <a:latin typeface="Calibri" pitchFamily="34" charset="0"/>
                <a:cs typeface="Meta Offc Pro"/>
              </a:rPr>
              <a:pPr algn="l"/>
              <a:t>‹#›</a:t>
            </a:fld>
            <a:endParaRPr lang="en-US" sz="1400" b="1" dirty="0" err="1" smtClean="0">
              <a:latin typeface="Calibri" pitchFamily="34" charset="0"/>
              <a:cs typeface="Meta Offc Pro"/>
            </a:endParaRPr>
          </a:p>
        </p:txBody>
      </p:sp>
    </p:spTree>
    <p:extLst>
      <p:ext uri="{BB962C8B-B14F-4D97-AF65-F5344CB8AC3E}">
        <p14:creationId xmlns:p14="http://schemas.microsoft.com/office/powerpoint/2010/main" val="188278977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230541" y="1554480"/>
            <a:ext cx="8682918" cy="4481320"/>
          </a:xfrm>
          <a:prstGeom prst="rect">
            <a:avLst/>
          </a:prstGeom>
          <a:solidFill>
            <a:srgbClr val="0B78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7" name="Picture 6"/>
          <p:cNvPicPr>
            <a:picLocks noChangeAspect="1" noChangeArrowheads="1"/>
          </p:cNvPicPr>
          <p:nvPr/>
        </p:nvPicPr>
        <p:blipFill>
          <a:blip r:embed="rId3" cstate="print"/>
          <a:srcRect/>
          <a:stretch>
            <a:fillRect/>
          </a:stretch>
        </p:blipFill>
        <p:spPr bwMode="auto">
          <a:xfrm>
            <a:off x="230541" y="228600"/>
            <a:ext cx="1087719" cy="1093258"/>
          </a:xfrm>
          <a:prstGeom prst="rect">
            <a:avLst/>
          </a:prstGeom>
          <a:noFill/>
        </p:spPr>
      </p:pic>
    </p:spTree>
    <p:extLst>
      <p:ext uri="{BB962C8B-B14F-4D97-AF65-F5344CB8AC3E}">
        <p14:creationId xmlns:p14="http://schemas.microsoft.com/office/powerpoint/2010/main" val="406593133"/>
      </p:ext>
    </p:extLst>
  </p:cSld>
  <p:clrMap bg1="lt1" tx1="dk1" bg2="lt2" tx2="dk2" accent1="accent1" accent2="accent2" accent3="accent3" accent4="accent4" accent5="accent5" accent6="accent6" hlink="hlink" folHlink="folHlink"/>
  <p:sldLayoutIdLst>
    <p:sldLayoutId id="2147483667" r:id="rId1"/>
  </p:sldLayoutIdLst>
  <p:timing>
    <p:tnLst>
      <p:par>
        <p:cTn id="1" dur="indefinite" restart="never" nodeType="tmRoot"/>
      </p:par>
    </p:tnLst>
  </p:timing>
  <p:txStyles>
    <p:titleStyle>
      <a:lvl1pPr algn="l" defTabSz="457200" rtl="0" eaLnBrk="1" latinLnBrk="0" hangingPunct="1">
        <a:spcBef>
          <a:spcPct val="0"/>
        </a:spcBef>
        <a:buNone/>
        <a:defRPr sz="3200" kern="1200" baseline="0">
          <a:solidFill>
            <a:schemeClr val="bg1"/>
          </a:solidFill>
          <a:latin typeface="MetaSerif-Book"/>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S:\Users\CynthiaC\changesilverwithhiandma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5753" y="990600"/>
            <a:ext cx="7100047" cy="548640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1"/>
          </p:nvPr>
        </p:nvSpPr>
        <p:spPr>
          <a:xfrm>
            <a:off x="91440" y="6309360"/>
            <a:ext cx="6537960" cy="548640"/>
          </a:xfrm>
        </p:spPr>
        <p:txBody>
          <a:bodyPr/>
          <a:lstStyle/>
          <a:p>
            <a:r>
              <a:rPr lang="en-US" dirty="0" smtClean="0"/>
              <a:t>Source: Kaiser Family Foundation analysis of data from Healthcare.gov and insurer rate filings to state regulators. For more information see  “Analysis of 2015 Premium Changes in the Affordable Care Act’s Health Insurance Marketplaces” Sept. 2014. </a:t>
            </a:r>
            <a:endParaRPr lang="en-US" dirty="0"/>
          </a:p>
        </p:txBody>
      </p:sp>
      <p:sp>
        <p:nvSpPr>
          <p:cNvPr id="5" name="Title 4"/>
          <p:cNvSpPr>
            <a:spLocks noGrp="1"/>
          </p:cNvSpPr>
          <p:nvPr>
            <p:ph type="title"/>
          </p:nvPr>
        </p:nvSpPr>
        <p:spPr/>
        <p:txBody>
          <a:bodyPr/>
          <a:lstStyle/>
          <a:p>
            <a:r>
              <a:rPr lang="en-US" dirty="0" smtClean="0"/>
              <a:t>Change in Benchmark Silver Premiums, 2014 – 2015</a:t>
            </a:r>
            <a:br>
              <a:rPr lang="en-US" dirty="0" smtClean="0"/>
            </a:br>
            <a:r>
              <a:rPr lang="en-US" sz="1600" b="0" dirty="0" smtClean="0"/>
              <a:t>Percent change in second-lowest silver plan, by county in 50 states and the District of Columbia</a:t>
            </a:r>
            <a:endParaRPr lang="en-US" dirty="0"/>
          </a:p>
        </p:txBody>
      </p:sp>
    </p:spTree>
    <p:extLst>
      <p:ext uri="{BB962C8B-B14F-4D97-AF65-F5344CB8AC3E}">
        <p14:creationId xmlns:p14="http://schemas.microsoft.com/office/powerpoint/2010/main" val="276241084"/>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with exhibit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with figure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itle pag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15</TotalTime>
  <Words>50</Words>
  <Application>Microsoft Office PowerPoint</Application>
  <PresentationFormat>On-screen Show (4:3)</PresentationFormat>
  <Paragraphs>2</Paragraphs>
  <Slides>1</Slides>
  <Notes>0</Notes>
  <HiddenSlides>0</HiddenSlides>
  <MMClips>0</MMClips>
  <ScaleCrop>false</ScaleCrop>
  <HeadingPairs>
    <vt:vector size="4" baseType="variant">
      <vt:variant>
        <vt:lpstr>Theme</vt:lpstr>
      </vt:variant>
      <vt:variant>
        <vt:i4>4</vt:i4>
      </vt:variant>
      <vt:variant>
        <vt:lpstr>Slide Titles</vt:lpstr>
      </vt:variant>
      <vt:variant>
        <vt:i4>1</vt:i4>
      </vt:variant>
    </vt:vector>
  </HeadingPairs>
  <TitlesOfParts>
    <vt:vector size="5" baseType="lpstr">
      <vt:lpstr>Blank</vt:lpstr>
      <vt:lpstr>Default with exhibit #</vt:lpstr>
      <vt:lpstr>Default with figure #</vt:lpstr>
      <vt:lpstr>Title page</vt:lpstr>
      <vt:lpstr>Change in Benchmark Silver Premiums, 2014 – 2015 Percent change in second-lowest silver plan, by county in 50 states and the District of Columbia</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Change in Benchmark Silver Premiums, 2014 – 2015 Percent change in second-lowest silver plan, by county in 48 states and the District of Columbia</dc:title>
  <dc:creator>Cynthia Cox</dc:creator>
  <cp:lastModifiedBy>Rosa Ma</cp:lastModifiedBy>
  <cp:revision>2</cp:revision>
  <dcterms:created xsi:type="dcterms:W3CDTF">2014-11-15T20:38:21Z</dcterms:created>
  <dcterms:modified xsi:type="dcterms:W3CDTF">2014-11-17T20:18:12Z</dcterms:modified>
</cp:coreProperties>
</file>