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193516868785561E-2"/>
          <c:y val="2.8322440087145979E-2"/>
          <c:w val="0.9388064831312144"/>
          <c:h val="0.9083538685001453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Total NHE</c:v>
                </c:pt>
              </c:strCache>
            </c:strRef>
          </c:tx>
          <c:spPr>
            <a:solidFill>
              <a:schemeClr val="accent1"/>
            </a:solidFill>
            <a:ln w="12704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6569678407350699E-3"/>
                  <c:y val="5.68787707377983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Sheet1!$B$2:$L$2</c:f>
              <c:numCache>
                <c:formatCode>0.0%</c:formatCode>
                <c:ptCount val="11"/>
                <c:pt idx="0">
                  <c:v>0.17230553571428572</c:v>
                </c:pt>
                <c:pt idx="1">
                  <c:v>0.17613518497176445</c:v>
                </c:pt>
                <c:pt idx="2">
                  <c:v>0.17618660733904637</c:v>
                </c:pt>
                <c:pt idx="3">
                  <c:v>0.17698405895573094</c:v>
                </c:pt>
                <c:pt idx="4">
                  <c:v>0.17781433823529411</c:v>
                </c:pt>
                <c:pt idx="5">
                  <c:v>0.17916881339938664</c:v>
                </c:pt>
                <c:pt idx="6">
                  <c:v>0.18147977553310887</c:v>
                </c:pt>
                <c:pt idx="7">
                  <c:v>0.18433898232550175</c:v>
                </c:pt>
                <c:pt idx="8">
                  <c:v>0.18711641119967301</c:v>
                </c:pt>
                <c:pt idx="9">
                  <c:v>0.19017100837049206</c:v>
                </c:pt>
                <c:pt idx="10">
                  <c:v>0.19327780899928815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Medicare</c:v>
                </c:pt>
              </c:strCache>
            </c:strRef>
          </c:tx>
          <c:spPr>
            <a:solidFill>
              <a:schemeClr val="accent3"/>
            </a:solidFill>
            <a:ln w="12704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0"/>
              <c:layout>
                <c:manualLayout>
                  <c:x val="2.8011204481792717E-3"/>
                  <c:y val="-1.30448526409775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Sheet1!$B$3:$L$3</c:f>
              <c:numCache>
                <c:formatCode>0.0%</c:formatCode>
                <c:ptCount val="11"/>
                <c:pt idx="0">
                  <c:v>3.518863095238095E-2</c:v>
                </c:pt>
                <c:pt idx="1">
                  <c:v>3.5491125965195346E-2</c:v>
                </c:pt>
                <c:pt idx="2">
                  <c:v>3.4756646890793233E-2</c:v>
                </c:pt>
                <c:pt idx="3">
                  <c:v>3.4977734803742229E-2</c:v>
                </c:pt>
                <c:pt idx="4">
                  <c:v>3.5480127186009541E-2</c:v>
                </c:pt>
                <c:pt idx="5">
                  <c:v>3.6305874026893135E-2</c:v>
                </c:pt>
                <c:pt idx="6">
                  <c:v>3.7048395061728398E-2</c:v>
                </c:pt>
                <c:pt idx="7">
                  <c:v>3.8101339495870246E-2</c:v>
                </c:pt>
                <c:pt idx="8">
                  <c:v>3.9194073165746988E-2</c:v>
                </c:pt>
                <c:pt idx="9">
                  <c:v>4.040847218962685E-2</c:v>
                </c:pt>
                <c:pt idx="10">
                  <c:v>4.1636319358585291E-2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Medicaid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0"/>
              <c:layout>
                <c:manualLayout>
                  <c:x val="0"/>
                  <c:y val="-1.32406474113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Sheet1!$B$4:$L$4</c:f>
              <c:numCache>
                <c:formatCode>0.0%</c:formatCode>
                <c:ptCount val="11"/>
                <c:pt idx="0">
                  <c:v>2.6756130952380951E-2</c:v>
                </c:pt>
                <c:pt idx="1">
                  <c:v>2.9227094617955515E-2</c:v>
                </c:pt>
                <c:pt idx="2">
                  <c:v>2.9725444957152271E-2</c:v>
                </c:pt>
                <c:pt idx="3">
                  <c:v>3.0706266659697907E-2</c:v>
                </c:pt>
                <c:pt idx="4">
                  <c:v>3.1127732511923689E-2</c:v>
                </c:pt>
                <c:pt idx="5">
                  <c:v>3.1453550365652276E-2</c:v>
                </c:pt>
                <c:pt idx="6">
                  <c:v>3.1933647586980918E-2</c:v>
                </c:pt>
                <c:pt idx="7">
                  <c:v>3.2543159156074808E-2</c:v>
                </c:pt>
                <c:pt idx="8">
                  <c:v>3.3121070917637441E-2</c:v>
                </c:pt>
                <c:pt idx="9">
                  <c:v>3.3754595947743098E-2</c:v>
                </c:pt>
                <c:pt idx="10">
                  <c:v>3.4424337791765014E-2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50"/>
        <c:axId val="190327808"/>
        <c:axId val="190337792"/>
      </c:barChart>
      <c:catAx>
        <c:axId val="190327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903377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0337792"/>
        <c:scaling>
          <c:orientation val="minMax"/>
          <c:max val="0.2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17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90327808"/>
        <c:crosses val="autoZero"/>
        <c:crossBetween val="between"/>
      </c:valAx>
      <c:spPr>
        <a:noFill/>
        <a:ln w="25406">
          <a:noFill/>
        </a:ln>
      </c:spPr>
    </c:plotArea>
    <c:legend>
      <c:legendPos val="b"/>
      <c:layout>
        <c:manualLayout>
          <c:xMode val="edge"/>
          <c:yMode val="edge"/>
          <c:x val="8.4495688038995112E-2"/>
          <c:y val="1.7360261126418364E-2"/>
          <c:w val="0.30660590220340106"/>
          <c:h val="5.4296037522535159E-2"/>
        </c:manualLayout>
      </c:layout>
      <c:overlay val="0"/>
      <c:spPr>
        <a:solidFill>
          <a:schemeClr val="bg1"/>
        </a:solidFill>
        <a:ln w="3177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7BBA7-B63B-434F-91FF-C25631249F94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2B784-24E2-43BE-9EED-63096F6E4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5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7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875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55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24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3741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4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3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74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5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95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cms.hhs.gov/NationalHealthExpendD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9072562" cy="9144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Projected Spending on Health Care as a Percentage of Gross Domestic </a:t>
            </a:r>
            <a:r>
              <a:rPr lang="en-US" sz="2400" dirty="0" smtClean="0">
                <a:latin typeface="+mj-lt"/>
              </a:rPr>
              <a:t>Product, 2013-2023</a:t>
            </a:r>
            <a:endParaRPr lang="en-US" sz="2400" b="1" dirty="0" smtClean="0">
              <a:latin typeface="+mj-lt"/>
            </a:endParaRP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709549"/>
              </p:ext>
            </p:extLst>
          </p:nvPr>
        </p:nvGraphicFramePr>
        <p:xfrm>
          <a:off x="0" y="1066800"/>
          <a:ext cx="9067800" cy="4795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6172200"/>
            <a:ext cx="845820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 Family Foundation calculations using NHE data from Centers for Medicare and Medicaid Services, Office of the Actuary, National Health Statistics Group, at </a:t>
            </a:r>
            <a:r>
              <a:rPr lang="en-US" sz="1100" dirty="0">
                <a:latin typeface="+mj-lt"/>
                <a:hlinkClick r:id="rId4"/>
              </a:rPr>
              <a:t>http://www.cms.hhs.gov/NationalHealthExpendData/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>
                <a:solidFill>
                  <a:srgbClr val="000000"/>
                </a:solidFill>
              </a:rPr>
              <a:t>(</a:t>
            </a:r>
            <a:r>
              <a:rPr lang="en-US" sz="1100" dirty="0">
                <a:latin typeface="+mj-lt"/>
              </a:rPr>
              <a:t>see Projected; NHE Historical and projections, 1965-2023, file nhe65-23.zip).  </a:t>
            </a:r>
          </a:p>
        </p:txBody>
      </p:sp>
    </p:spTree>
    <p:extLst>
      <p:ext uri="{BB962C8B-B14F-4D97-AF65-F5344CB8AC3E}">
        <p14:creationId xmlns:p14="http://schemas.microsoft.com/office/powerpoint/2010/main" val="2320097211"/>
      </p:ext>
    </p:extLst>
  </p:cSld>
  <p:clrMapOvr>
    <a:masterClrMapping/>
  </p:clrMapOvr>
</p:sld>
</file>

<file path=ppt/theme/theme1.xml><?xml version="1.0" encoding="utf-8"?>
<a:theme xmlns:a="http://schemas.openxmlformats.org/drawingml/2006/main" name="2013 Fast Facts Slides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2013 Fast Facts Slides</vt:lpstr>
      <vt:lpstr>Projected Spending on Health Care as a Percentage of Gross Domestic Product, 2013-2023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Projected Spending on Health Care as a Percentage of Gross Domestic Product, 2013-2023</dc:title>
  <dc:creator>NirmitaP</dc:creator>
  <cp:lastModifiedBy>NirmitaP</cp:lastModifiedBy>
  <cp:revision>1</cp:revision>
  <dcterms:created xsi:type="dcterms:W3CDTF">2014-10-23T18:09:27Z</dcterms:created>
  <dcterms:modified xsi:type="dcterms:W3CDTF">2014-10-23T18:09:27Z</dcterms:modified>
</cp:coreProperties>
</file>