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8" r:id="rId1"/>
    <p:sldMasterId id="2147483673" r:id="rId2"/>
    <p:sldMasterId id="2147483666" r:id="rId3"/>
  </p:sldMasterIdLst>
  <p:notesMasterIdLst>
    <p:notesMasterId r:id="rId9"/>
  </p:notesMasterIdLst>
  <p:sldIdLst>
    <p:sldId id="286" r:id="rId4"/>
    <p:sldId id="278" r:id="rId5"/>
    <p:sldId id="290" r:id="rId6"/>
    <p:sldId id="281" r:id="rId7"/>
    <p:sldId id="291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78" d="100"/>
          <a:sy n="78" d="100"/>
        </p:scale>
        <p:origin x="-7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All beneficiaries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explosion val="5"/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0.1672868407395213"/>
                  <c:y val="1.9997126653029669E-2"/>
                </c:manualLayout>
              </c:layout>
              <c:tx>
                <c:rich>
                  <a:bodyPr/>
                  <a:lstStyle/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tx1"/>
                        </a:solidFill>
                      </a:defRPr>
                    </a:pPr>
                    <a:r>
                      <a:rPr lang="en-US" sz="1600" b="0" dirty="0" smtClean="0">
                        <a:solidFill>
                          <a:schemeClr val="tx1"/>
                        </a:solidFill>
                      </a:rPr>
                      <a:t>Traditional</a:t>
                    </a:r>
                  </a:p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tx1"/>
                        </a:solidFill>
                      </a:defRPr>
                    </a:pPr>
                    <a:r>
                      <a:rPr lang="en-US" sz="1600" b="0" dirty="0" smtClean="0">
                        <a:solidFill>
                          <a:schemeClr val="tx1"/>
                        </a:solidFill>
                      </a:rPr>
                      <a:t>Fee-for-service</a:t>
                    </a:r>
                  </a:p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tx1"/>
                        </a:solidFill>
                      </a:defRPr>
                    </a:pPr>
                    <a:r>
                      <a:rPr lang="en-US" sz="1600" b="0" dirty="0" smtClean="0">
                        <a:solidFill>
                          <a:schemeClr val="tx1"/>
                        </a:solidFill>
                      </a:rPr>
                      <a:t>Medicare</a:t>
                    </a:r>
                  </a:p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tx1"/>
                        </a:solidFill>
                      </a:defRPr>
                    </a:pPr>
                    <a:r>
                      <a:rPr lang="en-US" sz="1600" b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sz="2000" b="1" dirty="0" smtClean="0">
                        <a:solidFill>
                          <a:schemeClr val="tx1"/>
                        </a:solidFill>
                      </a:rPr>
                      <a:t>70%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HMO 64%</a:t>
                    </a:r>
                    <a:endParaRPr lang="en-US" dirty="0"/>
                  </a:p>
                </c:rich>
              </c:tx>
              <c:spPr/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Local </a:t>
                    </a:r>
                    <a:r>
                      <a:rPr lang="en-US" dirty="0"/>
                      <a:t>PPO </a:t>
                    </a:r>
                    <a:r>
                      <a:rPr lang="en-US" dirty="0" smtClean="0"/>
                      <a:t>23%</a:t>
                    </a:r>
                    <a:endParaRPr lang="en-US" dirty="0"/>
                  </a:p>
                </c:rich>
              </c:tx>
              <c:spPr/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</a:rPr>
                      <a:t>Regional PPO </a:t>
                    </a: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8%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4"/>
              <c:layout>
                <c:manualLayout>
                  <c:x val="-1.5708968342102903E-3"/>
                  <c:y val="-2.3487162504154292E-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PFFS </a:t>
                    </a:r>
                    <a:r>
                      <a:rPr lang="en-US" dirty="0" smtClean="0"/>
                      <a:t>2%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5"/>
              <c:layout>
                <c:manualLayout>
                  <c:x val="0"/>
                  <c:y val="1.808793358769930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Other 3%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6"/>
              <c:layout>
                <c:manualLayout>
                  <c:x val="-0.14931973481763061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sz="1600" b="0" dirty="0" smtClean="0">
                        <a:solidFill>
                          <a:schemeClr val="bg1"/>
                        </a:solidFill>
                      </a:rPr>
                      <a:t>Medicare</a:t>
                    </a:r>
                  </a:p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sz="1600" b="0" dirty="0" smtClean="0">
                        <a:solidFill>
                          <a:schemeClr val="bg1"/>
                        </a:solidFill>
                      </a:rPr>
                      <a:t>Advantage</a:t>
                    </a:r>
                  </a:p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sz="1600" b="0" dirty="0" smtClean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sz="2000" b="1" dirty="0" smtClean="0">
                        <a:solidFill>
                          <a:schemeClr val="bg1"/>
                        </a:solidFill>
                      </a:rPr>
                      <a:t>30%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txPr>
              <a:bodyPr/>
              <a:lstStyle/>
              <a:p>
                <a:pPr>
                  <a:lnSpc>
                    <a:spcPct val="80000"/>
                  </a:lnSpc>
                  <a:defRPr sz="1600" b="0"/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</c:dLbls>
          <c:cat>
            <c:strRef>
              <c:f>Sheet1!$A$2:$A$7</c:f>
              <c:strCache>
                <c:ptCount val="6"/>
                <c:pt idx="0">
                  <c:v>FFS</c:v>
                </c:pt>
                <c:pt idx="1">
                  <c:v>HMO</c:v>
                </c:pt>
                <c:pt idx="2">
                  <c:v>Local PPO</c:v>
                </c:pt>
                <c:pt idx="3">
                  <c:v>Regional PPO</c:v>
                </c:pt>
                <c:pt idx="4">
                  <c:v>PFFS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0.7</c:v>
                </c:pt>
                <c:pt idx="1">
                  <c:v>0.19175622093478922</c:v>
                </c:pt>
                <c:pt idx="2">
                  <c:v>6.9634576633568049E-2</c:v>
                </c:pt>
                <c:pt idx="3">
                  <c:v>2.2994828211220116E-2</c:v>
                </c:pt>
                <c:pt idx="4">
                  <c:v>5.7145014699581066E-3</c:v>
                </c:pt>
                <c:pt idx="5">
                  <c:v>9.8998727504644671E-3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50"/>
        <c:splitType val="pos"/>
        <c:splitPos val="5"/>
        <c:secondPieSize val="90"/>
        <c:serLines/>
      </c:of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52295985937534E-2"/>
          <c:y val="0.191120411937862"/>
          <c:w val="0.91255581642289563"/>
          <c:h val="0.736920712381580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</c:spPr>
          </c:dPt>
          <c:dPt>
            <c:idx val="7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</c:spPr>
          </c:dPt>
          <c:dPt>
            <c:idx val="8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</c:spPr>
          </c:dPt>
          <c:dPt>
            <c:idx val="9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</c:spPr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</c:dPt>
          <c:dPt>
            <c:idx val="1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</c:dPt>
          <c:dPt>
            <c:idx val="1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</c:dPt>
          <c:dPt>
            <c:idx val="1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</c:dPt>
          <c:dPt>
            <c:idx val="1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</c:dPt>
          <c:dPt>
            <c:idx val="1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</c:dPt>
          <c:dPt>
            <c:idx val="1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</c:dPt>
          <c:dPt>
            <c:idx val="1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</c:dPt>
          <c:dPt>
            <c:idx val="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</c:dPt>
          <c:dLbls>
            <c:txPr>
              <a:bodyPr/>
              <a:lstStyle/>
              <a:p>
                <a:pPr>
                  <a:defRPr sz="1400" b="1" i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Sheet1!$A$2:$A$21</c:f>
              <c:numCache>
                <c:formatCode>General</c:formatCode>
                <c:ptCount val="20"/>
                <c:pt idx="0">
                  <c:v>2024</c:v>
                </c:pt>
                <c:pt idx="1">
                  <c:v>2023</c:v>
                </c:pt>
                <c:pt idx="2">
                  <c:v>2022</c:v>
                </c:pt>
                <c:pt idx="3">
                  <c:v>2021</c:v>
                </c:pt>
                <c:pt idx="4">
                  <c:v>2020</c:v>
                </c:pt>
                <c:pt idx="5">
                  <c:v>2019</c:v>
                </c:pt>
                <c:pt idx="6">
                  <c:v>2018</c:v>
                </c:pt>
                <c:pt idx="7">
                  <c:v>2017</c:v>
                </c:pt>
                <c:pt idx="8">
                  <c:v>2016</c:v>
                </c:pt>
                <c:pt idx="9">
                  <c:v>2015</c:v>
                </c:pt>
                <c:pt idx="10">
                  <c:v>2014</c:v>
                </c:pt>
                <c:pt idx="11">
                  <c:v>2013</c:v>
                </c:pt>
                <c:pt idx="12">
                  <c:v>2012</c:v>
                </c:pt>
                <c:pt idx="13">
                  <c:v>2011</c:v>
                </c:pt>
                <c:pt idx="14">
                  <c:v>2010</c:v>
                </c:pt>
                <c:pt idx="15">
                  <c:v>2009</c:v>
                </c:pt>
                <c:pt idx="16">
                  <c:v>2008</c:v>
                </c:pt>
                <c:pt idx="17">
                  <c:v>2007</c:v>
                </c:pt>
                <c:pt idx="18">
                  <c:v>2006</c:v>
                </c:pt>
                <c:pt idx="19">
                  <c:v>2005</c:v>
                </c:pt>
              </c:numCache>
            </c:numRef>
          </c:cat>
          <c:val>
            <c:numRef>
              <c:f>Sheet1!$B$2:$B$21</c:f>
              <c:numCache>
                <c:formatCode>0</c:formatCode>
                <c:ptCount val="20"/>
                <c:pt idx="0">
                  <c:v>25</c:v>
                </c:pt>
                <c:pt idx="1">
                  <c:v>24</c:v>
                </c:pt>
                <c:pt idx="2">
                  <c:v>23</c:v>
                </c:pt>
                <c:pt idx="3">
                  <c:v>22</c:v>
                </c:pt>
                <c:pt idx="4">
                  <c:v>22</c:v>
                </c:pt>
                <c:pt idx="5">
                  <c:v>21</c:v>
                </c:pt>
                <c:pt idx="6">
                  <c:v>20</c:v>
                </c:pt>
                <c:pt idx="7">
                  <c:v>19</c:v>
                </c:pt>
                <c:pt idx="8">
                  <c:v>18</c:v>
                </c:pt>
                <c:pt idx="9">
                  <c:v>17</c:v>
                </c:pt>
                <c:pt idx="10" formatCode="0.0">
                  <c:v>15.7</c:v>
                </c:pt>
                <c:pt idx="11" formatCode="0.0">
                  <c:v>14.4</c:v>
                </c:pt>
                <c:pt idx="12" formatCode="0.0">
                  <c:v>13.1</c:v>
                </c:pt>
                <c:pt idx="13" formatCode="0.0">
                  <c:v>11.9</c:v>
                </c:pt>
                <c:pt idx="14" formatCode="0.0">
                  <c:v>11.1</c:v>
                </c:pt>
                <c:pt idx="15" formatCode="0.0">
                  <c:v>10.5</c:v>
                </c:pt>
                <c:pt idx="16" formatCode="0.0">
                  <c:v>9.6999999999999993</c:v>
                </c:pt>
                <c:pt idx="17" formatCode="0.0">
                  <c:v>8.4</c:v>
                </c:pt>
                <c:pt idx="18" formatCode="0.0">
                  <c:v>6.8</c:v>
                </c:pt>
                <c:pt idx="19" formatCode="0.0">
                  <c:v>5.6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5"/>
        <c:axId val="35678464"/>
        <c:axId val="35816576"/>
      </c:barChart>
      <c:catAx>
        <c:axId val="35678464"/>
        <c:scaling>
          <c:orientation val="maxMin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35816576"/>
        <c:crosses val="autoZero"/>
        <c:auto val="1"/>
        <c:lblAlgn val="ctr"/>
        <c:lblOffset val="100"/>
        <c:noMultiLvlLbl val="0"/>
      </c:catAx>
      <c:valAx>
        <c:axId val="35816576"/>
        <c:scaling>
          <c:orientation val="minMax"/>
        </c:scaling>
        <c:delete val="1"/>
        <c:axPos val="r"/>
        <c:numFmt formatCode="0" sourceLinked="1"/>
        <c:majorTickMark val="none"/>
        <c:minorTickMark val="none"/>
        <c:tickLblPos val="nextTo"/>
        <c:crossAx val="35678464"/>
        <c:crosses val="autoZero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16087880935507"/>
          <c:y val="0.3254223363955846"/>
          <c:w val="0.84124734231041809"/>
          <c:h val="0.567995628620337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dPt>
            <c:idx val="8"/>
            <c:invertIfNegative val="0"/>
            <c:bubble3D val="0"/>
            <c:spPr>
              <a:ln>
                <a:solidFill>
                  <a:schemeClr val="accent1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accent1"/>
                </a:solidFill>
              </a:ln>
            </c:spPr>
          </c:dPt>
          <c:dLbls>
            <c:dLbl>
              <c:idx val="10"/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10">
                  <c:v>2017</c:v>
                </c:pt>
              </c:numCache>
            </c:numRef>
          </c:cat>
          <c:val>
            <c:numRef>
              <c:f>Sheet1!$B$2:$B$12</c:f>
              <c:numCache>
                <c:formatCode>0%</c:formatCode>
                <c:ptCount val="11"/>
                <c:pt idx="0">
                  <c:v>1.1200000000000001</c:v>
                </c:pt>
                <c:pt idx="1">
                  <c:v>1.1200000000000001</c:v>
                </c:pt>
                <c:pt idx="2">
                  <c:v>1.1299999999999999</c:v>
                </c:pt>
                <c:pt idx="3">
                  <c:v>1.1399999999999999</c:v>
                </c:pt>
                <c:pt idx="4">
                  <c:v>1.0900000000000001</c:v>
                </c:pt>
                <c:pt idx="5">
                  <c:v>1.1000000000000001</c:v>
                </c:pt>
                <c:pt idx="6">
                  <c:v>1.07</c:v>
                </c:pt>
                <c:pt idx="7">
                  <c:v>1.04</c:v>
                </c:pt>
                <c:pt idx="8">
                  <c:v>1.06</c:v>
                </c:pt>
                <c:pt idx="10">
                  <c:v>1.01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5361920"/>
        <c:axId val="35363456"/>
      </c:barChart>
      <c:catAx>
        <c:axId val="3536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35363456"/>
        <c:crosses val="autoZero"/>
        <c:auto val="1"/>
        <c:lblAlgn val="ctr"/>
        <c:lblOffset val="0"/>
        <c:noMultiLvlLbl val="0"/>
      </c:catAx>
      <c:valAx>
        <c:axId val="35363456"/>
        <c:scaling>
          <c:orientation val="minMax"/>
          <c:max val="1.150000000000000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353619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987365859919527"/>
          <c:y val="4.3449852859301676E-2"/>
          <c:w val="0.45004563076404441"/>
          <c:h val="0.76648396489501258"/>
        </c:manualLayout>
      </c:layout>
      <c:pieChart>
        <c:varyColors val="1"/>
        <c:ser>
          <c:idx val="0"/>
          <c:order val="0"/>
          <c:spPr>
            <a:solidFill>
              <a:schemeClr val="accent1"/>
            </a:solidFill>
            <a:ln w="12619">
              <a:solidFill>
                <a:srgbClr val="000000"/>
              </a:solidFill>
              <a:prstDash val="solid"/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accent2"/>
              </a:solidFill>
              <a:ln w="12619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chemeClr val="accent3"/>
              </a:solidFill>
              <a:ln w="12619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accent4"/>
              </a:solidFill>
              <a:ln w="12619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chemeClr val="accent5"/>
              </a:solidFill>
              <a:ln w="12619">
                <a:solidFill>
                  <a:srgbClr val="000000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chemeClr val="accent6"/>
              </a:solidFill>
              <a:ln w="12619">
                <a:solidFill>
                  <a:srgbClr val="000000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chemeClr val="bg1">
                  <a:lumMod val="85000"/>
                </a:schemeClr>
              </a:solidFill>
              <a:ln w="12619">
                <a:solidFill>
                  <a:srgbClr val="000000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chemeClr val="bg1">
                  <a:lumMod val="65000"/>
                </a:schemeClr>
              </a:solidFill>
              <a:ln w="12619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5.3239730575846696E-2"/>
                  <c:y val="0.10843176268274614"/>
                </c:manualLayout>
              </c:layout>
              <c:tx>
                <c:rich>
                  <a:bodyPr/>
                  <a:lstStyle/>
                  <a:p>
                    <a:pPr>
                      <a:defRPr sz="1600" b="1" i="0" u="none" strike="noStrike" baseline="0">
                        <a:solidFill>
                          <a:srgbClr val="FFFFFF"/>
                        </a:solidFill>
                        <a:latin typeface="Calibri" pitchFamily="34" charset="0"/>
                        <a:ea typeface="Tahoma" pitchFamily="34" charset="0"/>
                        <a:cs typeface="Calibri" pitchFamily="34" charset="0"/>
                      </a:defRPr>
                    </a:pPr>
                    <a:r>
                      <a:rPr lang="en-US" dirty="0" err="1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rPr>
                      <a:t>UnitedHealthCare</a:t>
                    </a:r>
                    <a:r>
                      <a:rPr lang="en-US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rPr>
                      <a:t>
</a:t>
                    </a:r>
                    <a:r>
                      <a:rPr lang="en-US" sz="200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rPr>
                      <a:t>20%</a:t>
                    </a:r>
                    <a:endParaRPr lang="en-US" dirty="0">
                      <a:solidFill>
                        <a:schemeClr val="tx1"/>
                      </a:solidFill>
                      <a:latin typeface="Calibri" pitchFamily="34" charset="0"/>
                      <a:cs typeface="Calibri" pitchFamily="34" charset="0"/>
                    </a:endParaRPr>
                  </a:p>
                </c:rich>
              </c:tx>
              <c:numFmt formatCode="0%" sourceLinked="0"/>
              <c:spPr>
                <a:noFill/>
                <a:ln w="25223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600" b="1" i="0" u="none" strike="noStrike" baseline="0">
                        <a:solidFill>
                          <a:srgbClr val="FFFFFF"/>
                        </a:solidFill>
                        <a:latin typeface="Calibri" pitchFamily="34" charset="0"/>
                        <a:ea typeface="Tahoma" pitchFamily="34" charset="0"/>
                        <a:cs typeface="Calibri" pitchFamily="34" charset="0"/>
                      </a:defRPr>
                    </a:pPr>
                    <a:r>
                      <a:rPr lang="en-US" sz="1600" dirty="0" smtClean="0">
                        <a:solidFill>
                          <a:srgbClr val="FFFFFF"/>
                        </a:solidFill>
                        <a:latin typeface="Calibri" pitchFamily="34" charset="0"/>
                        <a:cs typeface="Calibri" pitchFamily="34" charset="0"/>
                      </a:rPr>
                      <a:t>Humana</a:t>
                    </a:r>
                    <a:r>
                      <a:rPr lang="en-US" sz="2000" dirty="0" smtClean="0">
                        <a:solidFill>
                          <a:srgbClr val="FFFFFF"/>
                        </a:solidFill>
                        <a:latin typeface="Calibri" pitchFamily="34" charset="0"/>
                        <a:cs typeface="Calibri" pitchFamily="34" charset="0"/>
                      </a:rPr>
                      <a:t>
17%</a:t>
                    </a:r>
                    <a:endParaRPr lang="en-US" dirty="0">
                      <a:solidFill>
                        <a:srgbClr val="FFFFFF"/>
                      </a:solidFill>
                      <a:latin typeface="Calibri" pitchFamily="34" charset="0"/>
                      <a:cs typeface="Calibri" pitchFamily="34" charset="0"/>
                    </a:endParaRPr>
                  </a:p>
                </c:rich>
              </c:tx>
              <c:numFmt formatCode="0%" sourceLinked="0"/>
              <c:spPr>
                <a:noFill/>
                <a:ln w="25223">
                  <a:noFill/>
                </a:ln>
              </c:sp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4.6816297147831719E-2"/>
                  <c:y val="-0.16471645589755818"/>
                </c:manualLayout>
              </c:layout>
              <c:tx>
                <c:rich>
                  <a:bodyPr/>
                  <a:lstStyle/>
                  <a:p>
                    <a:pPr>
                      <a:defRPr sz="1600" b="1" i="0" u="none" strike="noStrike" baseline="0">
                        <a:solidFill>
                          <a:schemeClr val="bg1"/>
                        </a:solidFill>
                        <a:latin typeface="Calibri" pitchFamily="34" charset="0"/>
                        <a:ea typeface="Tahoma" pitchFamily="34" charset="0"/>
                        <a:cs typeface="Calibri" pitchFamily="34" charset="0"/>
                      </a:defRPr>
                    </a:pPr>
                    <a:r>
                      <a:rPr lang="en-US" sz="1600" dirty="0">
                        <a:solidFill>
                          <a:schemeClr val="bg1"/>
                        </a:solidFill>
                      </a:rPr>
                      <a:t>BCBS</a:t>
                    </a:r>
                    <a:r>
                      <a:rPr lang="en-US" sz="2000" dirty="0">
                        <a:solidFill>
                          <a:schemeClr val="bg1"/>
                        </a:solidFill>
                      </a:rPr>
                      <a:t>
17%</a:t>
                    </a:r>
                  </a:p>
                </c:rich>
              </c:tx>
              <c:numFmt formatCode="0%" sourceLinked="0"/>
              <c:spPr>
                <a:noFill/>
                <a:ln w="25223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1.9723566664258757E-2"/>
                  <c:y val="2.6041666666666726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rPr>
                      <a:t>Kaiser </a:t>
                    </a:r>
                  </a:p>
                  <a:p>
                    <a:r>
                      <a:rPr lang="en-US" sz="1600" dirty="0" smtClean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rPr>
                      <a:t>Permanente</a:t>
                    </a:r>
                    <a:r>
                      <a:rPr lang="en-US" sz="2000" dirty="0" smtClean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rPr>
                      <a:t>
8%</a:t>
                    </a:r>
                    <a:endParaRPr lang="en-US" sz="2000" dirty="0">
                      <a:solidFill>
                        <a:srgbClr val="000000"/>
                      </a:solidFill>
                      <a:latin typeface="Calibri" pitchFamily="34" charset="0"/>
                      <a:cs typeface="Calibri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4.4359559590841362E-2"/>
                  <c:y val="2.4999353252864669E-2"/>
                </c:manualLayout>
              </c:layout>
              <c:tx>
                <c:rich>
                  <a:bodyPr/>
                  <a:lstStyle/>
                  <a:p>
                    <a:pPr>
                      <a:defRPr sz="1600" b="1" i="0" u="none" strike="noStrike" baseline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34" charset="0"/>
                        <a:ea typeface="Tahoma" pitchFamily="34" charset="0"/>
                        <a:cs typeface="Calibri" pitchFamily="34" charset="0"/>
                      </a:defRPr>
                    </a:pPr>
                    <a:r>
                      <a:rPr lang="en-US" sz="1600" dirty="0"/>
                      <a:t>Aetna</a:t>
                    </a:r>
                    <a:r>
                      <a:rPr lang="en-US" sz="2000" dirty="0"/>
                      <a:t>
7%</a:t>
                    </a:r>
                  </a:p>
                </c:rich>
              </c:tx>
              <c:numFmt formatCode="0%" sourceLinked="0"/>
              <c:spPr>
                <a:noFill/>
                <a:ln w="25223">
                  <a:noFill/>
                </a:ln>
              </c:sp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1870259336848946E-2"/>
                  <c:y val="-1.6908628608923884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Cigna</a:t>
                    </a:r>
                    <a:r>
                      <a:rPr lang="en-US" sz="2000" dirty="0"/>
                      <a:t>
3%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9.4808618447853488E-2"/>
                  <c:y val="-1.8160449235818308E-2"/>
                </c:manualLayout>
              </c:layout>
              <c:tx>
                <c:rich>
                  <a:bodyPr/>
                  <a:lstStyle/>
                  <a:p>
                    <a:pPr>
                      <a:defRPr sz="1600" b="1" i="0" u="none" strike="noStrike" baseline="0">
                        <a:solidFill>
                          <a:srgbClr val="000000"/>
                        </a:solidFill>
                        <a:latin typeface="Calibri" pitchFamily="34" charset="0"/>
                        <a:ea typeface="Tahoma" pitchFamily="34" charset="0"/>
                        <a:cs typeface="Calibri" pitchFamily="34" charset="0"/>
                      </a:defRPr>
                    </a:pPr>
                    <a:r>
                      <a:rPr lang="en-US" sz="1600" dirty="0"/>
                      <a:t>Other national insurers</a:t>
                    </a:r>
                    <a:r>
                      <a:rPr lang="en-US" sz="2000" dirty="0"/>
                      <a:t>
5%</a:t>
                    </a:r>
                    <a:endParaRPr lang="en-US" dirty="0"/>
                  </a:p>
                </c:rich>
              </c:tx>
              <c:numFmt formatCode="0%" sourceLinked="0"/>
              <c:spPr>
                <a:noFill/>
                <a:ln w="25223"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10769421363080856"/>
                  <c:y val="0.15959931543656061"/>
                </c:manualLayout>
              </c:layout>
              <c:tx>
                <c:rich>
                  <a:bodyPr/>
                  <a:lstStyle/>
                  <a:p>
                    <a:pPr>
                      <a:defRPr sz="1600" b="1" i="0" u="none" strike="noStrike" baseline="0">
                        <a:solidFill>
                          <a:schemeClr val="bg1"/>
                        </a:solidFill>
                        <a:latin typeface="Calibri" pitchFamily="34" charset="0"/>
                        <a:ea typeface="Tahoma" pitchFamily="34" charset="0"/>
                        <a:cs typeface="Calibri" pitchFamily="34" charset="0"/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</a:rPr>
                      <a:t>All other </a:t>
                    </a:r>
                    <a:endParaRPr lang="en-US" dirty="0" smtClean="0">
                      <a:solidFill>
                        <a:schemeClr val="bg1"/>
                      </a:solidFill>
                    </a:endParaRPr>
                  </a:p>
                  <a:p>
                    <a:pPr>
                      <a:defRPr sz="1600" b="1" i="0" u="none" strike="noStrike" baseline="0">
                        <a:solidFill>
                          <a:schemeClr val="bg1"/>
                        </a:solidFill>
                        <a:latin typeface="Calibri" pitchFamily="34" charset="0"/>
                        <a:ea typeface="Tahoma" pitchFamily="34" charset="0"/>
                        <a:cs typeface="Calibri" pitchFamily="34" charset="0"/>
                      </a:defRPr>
                    </a:pP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insurers</a:t>
                    </a:r>
                    <a:r>
                      <a:rPr lang="en-US" dirty="0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en-US" sz="2000" dirty="0">
                        <a:solidFill>
                          <a:schemeClr val="bg1"/>
                        </a:solidFill>
                      </a:rPr>
                      <a:t>23%</a:t>
                    </a:r>
                  </a:p>
                </c:rich>
              </c:tx>
              <c:numFmt formatCode="0%" sourceLinked="0"/>
              <c:spPr>
                <a:noFill/>
                <a:ln w="25223">
                  <a:noFill/>
                </a:ln>
              </c:sp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9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0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1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0.10122527564043686"/>
                  <c:y val="4.986519235809853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numFmt formatCode="0%" sourceLinked="0"/>
            <c:spPr>
              <a:noFill/>
              <a:ln w="25223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Calibri" pitchFamily="34" charset="0"/>
                    <a:ea typeface="Tahoma" pitchFamily="34" charset="0"/>
                    <a:cs typeface="Calibri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>
                  <a:solidFill>
                    <a:srgbClr val="000000"/>
                  </a:solidFill>
                </a:ln>
              </c:spPr>
            </c:leaderLines>
          </c:dLbls>
          <c:cat>
            <c:strRef>
              <c:f>Sheet1!$A$2:$A$10</c:f>
              <c:strCache>
                <c:ptCount val="8"/>
                <c:pt idx="0">
                  <c:v>UnitedHealthCare</c:v>
                </c:pt>
                <c:pt idx="1">
                  <c:v>Humana</c:v>
                </c:pt>
                <c:pt idx="2">
                  <c:v>BCBS</c:v>
                </c:pt>
                <c:pt idx="3">
                  <c:v>Kaiser Permanente</c:v>
                </c:pt>
                <c:pt idx="4">
                  <c:v>Aetna</c:v>
                </c:pt>
                <c:pt idx="5">
                  <c:v>Cigna</c:v>
                </c:pt>
                <c:pt idx="6">
                  <c:v>Other national insurers</c:v>
                </c:pt>
                <c:pt idx="7">
                  <c:v>All other insurers</c:v>
                </c:pt>
              </c:strCache>
            </c:strRef>
          </c:cat>
          <c:val>
            <c:numRef>
              <c:f>Sheet1!$B$2:$B$10</c:f>
              <c:numCache>
                <c:formatCode>_(* #,##0.00_);_(* \(#,##0.00\);_(* "-"??_);_(@_)</c:formatCode>
                <c:ptCount val="8"/>
                <c:pt idx="0">
                  <c:v>0.20025208362453767</c:v>
                </c:pt>
                <c:pt idx="1">
                  <c:v>0.17551733937805178</c:v>
                </c:pt>
                <c:pt idx="2">
                  <c:v>0.17171396460519114</c:v>
                </c:pt>
                <c:pt idx="3">
                  <c:v>7.7410610840358635E-2</c:v>
                </c:pt>
                <c:pt idx="4">
                  <c:v>6.8726889977238234E-2</c:v>
                </c:pt>
                <c:pt idx="5">
                  <c:v>2.8639758465520231E-2</c:v>
                </c:pt>
                <c:pt idx="6">
                  <c:v>4.8732713745880153E-2</c:v>
                </c:pt>
                <c:pt idx="7">
                  <c:v>0.22900663936322219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8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8943F-7AB9-452A-A47C-98F46C48403F}" type="slidenum">
              <a:rPr lang="en-US" smtClean="0">
                <a:solidFill>
                  <a:prstClr val="black"/>
                </a:solidFill>
              </a:rPr>
              <a:pPr/>
              <a:t>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738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D302A7-64F4-4E1F-BEF2-E3B603D0914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329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5729759"/>
              </p:ext>
            </p:extLst>
          </p:nvPr>
        </p:nvGraphicFramePr>
        <p:xfrm>
          <a:off x="92075" y="1828800"/>
          <a:ext cx="8959850" cy="3800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NOTE: PFFS is Private Fee-for-Service plans, PPOs are preferred provider organizations, and HMOs are Health Maintenance Organizations. Other includes </a:t>
            </a:r>
            <a:r>
              <a:rPr lang="en-US" dirty="0" smtClean="0">
                <a:latin typeface="+mj-lt"/>
              </a:rPr>
              <a:t>MSAs, cost plans, and </a:t>
            </a:r>
            <a:r>
              <a:rPr lang="en-US" dirty="0">
                <a:latin typeface="+mj-lt"/>
              </a:rPr>
              <a:t>demonstration plans.  Includes enrollees in Special Needs Plans as well as other Medicare Advantage plans.  </a:t>
            </a:r>
          </a:p>
          <a:p>
            <a:r>
              <a:rPr lang="en-US" dirty="0">
                <a:latin typeface="+mj-lt"/>
              </a:rPr>
              <a:t>SOURCE:  MPR / KFF analysis of the Centers for Medicare and Medicaid Services (CMS) Medicare Advantage enrollment files, </a:t>
            </a:r>
            <a:r>
              <a:rPr lang="en-US" dirty="0" smtClean="0">
                <a:latin typeface="+mj-lt"/>
              </a:rPr>
              <a:t>2014.</a:t>
            </a:r>
            <a:endParaRPr lang="en-US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" y="365760"/>
            <a:ext cx="8961120" cy="91440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+mj-lt"/>
              </a:rPr>
              <a:t>Three in 10 Medicare beneficiaries are enrolled in Medicare Advantage plans, most of whom are in HMOs</a:t>
            </a:r>
            <a:endParaRPr lang="en-US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7200" y="5429190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+mj-lt"/>
                <a:ea typeface="Tahoma" pitchFamily="34" charset="0"/>
                <a:cs typeface="Calibri" pitchFamily="34" charset="0"/>
              </a:rPr>
              <a:t>Total Medicare Advantage Enrollment, 2014 = 15.7 Million</a:t>
            </a:r>
            <a:endParaRPr lang="en-US" sz="2000" b="1" dirty="0">
              <a:solidFill>
                <a:srgbClr val="000000"/>
              </a:solidFill>
              <a:latin typeface="+mj-lt"/>
              <a:ea typeface="Tahoma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" y="1309300"/>
            <a:ext cx="80597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/>
              <a:t>Distribution of Enrollment in Medicare Advantage Plans, </a:t>
            </a:r>
            <a:r>
              <a:rPr lang="en-US" sz="2000" i="1" dirty="0" smtClean="0"/>
              <a:t>by </a:t>
            </a:r>
            <a:r>
              <a:rPr lang="en-US" sz="2000" i="1" dirty="0"/>
              <a:t>Plan Type, 2014</a:t>
            </a:r>
            <a:endParaRPr lang="en-US" sz="3200" i="1" dirty="0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2216007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NOTE: Includes cost plans, MSAs, demonstrations, and Special Needs Plans, as well as other Medicare Advantage Plans.</a:t>
            </a:r>
          </a:p>
          <a:p>
            <a:r>
              <a:rPr lang="en-US" dirty="0" smtClean="0"/>
              <a:t>SOURCE: KFF </a:t>
            </a:r>
            <a:r>
              <a:rPr lang="en-US" dirty="0"/>
              <a:t>analysis of the Centers for Medicare and Medicaid Services (CMS) Medicare Advantage enrollment files, </a:t>
            </a:r>
            <a:r>
              <a:rPr lang="en-US" dirty="0" smtClean="0"/>
              <a:t>2005-2014, and Congressional Budget Office, “Medicare Baseline,” April 2014.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365760"/>
            <a:ext cx="8961120" cy="914400"/>
          </a:xfrm>
        </p:spPr>
        <p:txBody>
          <a:bodyPr/>
          <a:lstStyle/>
          <a:p>
            <a:r>
              <a:rPr lang="en-US" dirty="0" smtClean="0"/>
              <a:t>Medicare Advantage enrollment has increased rapidly and is projected to continue to rise</a:t>
            </a:r>
            <a:endParaRPr lang="en-US" dirty="0"/>
          </a:p>
        </p:txBody>
      </p:sp>
      <p:graphicFrame>
        <p:nvGraphicFramePr>
          <p:cNvPr id="9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8526071"/>
              </p:ext>
            </p:extLst>
          </p:nvPr>
        </p:nvGraphicFramePr>
        <p:xfrm>
          <a:off x="172304" y="1752600"/>
          <a:ext cx="8305800" cy="4376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2429140" y="2057400"/>
            <a:ext cx="4111442" cy="3981450"/>
            <a:chOff x="3374528" y="2057400"/>
            <a:chExt cx="4111442" cy="398145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5293360" y="2133600"/>
              <a:ext cx="0" cy="3905250"/>
            </a:xfrm>
            <a:prstGeom prst="line">
              <a:avLst/>
            </a:prstGeom>
            <a:ln w="38100" cap="rnd" cmpd="sng">
              <a:solidFill>
                <a:schemeClr val="accent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374528" y="2057400"/>
              <a:ext cx="190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i="1" dirty="0" smtClean="0">
                  <a:solidFill>
                    <a:schemeClr val="accent2"/>
                  </a:solidFill>
                  <a:latin typeface="Calibri" pitchFamily="34" charset="0"/>
                  <a:cs typeface="Meta Offc Pro"/>
                </a:rPr>
                <a:t>Actual Enrollment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80879" y="2057400"/>
              <a:ext cx="2205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i="1" dirty="0" smtClean="0">
                  <a:solidFill>
                    <a:schemeClr val="tx2"/>
                  </a:solidFill>
                  <a:latin typeface="Calibri" pitchFamily="34" charset="0"/>
                  <a:cs typeface="Meta Offc Pro"/>
                </a:rPr>
                <a:t>Projected Enrollment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91440" y="1285875"/>
            <a:ext cx="6108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smtClean="0">
                <a:latin typeface="Calibri" pitchFamily="34" charset="0"/>
                <a:cs typeface="Meta Offc Pro"/>
              </a:rPr>
              <a:t>Medicare Advantage Enrollment (in millions), 2005-2024</a:t>
            </a:r>
          </a:p>
        </p:txBody>
      </p:sp>
    </p:spTree>
    <p:extLst>
      <p:ext uri="{BB962C8B-B14F-4D97-AF65-F5344CB8AC3E}">
        <p14:creationId xmlns:p14="http://schemas.microsoft.com/office/powerpoint/2010/main" val="162452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Includes cost plans, MSAs, demonstrations, and Special Needs Plans, as well as other Medicare Advantage Plans.</a:t>
            </a:r>
          </a:p>
          <a:p>
            <a:r>
              <a:rPr lang="en-US" dirty="0"/>
              <a:t>SOURCE: KFF analysis of the Centers for Medicare and Medicaid Services (CMS) Medicare Advantage enrollment files, </a:t>
            </a:r>
            <a:r>
              <a:rPr lang="en-US" dirty="0" smtClean="0"/>
              <a:t>2014.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365760"/>
            <a:ext cx="9052560" cy="914400"/>
          </a:xfrm>
        </p:spPr>
        <p:txBody>
          <a:bodyPr/>
          <a:lstStyle/>
          <a:p>
            <a:r>
              <a:rPr lang="en-US" dirty="0" smtClean="0"/>
              <a:t>The share of Medicare beneficiaries in Medicare Advantage plans varies greatly across the country</a:t>
            </a:r>
            <a:endParaRPr 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2354913" y="1524000"/>
            <a:ext cx="4586577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latin typeface="Calibri" pitchFamily="34" charset="0"/>
                <a:cs typeface="Meta Offc Pro"/>
              </a:rPr>
              <a:t>U.S. Average Medicare Advantage Penetration= 30%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33400" y="1905000"/>
            <a:ext cx="8229600" cy="3733800"/>
            <a:chOff x="533400" y="1905000"/>
            <a:chExt cx="8229600" cy="3733800"/>
          </a:xfrm>
        </p:grpSpPr>
        <p:grpSp>
          <p:nvGrpSpPr>
            <p:cNvPr id="10" name="Group 9"/>
            <p:cNvGrpSpPr/>
            <p:nvPr/>
          </p:nvGrpSpPr>
          <p:grpSpPr>
            <a:xfrm>
              <a:off x="533400" y="1999729"/>
              <a:ext cx="7307636" cy="3639071"/>
              <a:chOff x="494578" y="6677322"/>
              <a:chExt cx="3206054" cy="1596558"/>
            </a:xfrm>
          </p:grpSpPr>
          <p:sp>
            <p:nvSpPr>
              <p:cNvPr id="32" name="Shape - Wyoming"/>
              <p:cNvSpPr>
                <a:spLocks noChangeAspect="1"/>
              </p:cNvSpPr>
              <p:nvPr/>
            </p:nvSpPr>
            <p:spPr bwMode="auto">
              <a:xfrm>
                <a:off x="1659278" y="7030487"/>
                <a:ext cx="359528" cy="288895"/>
              </a:xfrm>
              <a:custGeom>
                <a:avLst/>
                <a:gdLst>
                  <a:gd name="T0" fmla="*/ 2147483647 w 567"/>
                  <a:gd name="T1" fmla="*/ 0 h 463"/>
                  <a:gd name="T2" fmla="*/ 2147483647 w 567"/>
                  <a:gd name="T3" fmla="*/ 2147483647 h 463"/>
                  <a:gd name="T4" fmla="*/ 0 w 567"/>
                  <a:gd name="T5" fmla="*/ 2147483647 h 463"/>
                  <a:gd name="T6" fmla="*/ 2147483647 w 567"/>
                  <a:gd name="T7" fmla="*/ 2147483647 h 463"/>
                  <a:gd name="T8" fmla="*/ 2147483647 w 567"/>
                  <a:gd name="T9" fmla="*/ 2147483647 h 463"/>
                  <a:gd name="T10" fmla="*/ 2147483647 w 567"/>
                  <a:gd name="T11" fmla="*/ 2147483647 h 463"/>
                  <a:gd name="T12" fmla="*/ 2147483647 w 567"/>
                  <a:gd name="T13" fmla="*/ 0 h 4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7"/>
                  <a:gd name="T22" fmla="*/ 0 h 463"/>
                  <a:gd name="T23" fmla="*/ 567 w 567"/>
                  <a:gd name="T24" fmla="*/ 463 h 4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7" h="463">
                    <a:moveTo>
                      <a:pt x="55" y="0"/>
                    </a:moveTo>
                    <a:lnTo>
                      <a:pt x="35" y="172"/>
                    </a:lnTo>
                    <a:lnTo>
                      <a:pt x="0" y="420"/>
                    </a:lnTo>
                    <a:lnTo>
                      <a:pt x="164" y="433"/>
                    </a:lnTo>
                    <a:lnTo>
                      <a:pt x="547" y="463"/>
                    </a:lnTo>
                    <a:lnTo>
                      <a:pt x="567" y="47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3" name="Shape - West Virginia"/>
              <p:cNvSpPr>
                <a:spLocks noChangeAspect="1"/>
              </p:cNvSpPr>
              <p:nvPr/>
            </p:nvSpPr>
            <p:spPr bwMode="auto">
              <a:xfrm>
                <a:off x="3085299" y="7247476"/>
                <a:ext cx="220807" cy="227171"/>
              </a:xfrm>
              <a:custGeom>
                <a:avLst/>
                <a:gdLst>
                  <a:gd name="T0" fmla="*/ 2147483647 w 349"/>
                  <a:gd name="T1" fmla="*/ 2147483647 h 365"/>
                  <a:gd name="T2" fmla="*/ 2147483647 w 349"/>
                  <a:gd name="T3" fmla="*/ 2147483647 h 365"/>
                  <a:gd name="T4" fmla="*/ 0 w 349"/>
                  <a:gd name="T5" fmla="*/ 2147483647 h 365"/>
                  <a:gd name="T6" fmla="*/ 2147483647 w 349"/>
                  <a:gd name="T7" fmla="*/ 2147483647 h 365"/>
                  <a:gd name="T8" fmla="*/ 2147483647 w 349"/>
                  <a:gd name="T9" fmla="*/ 2147483647 h 365"/>
                  <a:gd name="T10" fmla="*/ 2147483647 w 349"/>
                  <a:gd name="T11" fmla="*/ 2147483647 h 365"/>
                  <a:gd name="T12" fmla="*/ 2147483647 w 349"/>
                  <a:gd name="T13" fmla="*/ 2147483647 h 365"/>
                  <a:gd name="T14" fmla="*/ 2147483647 w 349"/>
                  <a:gd name="T15" fmla="*/ 2147483647 h 365"/>
                  <a:gd name="T16" fmla="*/ 2147483647 w 349"/>
                  <a:gd name="T17" fmla="*/ 2147483647 h 365"/>
                  <a:gd name="T18" fmla="*/ 2147483647 w 349"/>
                  <a:gd name="T19" fmla="*/ 2147483647 h 365"/>
                  <a:gd name="T20" fmla="*/ 2147483647 w 349"/>
                  <a:gd name="T21" fmla="*/ 2147483647 h 365"/>
                  <a:gd name="T22" fmla="*/ 2147483647 w 349"/>
                  <a:gd name="T23" fmla="*/ 2147483647 h 365"/>
                  <a:gd name="T24" fmla="*/ 2147483647 w 349"/>
                  <a:gd name="T25" fmla="*/ 2147483647 h 365"/>
                  <a:gd name="T26" fmla="*/ 2147483647 w 349"/>
                  <a:gd name="T27" fmla="*/ 2147483647 h 365"/>
                  <a:gd name="T28" fmla="*/ 2147483647 w 349"/>
                  <a:gd name="T29" fmla="*/ 2147483647 h 365"/>
                  <a:gd name="T30" fmla="*/ 2147483647 w 349"/>
                  <a:gd name="T31" fmla="*/ 2147483647 h 365"/>
                  <a:gd name="T32" fmla="*/ 2147483647 w 349"/>
                  <a:gd name="T33" fmla="*/ 0 h 365"/>
                  <a:gd name="T34" fmla="*/ 2147483647 w 349"/>
                  <a:gd name="T35" fmla="*/ 2147483647 h 365"/>
                  <a:gd name="T36" fmla="*/ 2147483647 w 349"/>
                  <a:gd name="T37" fmla="*/ 2147483647 h 365"/>
                  <a:gd name="T38" fmla="*/ 2147483647 w 349"/>
                  <a:gd name="T39" fmla="*/ 2147483647 h 365"/>
                  <a:gd name="T40" fmla="*/ 2147483647 w 349"/>
                  <a:gd name="T41" fmla="*/ 2147483647 h 36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49"/>
                  <a:gd name="T64" fmla="*/ 0 h 365"/>
                  <a:gd name="T65" fmla="*/ 349 w 349"/>
                  <a:gd name="T66" fmla="*/ 365 h 36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49" h="365">
                    <a:moveTo>
                      <a:pt x="35" y="191"/>
                    </a:moveTo>
                    <a:lnTo>
                      <a:pt x="9" y="184"/>
                    </a:lnTo>
                    <a:lnTo>
                      <a:pt x="0" y="242"/>
                    </a:lnTo>
                    <a:lnTo>
                      <a:pt x="9" y="303"/>
                    </a:lnTo>
                    <a:lnTo>
                      <a:pt x="59" y="344"/>
                    </a:lnTo>
                    <a:lnTo>
                      <a:pt x="71" y="365"/>
                    </a:lnTo>
                    <a:lnTo>
                      <a:pt x="135" y="344"/>
                    </a:lnTo>
                    <a:lnTo>
                      <a:pt x="211" y="295"/>
                    </a:lnTo>
                    <a:lnTo>
                      <a:pt x="234" y="188"/>
                    </a:lnTo>
                    <a:lnTo>
                      <a:pt x="283" y="160"/>
                    </a:lnTo>
                    <a:lnTo>
                      <a:pt x="310" y="94"/>
                    </a:lnTo>
                    <a:lnTo>
                      <a:pt x="349" y="76"/>
                    </a:lnTo>
                    <a:lnTo>
                      <a:pt x="298" y="67"/>
                    </a:lnTo>
                    <a:lnTo>
                      <a:pt x="210" y="115"/>
                    </a:lnTo>
                    <a:lnTo>
                      <a:pt x="196" y="69"/>
                    </a:lnTo>
                    <a:lnTo>
                      <a:pt x="120" y="73"/>
                    </a:lnTo>
                    <a:lnTo>
                      <a:pt x="103" y="0"/>
                    </a:lnTo>
                    <a:lnTo>
                      <a:pt x="83" y="20"/>
                    </a:lnTo>
                    <a:lnTo>
                      <a:pt x="89" y="124"/>
                    </a:lnTo>
                    <a:lnTo>
                      <a:pt x="55" y="133"/>
                    </a:lnTo>
                    <a:lnTo>
                      <a:pt x="35" y="19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4" name="Shape - Washington"/>
              <p:cNvSpPr>
                <a:spLocks noChangeAspect="1"/>
              </p:cNvSpPr>
              <p:nvPr/>
            </p:nvSpPr>
            <p:spPr bwMode="auto">
              <a:xfrm>
                <a:off x="1128577" y="6689413"/>
                <a:ext cx="334711" cy="241806"/>
              </a:xfrm>
              <a:custGeom>
                <a:avLst/>
                <a:gdLst>
                  <a:gd name="T0" fmla="*/ 2147483647 w 530"/>
                  <a:gd name="T1" fmla="*/ 0 h 389"/>
                  <a:gd name="T2" fmla="*/ 2147483647 w 530"/>
                  <a:gd name="T3" fmla="*/ 2147483647 h 389"/>
                  <a:gd name="T4" fmla="*/ 2147483647 w 530"/>
                  <a:gd name="T5" fmla="*/ 2147483647 h 389"/>
                  <a:gd name="T6" fmla="*/ 2147483647 w 530"/>
                  <a:gd name="T7" fmla="*/ 2147483647 h 389"/>
                  <a:gd name="T8" fmla="*/ 2147483647 w 530"/>
                  <a:gd name="T9" fmla="*/ 2147483647 h 389"/>
                  <a:gd name="T10" fmla="*/ 2147483647 w 530"/>
                  <a:gd name="T11" fmla="*/ 2147483647 h 389"/>
                  <a:gd name="T12" fmla="*/ 2147483647 w 530"/>
                  <a:gd name="T13" fmla="*/ 2147483647 h 389"/>
                  <a:gd name="T14" fmla="*/ 2147483647 w 530"/>
                  <a:gd name="T15" fmla="*/ 2147483647 h 389"/>
                  <a:gd name="T16" fmla="*/ 2147483647 w 530"/>
                  <a:gd name="T17" fmla="*/ 2147483647 h 389"/>
                  <a:gd name="T18" fmla="*/ 2147483647 w 530"/>
                  <a:gd name="T19" fmla="*/ 2147483647 h 389"/>
                  <a:gd name="T20" fmla="*/ 2147483647 w 530"/>
                  <a:gd name="T21" fmla="*/ 2147483647 h 389"/>
                  <a:gd name="T22" fmla="*/ 2147483647 w 530"/>
                  <a:gd name="T23" fmla="*/ 2147483647 h 389"/>
                  <a:gd name="T24" fmla="*/ 2147483647 w 530"/>
                  <a:gd name="T25" fmla="*/ 2147483647 h 389"/>
                  <a:gd name="T26" fmla="*/ 2147483647 w 530"/>
                  <a:gd name="T27" fmla="*/ 2147483647 h 389"/>
                  <a:gd name="T28" fmla="*/ 2147483647 w 530"/>
                  <a:gd name="T29" fmla="*/ 2147483647 h 389"/>
                  <a:gd name="T30" fmla="*/ 2147483647 w 530"/>
                  <a:gd name="T31" fmla="*/ 2147483647 h 389"/>
                  <a:gd name="T32" fmla="*/ 2147483647 w 530"/>
                  <a:gd name="T33" fmla="*/ 2147483647 h 389"/>
                  <a:gd name="T34" fmla="*/ 2147483647 w 530"/>
                  <a:gd name="T35" fmla="*/ 2147483647 h 389"/>
                  <a:gd name="T36" fmla="*/ 2147483647 w 530"/>
                  <a:gd name="T37" fmla="*/ 2147483647 h 389"/>
                  <a:gd name="T38" fmla="*/ 2147483647 w 530"/>
                  <a:gd name="T39" fmla="*/ 2147483647 h 389"/>
                  <a:gd name="T40" fmla="*/ 0 w 530"/>
                  <a:gd name="T41" fmla="*/ 2147483647 h 389"/>
                  <a:gd name="T42" fmla="*/ 2147483647 w 530"/>
                  <a:gd name="T43" fmla="*/ 2147483647 h 389"/>
                  <a:gd name="T44" fmla="*/ 2147483647 w 530"/>
                  <a:gd name="T45" fmla="*/ 2147483647 h 389"/>
                  <a:gd name="T46" fmla="*/ 2147483647 w 530"/>
                  <a:gd name="T47" fmla="*/ 2147483647 h 389"/>
                  <a:gd name="T48" fmla="*/ 2147483647 w 530"/>
                  <a:gd name="T49" fmla="*/ 2147483647 h 389"/>
                  <a:gd name="T50" fmla="*/ 2147483647 w 530"/>
                  <a:gd name="T51" fmla="*/ 2147483647 h 389"/>
                  <a:gd name="T52" fmla="*/ 2147483647 w 530"/>
                  <a:gd name="T53" fmla="*/ 2147483647 h 389"/>
                  <a:gd name="T54" fmla="*/ 2147483647 w 530"/>
                  <a:gd name="T55" fmla="*/ 2147483647 h 389"/>
                  <a:gd name="T56" fmla="*/ 2147483647 w 530"/>
                  <a:gd name="T57" fmla="*/ 2147483647 h 389"/>
                  <a:gd name="T58" fmla="*/ 2147483647 w 530"/>
                  <a:gd name="T59" fmla="*/ 2147483647 h 389"/>
                  <a:gd name="T60" fmla="*/ 2147483647 w 530"/>
                  <a:gd name="T61" fmla="*/ 2147483647 h 389"/>
                  <a:gd name="T62" fmla="*/ 2147483647 w 530"/>
                  <a:gd name="T63" fmla="*/ 2147483647 h 389"/>
                  <a:gd name="T64" fmla="*/ 2147483647 w 530"/>
                  <a:gd name="T65" fmla="*/ 2147483647 h 389"/>
                  <a:gd name="T66" fmla="*/ 2147483647 w 530"/>
                  <a:gd name="T67" fmla="*/ 2147483647 h 389"/>
                  <a:gd name="T68" fmla="*/ 2147483647 w 530"/>
                  <a:gd name="T69" fmla="*/ 2147483647 h 389"/>
                  <a:gd name="T70" fmla="*/ 2147483647 w 530"/>
                  <a:gd name="T71" fmla="*/ 2147483647 h 389"/>
                  <a:gd name="T72" fmla="*/ 2147483647 w 530"/>
                  <a:gd name="T73" fmla="*/ 2147483647 h 389"/>
                  <a:gd name="T74" fmla="*/ 2147483647 w 530"/>
                  <a:gd name="T75" fmla="*/ 0 h 38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30"/>
                  <a:gd name="T115" fmla="*/ 0 h 389"/>
                  <a:gd name="T116" fmla="*/ 530 w 530"/>
                  <a:gd name="T117" fmla="*/ 389 h 38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30" h="389">
                    <a:moveTo>
                      <a:pt x="134" y="0"/>
                    </a:moveTo>
                    <a:lnTo>
                      <a:pt x="243" y="30"/>
                    </a:lnTo>
                    <a:lnTo>
                      <a:pt x="326" y="49"/>
                    </a:lnTo>
                    <a:lnTo>
                      <a:pt x="366" y="58"/>
                    </a:lnTo>
                    <a:lnTo>
                      <a:pt x="408" y="64"/>
                    </a:lnTo>
                    <a:lnTo>
                      <a:pt x="463" y="74"/>
                    </a:lnTo>
                    <a:lnTo>
                      <a:pt x="530" y="86"/>
                    </a:lnTo>
                    <a:lnTo>
                      <a:pt x="487" y="389"/>
                    </a:lnTo>
                    <a:lnTo>
                      <a:pt x="281" y="345"/>
                    </a:lnTo>
                    <a:lnTo>
                      <a:pt x="253" y="365"/>
                    </a:lnTo>
                    <a:lnTo>
                      <a:pt x="216" y="335"/>
                    </a:lnTo>
                    <a:lnTo>
                      <a:pt x="183" y="365"/>
                    </a:lnTo>
                    <a:lnTo>
                      <a:pt x="153" y="339"/>
                    </a:lnTo>
                    <a:lnTo>
                      <a:pt x="68" y="335"/>
                    </a:lnTo>
                    <a:lnTo>
                      <a:pt x="80" y="286"/>
                    </a:lnTo>
                    <a:lnTo>
                      <a:pt x="19" y="281"/>
                    </a:lnTo>
                    <a:lnTo>
                      <a:pt x="13" y="253"/>
                    </a:lnTo>
                    <a:lnTo>
                      <a:pt x="25" y="223"/>
                    </a:lnTo>
                    <a:lnTo>
                      <a:pt x="10" y="196"/>
                    </a:lnTo>
                    <a:lnTo>
                      <a:pt x="11" y="120"/>
                    </a:lnTo>
                    <a:lnTo>
                      <a:pt x="0" y="62"/>
                    </a:lnTo>
                    <a:lnTo>
                      <a:pt x="7" y="40"/>
                    </a:lnTo>
                    <a:lnTo>
                      <a:pt x="34" y="49"/>
                    </a:lnTo>
                    <a:lnTo>
                      <a:pt x="62" y="83"/>
                    </a:lnTo>
                    <a:lnTo>
                      <a:pt x="114" y="91"/>
                    </a:lnTo>
                    <a:lnTo>
                      <a:pt x="128" y="119"/>
                    </a:lnTo>
                    <a:lnTo>
                      <a:pt x="102" y="119"/>
                    </a:lnTo>
                    <a:lnTo>
                      <a:pt x="99" y="143"/>
                    </a:lnTo>
                    <a:lnTo>
                      <a:pt x="114" y="146"/>
                    </a:lnTo>
                    <a:lnTo>
                      <a:pt x="120" y="170"/>
                    </a:lnTo>
                    <a:lnTo>
                      <a:pt x="89" y="187"/>
                    </a:lnTo>
                    <a:lnTo>
                      <a:pt x="89" y="204"/>
                    </a:lnTo>
                    <a:lnTo>
                      <a:pt x="125" y="204"/>
                    </a:lnTo>
                    <a:lnTo>
                      <a:pt x="134" y="162"/>
                    </a:lnTo>
                    <a:lnTo>
                      <a:pt x="161" y="137"/>
                    </a:lnTo>
                    <a:lnTo>
                      <a:pt x="128" y="71"/>
                    </a:lnTo>
                    <a:lnTo>
                      <a:pt x="149" y="50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 dirty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35" name="Shape - Virginia"/>
              <p:cNvGrpSpPr>
                <a:grpSpLocks/>
              </p:cNvGrpSpPr>
              <p:nvPr/>
            </p:nvGrpSpPr>
            <p:grpSpPr bwMode="auto">
              <a:xfrm>
                <a:off x="3057937" y="7295201"/>
                <a:ext cx="404707" cy="239261"/>
                <a:chOff x="3911" y="1540"/>
                <a:chExt cx="636" cy="376"/>
              </a:xfrm>
              <a:solidFill>
                <a:schemeClr val="accent6"/>
              </a:solidFill>
            </p:grpSpPr>
            <p:sp>
              <p:nvSpPr>
                <p:cNvPr id="95" name="Freeform 65"/>
                <p:cNvSpPr>
                  <a:spLocks noChangeAspect="1"/>
                </p:cNvSpPr>
                <p:nvPr/>
              </p:nvSpPr>
              <p:spPr bwMode="auto">
                <a:xfrm>
                  <a:off x="3911" y="1540"/>
                  <a:ext cx="613" cy="376"/>
                </a:xfrm>
                <a:custGeom>
                  <a:avLst/>
                  <a:gdLst>
                    <a:gd name="T0" fmla="*/ 102 w 616"/>
                    <a:gd name="T1" fmla="*/ 253 h 383"/>
                    <a:gd name="T2" fmla="*/ 84 w 616"/>
                    <a:gd name="T3" fmla="*/ 290 h 383"/>
                    <a:gd name="T4" fmla="*/ 59 w 616"/>
                    <a:gd name="T5" fmla="*/ 300 h 383"/>
                    <a:gd name="T6" fmla="*/ 57 w 616"/>
                    <a:gd name="T7" fmla="*/ 325 h 383"/>
                    <a:gd name="T8" fmla="*/ 3 w 616"/>
                    <a:gd name="T9" fmla="*/ 343 h 383"/>
                    <a:gd name="T10" fmla="*/ 0 w 616"/>
                    <a:gd name="T11" fmla="*/ 362 h 383"/>
                    <a:gd name="T12" fmla="*/ 144 w 616"/>
                    <a:gd name="T13" fmla="*/ 339 h 383"/>
                    <a:gd name="T14" fmla="*/ 406 w 616"/>
                    <a:gd name="T15" fmla="*/ 287 h 383"/>
                    <a:gd name="T16" fmla="*/ 607 w 616"/>
                    <a:gd name="T17" fmla="*/ 240 h 383"/>
                    <a:gd name="T18" fmla="*/ 607 w 616"/>
                    <a:gd name="T19" fmla="*/ 203 h 383"/>
                    <a:gd name="T20" fmla="*/ 585 w 616"/>
                    <a:gd name="T21" fmla="*/ 191 h 383"/>
                    <a:gd name="T22" fmla="*/ 567 w 616"/>
                    <a:gd name="T23" fmla="*/ 210 h 383"/>
                    <a:gd name="T24" fmla="*/ 556 w 616"/>
                    <a:gd name="T25" fmla="*/ 161 h 383"/>
                    <a:gd name="T26" fmla="*/ 567 w 616"/>
                    <a:gd name="T27" fmla="*/ 118 h 383"/>
                    <a:gd name="T28" fmla="*/ 494 w 616"/>
                    <a:gd name="T29" fmla="*/ 84 h 383"/>
                    <a:gd name="T30" fmla="*/ 442 w 616"/>
                    <a:gd name="T31" fmla="*/ 93 h 383"/>
                    <a:gd name="T32" fmla="*/ 440 w 616"/>
                    <a:gd name="T33" fmla="*/ 27 h 383"/>
                    <a:gd name="T34" fmla="*/ 387 w 616"/>
                    <a:gd name="T35" fmla="*/ 0 h 383"/>
                    <a:gd name="T36" fmla="*/ 346 w 616"/>
                    <a:gd name="T37" fmla="*/ 17 h 383"/>
                    <a:gd name="T38" fmla="*/ 319 w 616"/>
                    <a:gd name="T39" fmla="*/ 80 h 383"/>
                    <a:gd name="T40" fmla="*/ 275 w 616"/>
                    <a:gd name="T41" fmla="*/ 105 h 383"/>
                    <a:gd name="T42" fmla="*/ 255 w 616"/>
                    <a:gd name="T43" fmla="*/ 204 h 383"/>
                    <a:gd name="T44" fmla="*/ 178 w 616"/>
                    <a:gd name="T45" fmla="*/ 253 h 383"/>
                    <a:gd name="T46" fmla="*/ 115 w 616"/>
                    <a:gd name="T47" fmla="*/ 274 h 383"/>
                    <a:gd name="T48" fmla="*/ 102 w 616"/>
                    <a:gd name="T49" fmla="*/ 253 h 3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616"/>
                    <a:gd name="T76" fmla="*/ 0 h 383"/>
                    <a:gd name="T77" fmla="*/ 616 w 616"/>
                    <a:gd name="T78" fmla="*/ 383 h 3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616" h="383">
                      <a:moveTo>
                        <a:pt x="102" y="268"/>
                      </a:moveTo>
                      <a:lnTo>
                        <a:pt x="84" y="307"/>
                      </a:lnTo>
                      <a:lnTo>
                        <a:pt x="59" y="318"/>
                      </a:lnTo>
                      <a:lnTo>
                        <a:pt x="57" y="343"/>
                      </a:lnTo>
                      <a:lnTo>
                        <a:pt x="3" y="362"/>
                      </a:lnTo>
                      <a:lnTo>
                        <a:pt x="0" y="383"/>
                      </a:lnTo>
                      <a:lnTo>
                        <a:pt x="147" y="358"/>
                      </a:lnTo>
                      <a:lnTo>
                        <a:pt x="412" y="303"/>
                      </a:lnTo>
                      <a:lnTo>
                        <a:pt x="616" y="254"/>
                      </a:lnTo>
                      <a:lnTo>
                        <a:pt x="616" y="215"/>
                      </a:lnTo>
                      <a:lnTo>
                        <a:pt x="594" y="203"/>
                      </a:lnTo>
                      <a:lnTo>
                        <a:pt x="576" y="222"/>
                      </a:lnTo>
                      <a:lnTo>
                        <a:pt x="565" y="170"/>
                      </a:lnTo>
                      <a:lnTo>
                        <a:pt x="576" y="124"/>
                      </a:lnTo>
                      <a:lnTo>
                        <a:pt x="500" y="90"/>
                      </a:lnTo>
                      <a:lnTo>
                        <a:pt x="448" y="99"/>
                      </a:lnTo>
                      <a:lnTo>
                        <a:pt x="446" y="27"/>
                      </a:lnTo>
                      <a:lnTo>
                        <a:pt x="393" y="0"/>
                      </a:lnTo>
                      <a:lnTo>
                        <a:pt x="352" y="17"/>
                      </a:lnTo>
                      <a:lnTo>
                        <a:pt x="325" y="84"/>
                      </a:lnTo>
                      <a:lnTo>
                        <a:pt x="278" y="111"/>
                      </a:lnTo>
                      <a:lnTo>
                        <a:pt x="258" y="216"/>
                      </a:lnTo>
                      <a:lnTo>
                        <a:pt x="181" y="268"/>
                      </a:lnTo>
                      <a:lnTo>
                        <a:pt x="118" y="289"/>
                      </a:lnTo>
                      <a:lnTo>
                        <a:pt x="102" y="268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accent4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300" b="1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96" name="Freeform 66"/>
                <p:cNvSpPr>
                  <a:spLocks noChangeAspect="1"/>
                </p:cNvSpPr>
                <p:nvPr/>
              </p:nvSpPr>
              <p:spPr bwMode="auto">
                <a:xfrm>
                  <a:off x="4506" y="1634"/>
                  <a:ext cx="41" cy="69"/>
                </a:xfrm>
                <a:custGeom>
                  <a:avLst/>
                  <a:gdLst>
                    <a:gd name="T0" fmla="*/ 0 w 42"/>
                    <a:gd name="T1" fmla="*/ 6 h 71"/>
                    <a:gd name="T2" fmla="*/ 39 w 42"/>
                    <a:gd name="T3" fmla="*/ 0 h 71"/>
                    <a:gd name="T4" fmla="*/ 18 w 42"/>
                    <a:gd name="T5" fmla="*/ 65 h 71"/>
                    <a:gd name="T6" fmla="*/ 2 w 42"/>
                    <a:gd name="T7" fmla="*/ 64 h 71"/>
                    <a:gd name="T8" fmla="*/ 0 w 42"/>
                    <a:gd name="T9" fmla="*/ 6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71"/>
                    <a:gd name="T17" fmla="*/ 42 w 42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71">
                      <a:moveTo>
                        <a:pt x="0" y="6"/>
                      </a:moveTo>
                      <a:lnTo>
                        <a:pt x="42" y="0"/>
                      </a:lnTo>
                      <a:lnTo>
                        <a:pt x="18" y="71"/>
                      </a:lnTo>
                      <a:lnTo>
                        <a:pt x="2" y="7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accent4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300" b="1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36" name="Shape - Vermont"/>
              <p:cNvSpPr>
                <a:spLocks noChangeAspect="1"/>
              </p:cNvSpPr>
              <p:nvPr/>
            </p:nvSpPr>
            <p:spPr bwMode="auto">
              <a:xfrm>
                <a:off x="3416828" y="6868222"/>
                <a:ext cx="88450" cy="160992"/>
              </a:xfrm>
              <a:custGeom>
                <a:avLst/>
                <a:gdLst>
                  <a:gd name="T0" fmla="*/ 0 w 139"/>
                  <a:gd name="T1" fmla="*/ 2147483647 h 257"/>
                  <a:gd name="T2" fmla="*/ 2147483647 w 139"/>
                  <a:gd name="T3" fmla="*/ 0 h 257"/>
                  <a:gd name="T4" fmla="*/ 2147483647 w 139"/>
                  <a:gd name="T5" fmla="*/ 2147483647 h 257"/>
                  <a:gd name="T6" fmla="*/ 2147483647 w 139"/>
                  <a:gd name="T7" fmla="*/ 2147483647 h 257"/>
                  <a:gd name="T8" fmla="*/ 2147483647 w 139"/>
                  <a:gd name="T9" fmla="*/ 2147483647 h 257"/>
                  <a:gd name="T10" fmla="*/ 2147483647 w 139"/>
                  <a:gd name="T11" fmla="*/ 2147483647 h 257"/>
                  <a:gd name="T12" fmla="*/ 2147483647 w 139"/>
                  <a:gd name="T13" fmla="*/ 2147483647 h 257"/>
                  <a:gd name="T14" fmla="*/ 2147483647 w 139"/>
                  <a:gd name="T15" fmla="*/ 2147483647 h 257"/>
                  <a:gd name="T16" fmla="*/ 2147483647 w 139"/>
                  <a:gd name="T17" fmla="*/ 2147483647 h 257"/>
                  <a:gd name="T18" fmla="*/ 0 w 139"/>
                  <a:gd name="T19" fmla="*/ 2147483647 h 25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9"/>
                  <a:gd name="T31" fmla="*/ 0 h 257"/>
                  <a:gd name="T32" fmla="*/ 139 w 139"/>
                  <a:gd name="T33" fmla="*/ 257 h 25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9" h="257">
                    <a:moveTo>
                      <a:pt x="0" y="27"/>
                    </a:moveTo>
                    <a:lnTo>
                      <a:pt x="102" y="0"/>
                    </a:lnTo>
                    <a:lnTo>
                      <a:pt x="139" y="70"/>
                    </a:lnTo>
                    <a:lnTo>
                      <a:pt x="120" y="88"/>
                    </a:lnTo>
                    <a:lnTo>
                      <a:pt x="127" y="243"/>
                    </a:lnTo>
                    <a:lnTo>
                      <a:pt x="69" y="257"/>
                    </a:lnTo>
                    <a:lnTo>
                      <a:pt x="41" y="193"/>
                    </a:lnTo>
                    <a:lnTo>
                      <a:pt x="39" y="117"/>
                    </a:lnTo>
                    <a:lnTo>
                      <a:pt x="14" y="94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7" name="Shape - Utah"/>
              <p:cNvSpPr>
                <a:spLocks noChangeAspect="1"/>
              </p:cNvSpPr>
              <p:nvPr/>
            </p:nvSpPr>
            <p:spPr bwMode="auto">
              <a:xfrm>
                <a:off x="1484287" y="7204205"/>
                <a:ext cx="278077" cy="355073"/>
              </a:xfrm>
              <a:custGeom>
                <a:avLst/>
                <a:gdLst>
                  <a:gd name="T0" fmla="*/ 2147483647 w 441"/>
                  <a:gd name="T1" fmla="*/ 0 h 569"/>
                  <a:gd name="T2" fmla="*/ 2147483647 w 441"/>
                  <a:gd name="T3" fmla="*/ 2147483647 h 569"/>
                  <a:gd name="T4" fmla="*/ 2147483647 w 441"/>
                  <a:gd name="T5" fmla="*/ 2147483647 h 569"/>
                  <a:gd name="T6" fmla="*/ 2147483647 w 441"/>
                  <a:gd name="T7" fmla="*/ 2147483647 h 569"/>
                  <a:gd name="T8" fmla="*/ 2147483647 w 441"/>
                  <a:gd name="T9" fmla="*/ 2147483647 h 569"/>
                  <a:gd name="T10" fmla="*/ 0 w 441"/>
                  <a:gd name="T11" fmla="*/ 2147483647 h 569"/>
                  <a:gd name="T12" fmla="*/ 2147483647 w 441"/>
                  <a:gd name="T13" fmla="*/ 2147483647 h 569"/>
                  <a:gd name="T14" fmla="*/ 2147483647 w 441"/>
                  <a:gd name="T15" fmla="*/ 0 h 56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41"/>
                  <a:gd name="T25" fmla="*/ 0 h 569"/>
                  <a:gd name="T26" fmla="*/ 441 w 441"/>
                  <a:gd name="T27" fmla="*/ 569 h 56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41" h="569">
                    <a:moveTo>
                      <a:pt x="82" y="0"/>
                    </a:moveTo>
                    <a:lnTo>
                      <a:pt x="298" y="30"/>
                    </a:lnTo>
                    <a:lnTo>
                      <a:pt x="283" y="139"/>
                    </a:lnTo>
                    <a:lnTo>
                      <a:pt x="441" y="154"/>
                    </a:lnTo>
                    <a:lnTo>
                      <a:pt x="398" y="569"/>
                    </a:lnTo>
                    <a:lnTo>
                      <a:pt x="0" y="526"/>
                    </a:lnTo>
                    <a:lnTo>
                      <a:pt x="40" y="261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8" name="Shape - Texas"/>
              <p:cNvSpPr>
                <a:spLocks noChangeAspect="1"/>
              </p:cNvSpPr>
              <p:nvPr/>
            </p:nvSpPr>
            <p:spPr bwMode="auto">
              <a:xfrm>
                <a:off x="1834906" y="7607640"/>
                <a:ext cx="727964" cy="666240"/>
              </a:xfrm>
              <a:custGeom>
                <a:avLst/>
                <a:gdLst>
                  <a:gd name="T0" fmla="*/ 2147483647 w 1152"/>
                  <a:gd name="T1" fmla="*/ 0 h 1067"/>
                  <a:gd name="T2" fmla="*/ 2147483647 w 1152"/>
                  <a:gd name="T3" fmla="*/ 2147483647 h 1067"/>
                  <a:gd name="T4" fmla="*/ 2147483647 w 1152"/>
                  <a:gd name="T5" fmla="*/ 2147483647 h 1067"/>
                  <a:gd name="T6" fmla="*/ 2147483647 w 1152"/>
                  <a:gd name="T7" fmla="*/ 2147483647 h 1067"/>
                  <a:gd name="T8" fmla="*/ 2147483647 w 1152"/>
                  <a:gd name="T9" fmla="*/ 2147483647 h 1067"/>
                  <a:gd name="T10" fmla="*/ 2147483647 w 1152"/>
                  <a:gd name="T11" fmla="*/ 2147483647 h 1067"/>
                  <a:gd name="T12" fmla="*/ 2147483647 w 1152"/>
                  <a:gd name="T13" fmla="*/ 2147483647 h 1067"/>
                  <a:gd name="T14" fmla="*/ 2147483647 w 1152"/>
                  <a:gd name="T15" fmla="*/ 2147483647 h 1067"/>
                  <a:gd name="T16" fmla="*/ 2147483647 w 1152"/>
                  <a:gd name="T17" fmla="*/ 2147483647 h 1067"/>
                  <a:gd name="T18" fmla="*/ 2147483647 w 1152"/>
                  <a:gd name="T19" fmla="*/ 2147483647 h 1067"/>
                  <a:gd name="T20" fmla="*/ 2147483647 w 1152"/>
                  <a:gd name="T21" fmla="*/ 2147483647 h 1067"/>
                  <a:gd name="T22" fmla="*/ 2147483647 w 1152"/>
                  <a:gd name="T23" fmla="*/ 2147483647 h 1067"/>
                  <a:gd name="T24" fmla="*/ 2147483647 w 1152"/>
                  <a:gd name="T25" fmla="*/ 2147483647 h 1067"/>
                  <a:gd name="T26" fmla="*/ 2147483647 w 1152"/>
                  <a:gd name="T27" fmla="*/ 2147483647 h 1067"/>
                  <a:gd name="T28" fmla="*/ 2147483647 w 1152"/>
                  <a:gd name="T29" fmla="*/ 2147483647 h 1067"/>
                  <a:gd name="T30" fmla="*/ 2147483647 w 1152"/>
                  <a:gd name="T31" fmla="*/ 2147483647 h 1067"/>
                  <a:gd name="T32" fmla="*/ 2147483647 w 1152"/>
                  <a:gd name="T33" fmla="*/ 2147483647 h 1067"/>
                  <a:gd name="T34" fmla="*/ 2147483647 w 1152"/>
                  <a:gd name="T35" fmla="*/ 2147483647 h 1067"/>
                  <a:gd name="T36" fmla="*/ 2147483647 w 1152"/>
                  <a:gd name="T37" fmla="*/ 2147483647 h 1067"/>
                  <a:gd name="T38" fmla="*/ 2147483647 w 1152"/>
                  <a:gd name="T39" fmla="*/ 2147483647 h 1067"/>
                  <a:gd name="T40" fmla="*/ 2147483647 w 1152"/>
                  <a:gd name="T41" fmla="*/ 2147483647 h 1067"/>
                  <a:gd name="T42" fmla="*/ 2147483647 w 1152"/>
                  <a:gd name="T43" fmla="*/ 2147483647 h 1067"/>
                  <a:gd name="T44" fmla="*/ 2147483647 w 1152"/>
                  <a:gd name="T45" fmla="*/ 2147483647 h 1067"/>
                  <a:gd name="T46" fmla="*/ 2147483647 w 1152"/>
                  <a:gd name="T47" fmla="*/ 2147483647 h 1067"/>
                  <a:gd name="T48" fmla="*/ 2147483647 w 1152"/>
                  <a:gd name="T49" fmla="*/ 2147483647 h 1067"/>
                  <a:gd name="T50" fmla="*/ 2147483647 w 1152"/>
                  <a:gd name="T51" fmla="*/ 2147483647 h 1067"/>
                  <a:gd name="T52" fmla="*/ 2147483647 w 1152"/>
                  <a:gd name="T53" fmla="*/ 2147483647 h 1067"/>
                  <a:gd name="T54" fmla="*/ 2147483647 w 1152"/>
                  <a:gd name="T55" fmla="*/ 2147483647 h 1067"/>
                  <a:gd name="T56" fmla="*/ 2147483647 w 1152"/>
                  <a:gd name="T57" fmla="*/ 2147483647 h 1067"/>
                  <a:gd name="T58" fmla="*/ 2147483647 w 1152"/>
                  <a:gd name="T59" fmla="*/ 2147483647 h 1067"/>
                  <a:gd name="T60" fmla="*/ 2147483647 w 1152"/>
                  <a:gd name="T61" fmla="*/ 2147483647 h 1067"/>
                  <a:gd name="T62" fmla="*/ 2147483647 w 1152"/>
                  <a:gd name="T63" fmla="*/ 2147483647 h 1067"/>
                  <a:gd name="T64" fmla="*/ 2147483647 w 1152"/>
                  <a:gd name="T65" fmla="*/ 2147483647 h 1067"/>
                  <a:gd name="T66" fmla="*/ 2147483647 w 1152"/>
                  <a:gd name="T67" fmla="*/ 2147483647 h 1067"/>
                  <a:gd name="T68" fmla="*/ 2147483647 w 1152"/>
                  <a:gd name="T69" fmla="*/ 2147483647 h 1067"/>
                  <a:gd name="T70" fmla="*/ 2147483647 w 1152"/>
                  <a:gd name="T71" fmla="*/ 2147483647 h 1067"/>
                  <a:gd name="T72" fmla="*/ 2147483647 w 1152"/>
                  <a:gd name="T73" fmla="*/ 2147483647 h 1067"/>
                  <a:gd name="T74" fmla="*/ 2147483647 w 1152"/>
                  <a:gd name="T75" fmla="*/ 2147483647 h 1067"/>
                  <a:gd name="T76" fmla="*/ 2147483647 w 1152"/>
                  <a:gd name="T77" fmla="*/ 2147483647 h 1067"/>
                  <a:gd name="T78" fmla="*/ 2147483647 w 1152"/>
                  <a:gd name="T79" fmla="*/ 2147483647 h 1067"/>
                  <a:gd name="T80" fmla="*/ 2147483647 w 1152"/>
                  <a:gd name="T81" fmla="*/ 2147483647 h 1067"/>
                  <a:gd name="T82" fmla="*/ 2147483647 w 1152"/>
                  <a:gd name="T83" fmla="*/ 2147483647 h 1067"/>
                  <a:gd name="T84" fmla="*/ 2147483647 w 1152"/>
                  <a:gd name="T85" fmla="*/ 2147483647 h 1067"/>
                  <a:gd name="T86" fmla="*/ 2147483647 w 1152"/>
                  <a:gd name="T87" fmla="*/ 2147483647 h 1067"/>
                  <a:gd name="T88" fmla="*/ 2147483647 w 1152"/>
                  <a:gd name="T89" fmla="*/ 2147483647 h 1067"/>
                  <a:gd name="T90" fmla="*/ 2147483647 w 1152"/>
                  <a:gd name="T91" fmla="*/ 2147483647 h 1067"/>
                  <a:gd name="T92" fmla="*/ 0 w 1152"/>
                  <a:gd name="T93" fmla="*/ 2147483647 h 1067"/>
                  <a:gd name="T94" fmla="*/ 0 w 1152"/>
                  <a:gd name="T95" fmla="*/ 2147483647 h 1067"/>
                  <a:gd name="T96" fmla="*/ 2147483647 w 1152"/>
                  <a:gd name="T97" fmla="*/ 2147483647 h 1067"/>
                  <a:gd name="T98" fmla="*/ 2147483647 w 1152"/>
                  <a:gd name="T99" fmla="*/ 2147483647 h 1067"/>
                  <a:gd name="T100" fmla="*/ 2147483647 w 1152"/>
                  <a:gd name="T101" fmla="*/ 0 h 1067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152"/>
                  <a:gd name="T154" fmla="*/ 0 h 1067"/>
                  <a:gd name="T155" fmla="*/ 1152 w 1152"/>
                  <a:gd name="T156" fmla="*/ 1067 h 1067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152" h="1067">
                    <a:moveTo>
                      <a:pt x="334" y="0"/>
                    </a:moveTo>
                    <a:lnTo>
                      <a:pt x="589" y="9"/>
                    </a:lnTo>
                    <a:lnTo>
                      <a:pt x="589" y="203"/>
                    </a:lnTo>
                    <a:lnTo>
                      <a:pt x="719" y="257"/>
                    </a:lnTo>
                    <a:lnTo>
                      <a:pt x="754" y="239"/>
                    </a:lnTo>
                    <a:lnTo>
                      <a:pt x="839" y="281"/>
                    </a:lnTo>
                    <a:lnTo>
                      <a:pt x="890" y="278"/>
                    </a:lnTo>
                    <a:lnTo>
                      <a:pt x="988" y="236"/>
                    </a:lnTo>
                    <a:lnTo>
                      <a:pt x="1045" y="276"/>
                    </a:lnTo>
                    <a:lnTo>
                      <a:pt x="1094" y="287"/>
                    </a:lnTo>
                    <a:lnTo>
                      <a:pt x="1094" y="444"/>
                    </a:lnTo>
                    <a:lnTo>
                      <a:pt x="1152" y="543"/>
                    </a:lnTo>
                    <a:lnTo>
                      <a:pt x="1139" y="677"/>
                    </a:lnTo>
                    <a:lnTo>
                      <a:pt x="1076" y="731"/>
                    </a:lnTo>
                    <a:lnTo>
                      <a:pt x="1063" y="681"/>
                    </a:lnTo>
                    <a:lnTo>
                      <a:pt x="1045" y="704"/>
                    </a:lnTo>
                    <a:lnTo>
                      <a:pt x="1058" y="735"/>
                    </a:lnTo>
                    <a:lnTo>
                      <a:pt x="947" y="815"/>
                    </a:lnTo>
                    <a:lnTo>
                      <a:pt x="920" y="820"/>
                    </a:lnTo>
                    <a:lnTo>
                      <a:pt x="862" y="860"/>
                    </a:lnTo>
                    <a:lnTo>
                      <a:pt x="862" y="883"/>
                    </a:lnTo>
                    <a:lnTo>
                      <a:pt x="844" y="887"/>
                    </a:lnTo>
                    <a:lnTo>
                      <a:pt x="857" y="914"/>
                    </a:lnTo>
                    <a:lnTo>
                      <a:pt x="826" y="954"/>
                    </a:lnTo>
                    <a:lnTo>
                      <a:pt x="844" y="1012"/>
                    </a:lnTo>
                    <a:lnTo>
                      <a:pt x="862" y="1032"/>
                    </a:lnTo>
                    <a:lnTo>
                      <a:pt x="857" y="1067"/>
                    </a:lnTo>
                    <a:lnTo>
                      <a:pt x="812" y="1067"/>
                    </a:lnTo>
                    <a:lnTo>
                      <a:pt x="772" y="1049"/>
                    </a:lnTo>
                    <a:lnTo>
                      <a:pt x="745" y="1054"/>
                    </a:lnTo>
                    <a:lnTo>
                      <a:pt x="656" y="1023"/>
                    </a:lnTo>
                    <a:lnTo>
                      <a:pt x="616" y="900"/>
                    </a:lnTo>
                    <a:lnTo>
                      <a:pt x="553" y="842"/>
                    </a:lnTo>
                    <a:lnTo>
                      <a:pt x="498" y="735"/>
                    </a:lnTo>
                    <a:lnTo>
                      <a:pt x="473" y="725"/>
                    </a:lnTo>
                    <a:lnTo>
                      <a:pt x="443" y="698"/>
                    </a:lnTo>
                    <a:lnTo>
                      <a:pt x="414" y="698"/>
                    </a:lnTo>
                    <a:lnTo>
                      <a:pt x="371" y="689"/>
                    </a:lnTo>
                    <a:lnTo>
                      <a:pt x="338" y="698"/>
                    </a:lnTo>
                    <a:lnTo>
                      <a:pt x="316" y="751"/>
                    </a:lnTo>
                    <a:lnTo>
                      <a:pt x="282" y="760"/>
                    </a:lnTo>
                    <a:lnTo>
                      <a:pt x="209" y="719"/>
                    </a:lnTo>
                    <a:lnTo>
                      <a:pt x="166" y="668"/>
                    </a:lnTo>
                    <a:lnTo>
                      <a:pt x="158" y="607"/>
                    </a:lnTo>
                    <a:lnTo>
                      <a:pt x="127" y="565"/>
                    </a:lnTo>
                    <a:lnTo>
                      <a:pt x="54" y="507"/>
                    </a:lnTo>
                    <a:lnTo>
                      <a:pt x="0" y="446"/>
                    </a:lnTo>
                    <a:lnTo>
                      <a:pt x="0" y="421"/>
                    </a:lnTo>
                    <a:lnTo>
                      <a:pt x="174" y="422"/>
                    </a:lnTo>
                    <a:lnTo>
                      <a:pt x="316" y="434"/>
                    </a:lnTo>
                    <a:lnTo>
                      <a:pt x="334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9" name="Shape - Tennessee"/>
              <p:cNvSpPr>
                <a:spLocks noChangeAspect="1"/>
              </p:cNvSpPr>
              <p:nvPr/>
            </p:nvSpPr>
            <p:spPr bwMode="auto">
              <a:xfrm>
                <a:off x="2713681" y="7515372"/>
                <a:ext cx="440978" cy="159083"/>
              </a:xfrm>
              <a:custGeom>
                <a:avLst/>
                <a:gdLst>
                  <a:gd name="T0" fmla="*/ 2147483647 w 699"/>
                  <a:gd name="T1" fmla="*/ 2147483647 h 255"/>
                  <a:gd name="T2" fmla="*/ 2147483647 w 699"/>
                  <a:gd name="T3" fmla="*/ 2147483647 h 255"/>
                  <a:gd name="T4" fmla="*/ 2147483647 w 699"/>
                  <a:gd name="T5" fmla="*/ 2147483647 h 255"/>
                  <a:gd name="T6" fmla="*/ 2147483647 w 699"/>
                  <a:gd name="T7" fmla="*/ 2147483647 h 255"/>
                  <a:gd name="T8" fmla="*/ 0 w 699"/>
                  <a:gd name="T9" fmla="*/ 2147483647 h 255"/>
                  <a:gd name="T10" fmla="*/ 2147483647 w 699"/>
                  <a:gd name="T11" fmla="*/ 2147483647 h 255"/>
                  <a:gd name="T12" fmla="*/ 2147483647 w 699"/>
                  <a:gd name="T13" fmla="*/ 2147483647 h 255"/>
                  <a:gd name="T14" fmla="*/ 2147483647 w 699"/>
                  <a:gd name="T15" fmla="*/ 2147483647 h 255"/>
                  <a:gd name="T16" fmla="*/ 2147483647 w 699"/>
                  <a:gd name="T17" fmla="*/ 2147483647 h 255"/>
                  <a:gd name="T18" fmla="*/ 2147483647 w 699"/>
                  <a:gd name="T19" fmla="*/ 2147483647 h 255"/>
                  <a:gd name="T20" fmla="*/ 2147483647 w 699"/>
                  <a:gd name="T21" fmla="*/ 2147483647 h 255"/>
                  <a:gd name="T22" fmla="*/ 2147483647 w 699"/>
                  <a:gd name="T23" fmla="*/ 0 h 255"/>
                  <a:gd name="T24" fmla="*/ 2147483647 w 699"/>
                  <a:gd name="T25" fmla="*/ 2147483647 h 255"/>
                  <a:gd name="T26" fmla="*/ 2147483647 w 699"/>
                  <a:gd name="T27" fmla="*/ 2147483647 h 255"/>
                  <a:gd name="T28" fmla="*/ 2147483647 w 699"/>
                  <a:gd name="T29" fmla="*/ 2147483647 h 255"/>
                  <a:gd name="T30" fmla="*/ 2147483647 w 699"/>
                  <a:gd name="T31" fmla="*/ 2147483647 h 25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99"/>
                  <a:gd name="T49" fmla="*/ 0 h 255"/>
                  <a:gd name="T50" fmla="*/ 699 w 699"/>
                  <a:gd name="T51" fmla="*/ 255 h 25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99" h="255">
                    <a:moveTo>
                      <a:pt x="42" y="117"/>
                    </a:moveTo>
                    <a:lnTo>
                      <a:pt x="42" y="121"/>
                    </a:lnTo>
                    <a:lnTo>
                      <a:pt x="30" y="145"/>
                    </a:lnTo>
                    <a:lnTo>
                      <a:pt x="43" y="178"/>
                    </a:lnTo>
                    <a:lnTo>
                      <a:pt x="0" y="206"/>
                    </a:lnTo>
                    <a:lnTo>
                      <a:pt x="9" y="255"/>
                    </a:lnTo>
                    <a:lnTo>
                      <a:pt x="192" y="240"/>
                    </a:lnTo>
                    <a:lnTo>
                      <a:pt x="410" y="215"/>
                    </a:lnTo>
                    <a:lnTo>
                      <a:pt x="519" y="196"/>
                    </a:lnTo>
                    <a:lnTo>
                      <a:pt x="541" y="130"/>
                    </a:lnTo>
                    <a:lnTo>
                      <a:pt x="580" y="127"/>
                    </a:lnTo>
                    <a:lnTo>
                      <a:pt x="699" y="0"/>
                    </a:lnTo>
                    <a:lnTo>
                      <a:pt x="544" y="32"/>
                    </a:lnTo>
                    <a:lnTo>
                      <a:pt x="183" y="84"/>
                    </a:lnTo>
                    <a:lnTo>
                      <a:pt x="186" y="99"/>
                    </a:lnTo>
                    <a:lnTo>
                      <a:pt x="42" y="117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0" name="Shape - South Dakota"/>
              <p:cNvSpPr>
                <a:spLocks noChangeAspect="1"/>
              </p:cNvSpPr>
              <p:nvPr/>
            </p:nvSpPr>
            <p:spPr bwMode="auto">
              <a:xfrm>
                <a:off x="2007352" y="6992307"/>
                <a:ext cx="369073" cy="237988"/>
              </a:xfrm>
              <a:custGeom>
                <a:avLst/>
                <a:gdLst>
                  <a:gd name="T0" fmla="*/ 2147483647 w 583"/>
                  <a:gd name="T1" fmla="*/ 0 h 380"/>
                  <a:gd name="T2" fmla="*/ 2147483647 w 583"/>
                  <a:gd name="T3" fmla="*/ 2147483647 h 380"/>
                  <a:gd name="T4" fmla="*/ 0 w 583"/>
                  <a:gd name="T5" fmla="*/ 2147483647 h 380"/>
                  <a:gd name="T6" fmla="*/ 2147483647 w 583"/>
                  <a:gd name="T7" fmla="*/ 2147483647 h 380"/>
                  <a:gd name="T8" fmla="*/ 2147483647 w 583"/>
                  <a:gd name="T9" fmla="*/ 2147483647 h 380"/>
                  <a:gd name="T10" fmla="*/ 2147483647 w 583"/>
                  <a:gd name="T11" fmla="*/ 2147483647 h 380"/>
                  <a:gd name="T12" fmla="*/ 2147483647 w 583"/>
                  <a:gd name="T13" fmla="*/ 2147483647 h 380"/>
                  <a:gd name="T14" fmla="*/ 2147483647 w 583"/>
                  <a:gd name="T15" fmla="*/ 2147483647 h 380"/>
                  <a:gd name="T16" fmla="*/ 2147483647 w 583"/>
                  <a:gd name="T17" fmla="*/ 2147483647 h 380"/>
                  <a:gd name="T18" fmla="*/ 2147483647 w 583"/>
                  <a:gd name="T19" fmla="*/ 2147483647 h 380"/>
                  <a:gd name="T20" fmla="*/ 2147483647 w 583"/>
                  <a:gd name="T21" fmla="*/ 2147483647 h 380"/>
                  <a:gd name="T22" fmla="*/ 2147483647 w 583"/>
                  <a:gd name="T23" fmla="*/ 2147483647 h 380"/>
                  <a:gd name="T24" fmla="*/ 2147483647 w 583"/>
                  <a:gd name="T25" fmla="*/ 2147483647 h 380"/>
                  <a:gd name="T26" fmla="*/ 2147483647 w 583"/>
                  <a:gd name="T27" fmla="*/ 0 h 38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83"/>
                  <a:gd name="T43" fmla="*/ 0 h 380"/>
                  <a:gd name="T44" fmla="*/ 583 w 583"/>
                  <a:gd name="T45" fmla="*/ 380 h 38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83" h="380">
                    <a:moveTo>
                      <a:pt x="11" y="0"/>
                    </a:moveTo>
                    <a:lnTo>
                      <a:pt x="9" y="147"/>
                    </a:lnTo>
                    <a:lnTo>
                      <a:pt x="0" y="320"/>
                    </a:lnTo>
                    <a:lnTo>
                      <a:pt x="424" y="326"/>
                    </a:lnTo>
                    <a:lnTo>
                      <a:pt x="468" y="350"/>
                    </a:lnTo>
                    <a:lnTo>
                      <a:pt x="500" y="317"/>
                    </a:lnTo>
                    <a:lnTo>
                      <a:pt x="583" y="380"/>
                    </a:lnTo>
                    <a:lnTo>
                      <a:pt x="571" y="314"/>
                    </a:lnTo>
                    <a:lnTo>
                      <a:pt x="579" y="264"/>
                    </a:lnTo>
                    <a:lnTo>
                      <a:pt x="583" y="91"/>
                    </a:lnTo>
                    <a:lnTo>
                      <a:pt x="546" y="54"/>
                    </a:lnTo>
                    <a:lnTo>
                      <a:pt x="561" y="6"/>
                    </a:lnTo>
                    <a:lnTo>
                      <a:pt x="284" y="4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1" name="Shape - South Carolina"/>
              <p:cNvSpPr>
                <a:spLocks noChangeAspect="1"/>
              </p:cNvSpPr>
              <p:nvPr/>
            </p:nvSpPr>
            <p:spPr bwMode="auto">
              <a:xfrm>
                <a:off x="3091026" y="7592368"/>
                <a:ext cx="258987" cy="201717"/>
              </a:xfrm>
              <a:custGeom>
                <a:avLst/>
                <a:gdLst>
                  <a:gd name="T0" fmla="*/ 2147483647 w 408"/>
                  <a:gd name="T1" fmla="*/ 2147483647 h 323"/>
                  <a:gd name="T2" fmla="*/ 2147483647 w 408"/>
                  <a:gd name="T3" fmla="*/ 2147483647 h 323"/>
                  <a:gd name="T4" fmla="*/ 2147483647 w 408"/>
                  <a:gd name="T5" fmla="*/ 0 h 323"/>
                  <a:gd name="T6" fmla="*/ 2147483647 w 408"/>
                  <a:gd name="T7" fmla="*/ 2147483647 h 323"/>
                  <a:gd name="T8" fmla="*/ 2147483647 w 408"/>
                  <a:gd name="T9" fmla="*/ 2147483647 h 323"/>
                  <a:gd name="T10" fmla="*/ 2147483647 w 408"/>
                  <a:gd name="T11" fmla="*/ 2147483647 h 323"/>
                  <a:gd name="T12" fmla="*/ 2147483647 w 408"/>
                  <a:gd name="T13" fmla="*/ 2147483647 h 323"/>
                  <a:gd name="T14" fmla="*/ 2147483647 w 408"/>
                  <a:gd name="T15" fmla="*/ 2147483647 h 323"/>
                  <a:gd name="T16" fmla="*/ 2147483647 w 408"/>
                  <a:gd name="T17" fmla="*/ 2147483647 h 323"/>
                  <a:gd name="T18" fmla="*/ 2147483647 w 408"/>
                  <a:gd name="T19" fmla="*/ 2147483647 h 323"/>
                  <a:gd name="T20" fmla="*/ 2147483647 w 408"/>
                  <a:gd name="T21" fmla="*/ 2147483647 h 323"/>
                  <a:gd name="T22" fmla="*/ 2147483647 w 408"/>
                  <a:gd name="T23" fmla="*/ 2147483647 h 323"/>
                  <a:gd name="T24" fmla="*/ 2147483647 w 408"/>
                  <a:gd name="T25" fmla="*/ 2147483647 h 323"/>
                  <a:gd name="T26" fmla="*/ 2147483647 w 408"/>
                  <a:gd name="T27" fmla="*/ 2147483647 h 323"/>
                  <a:gd name="T28" fmla="*/ 0 w 408"/>
                  <a:gd name="T29" fmla="*/ 2147483647 h 323"/>
                  <a:gd name="T30" fmla="*/ 2147483647 w 408"/>
                  <a:gd name="T31" fmla="*/ 2147483647 h 32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08"/>
                  <a:gd name="T49" fmla="*/ 0 h 323"/>
                  <a:gd name="T50" fmla="*/ 408 w 408"/>
                  <a:gd name="T51" fmla="*/ 323 h 32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08" h="323">
                    <a:moveTo>
                      <a:pt x="15" y="58"/>
                    </a:moveTo>
                    <a:lnTo>
                      <a:pt x="47" y="27"/>
                    </a:lnTo>
                    <a:lnTo>
                      <a:pt x="170" y="0"/>
                    </a:lnTo>
                    <a:lnTo>
                      <a:pt x="207" y="18"/>
                    </a:lnTo>
                    <a:lnTo>
                      <a:pt x="286" y="5"/>
                    </a:lnTo>
                    <a:lnTo>
                      <a:pt x="350" y="51"/>
                    </a:lnTo>
                    <a:lnTo>
                      <a:pt x="408" y="86"/>
                    </a:lnTo>
                    <a:lnTo>
                      <a:pt x="375" y="183"/>
                    </a:lnTo>
                    <a:lnTo>
                      <a:pt x="326" y="233"/>
                    </a:lnTo>
                    <a:lnTo>
                      <a:pt x="272" y="247"/>
                    </a:lnTo>
                    <a:lnTo>
                      <a:pt x="283" y="286"/>
                    </a:lnTo>
                    <a:lnTo>
                      <a:pt x="250" y="323"/>
                    </a:lnTo>
                    <a:lnTo>
                      <a:pt x="187" y="233"/>
                    </a:lnTo>
                    <a:lnTo>
                      <a:pt x="26" y="86"/>
                    </a:lnTo>
                    <a:lnTo>
                      <a:pt x="0" y="86"/>
                    </a:lnTo>
                    <a:lnTo>
                      <a:pt x="15" y="58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2" name="Shape - Rhode Island"/>
              <p:cNvSpPr>
                <a:spLocks noChangeAspect="1"/>
              </p:cNvSpPr>
              <p:nvPr/>
            </p:nvSpPr>
            <p:spPr bwMode="auto">
              <a:xfrm>
                <a:off x="3541549" y="7049576"/>
                <a:ext cx="48361" cy="40725"/>
              </a:xfrm>
              <a:custGeom>
                <a:avLst/>
                <a:gdLst>
                  <a:gd name="T0" fmla="*/ 0 w 77"/>
                  <a:gd name="T1" fmla="*/ 2147483647 h 64"/>
                  <a:gd name="T2" fmla="*/ 2147483647 w 77"/>
                  <a:gd name="T3" fmla="*/ 0 h 64"/>
                  <a:gd name="T4" fmla="*/ 2147483647 w 77"/>
                  <a:gd name="T5" fmla="*/ 2147483647 h 64"/>
                  <a:gd name="T6" fmla="*/ 2147483647 w 77"/>
                  <a:gd name="T7" fmla="*/ 2147483647 h 64"/>
                  <a:gd name="T8" fmla="*/ 2147483647 w 77"/>
                  <a:gd name="T9" fmla="*/ 2147483647 h 64"/>
                  <a:gd name="T10" fmla="*/ 2147483647 w 77"/>
                  <a:gd name="T11" fmla="*/ 2147483647 h 64"/>
                  <a:gd name="T12" fmla="*/ 0 w 77"/>
                  <a:gd name="T13" fmla="*/ 2147483647 h 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7"/>
                  <a:gd name="T22" fmla="*/ 0 h 64"/>
                  <a:gd name="T23" fmla="*/ 77 w 77"/>
                  <a:gd name="T24" fmla="*/ 64 h 6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7" h="64">
                    <a:moveTo>
                      <a:pt x="0" y="10"/>
                    </a:moveTo>
                    <a:lnTo>
                      <a:pt x="32" y="0"/>
                    </a:lnTo>
                    <a:lnTo>
                      <a:pt x="77" y="33"/>
                    </a:lnTo>
                    <a:lnTo>
                      <a:pt x="68" y="42"/>
                    </a:lnTo>
                    <a:lnTo>
                      <a:pt x="46" y="42"/>
                    </a:lnTo>
                    <a:lnTo>
                      <a:pt x="35" y="64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3" name="Shape - Pennsylvania"/>
              <p:cNvSpPr>
                <a:spLocks noChangeAspect="1"/>
              </p:cNvSpPr>
              <p:nvPr/>
            </p:nvSpPr>
            <p:spPr bwMode="auto">
              <a:xfrm>
                <a:off x="3134296" y="7101756"/>
                <a:ext cx="299076" cy="193445"/>
              </a:xfrm>
              <a:custGeom>
                <a:avLst/>
                <a:gdLst>
                  <a:gd name="T0" fmla="*/ 43 w 473"/>
                  <a:gd name="T1" fmla="*/ 45 h 310"/>
                  <a:gd name="T2" fmla="*/ 0 w 473"/>
                  <a:gd name="T3" fmla="*/ 87 h 310"/>
                  <a:gd name="T4" fmla="*/ 24 w 473"/>
                  <a:gd name="T5" fmla="*/ 237 h 310"/>
                  <a:gd name="T6" fmla="*/ 43 w 473"/>
                  <a:gd name="T7" fmla="*/ 310 h 310"/>
                  <a:gd name="T8" fmla="*/ 124 w 473"/>
                  <a:gd name="T9" fmla="*/ 304 h 310"/>
                  <a:gd name="T10" fmla="*/ 422 w 473"/>
                  <a:gd name="T11" fmla="*/ 248 h 310"/>
                  <a:gd name="T12" fmla="*/ 443 w 473"/>
                  <a:gd name="T13" fmla="*/ 239 h 310"/>
                  <a:gd name="T14" fmla="*/ 473 w 473"/>
                  <a:gd name="T15" fmla="*/ 169 h 310"/>
                  <a:gd name="T16" fmla="*/ 428 w 473"/>
                  <a:gd name="T17" fmla="*/ 130 h 310"/>
                  <a:gd name="T18" fmla="*/ 452 w 473"/>
                  <a:gd name="T19" fmla="*/ 41 h 310"/>
                  <a:gd name="T20" fmla="*/ 418 w 473"/>
                  <a:gd name="T21" fmla="*/ 32 h 310"/>
                  <a:gd name="T22" fmla="*/ 418 w 473"/>
                  <a:gd name="T23" fmla="*/ 9 h 310"/>
                  <a:gd name="T24" fmla="*/ 403 w 473"/>
                  <a:gd name="T25" fmla="*/ 0 h 310"/>
                  <a:gd name="T26" fmla="*/ 57 w 473"/>
                  <a:gd name="T27" fmla="*/ 64 h 310"/>
                  <a:gd name="T28" fmla="*/ 43 w 473"/>
                  <a:gd name="T29" fmla="*/ 45 h 3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73"/>
                  <a:gd name="T46" fmla="*/ 0 h 310"/>
                  <a:gd name="T47" fmla="*/ 473 w 473"/>
                  <a:gd name="T48" fmla="*/ 310 h 31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73" h="310">
                    <a:moveTo>
                      <a:pt x="43" y="45"/>
                    </a:moveTo>
                    <a:lnTo>
                      <a:pt x="0" y="87"/>
                    </a:lnTo>
                    <a:lnTo>
                      <a:pt x="24" y="237"/>
                    </a:lnTo>
                    <a:lnTo>
                      <a:pt x="43" y="310"/>
                    </a:lnTo>
                    <a:lnTo>
                      <a:pt x="124" y="304"/>
                    </a:lnTo>
                    <a:lnTo>
                      <a:pt x="422" y="248"/>
                    </a:lnTo>
                    <a:lnTo>
                      <a:pt x="443" y="239"/>
                    </a:lnTo>
                    <a:lnTo>
                      <a:pt x="473" y="169"/>
                    </a:lnTo>
                    <a:lnTo>
                      <a:pt x="428" y="130"/>
                    </a:lnTo>
                    <a:lnTo>
                      <a:pt x="452" y="41"/>
                    </a:lnTo>
                    <a:lnTo>
                      <a:pt x="418" y="32"/>
                    </a:lnTo>
                    <a:lnTo>
                      <a:pt x="418" y="9"/>
                    </a:lnTo>
                    <a:lnTo>
                      <a:pt x="403" y="0"/>
                    </a:lnTo>
                    <a:lnTo>
                      <a:pt x="57" y="64"/>
                    </a:lnTo>
                    <a:lnTo>
                      <a:pt x="43" y="45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4" name="Shape - Oregon"/>
              <p:cNvSpPr>
                <a:spLocks noChangeAspect="1"/>
              </p:cNvSpPr>
              <p:nvPr/>
            </p:nvSpPr>
            <p:spPr bwMode="auto">
              <a:xfrm>
                <a:off x="1048400" y="6864404"/>
                <a:ext cx="418707" cy="314348"/>
              </a:xfrm>
              <a:custGeom>
                <a:avLst/>
                <a:gdLst>
                  <a:gd name="T0" fmla="*/ 145 w 662"/>
                  <a:gd name="T1" fmla="*/ 0 h 505"/>
                  <a:gd name="T2" fmla="*/ 126 w 662"/>
                  <a:gd name="T3" fmla="*/ 11 h 505"/>
                  <a:gd name="T4" fmla="*/ 114 w 662"/>
                  <a:gd name="T5" fmla="*/ 55 h 505"/>
                  <a:gd name="T6" fmla="*/ 102 w 662"/>
                  <a:gd name="T7" fmla="*/ 93 h 505"/>
                  <a:gd name="T8" fmla="*/ 93 w 662"/>
                  <a:gd name="T9" fmla="*/ 123 h 505"/>
                  <a:gd name="T10" fmla="*/ 81 w 662"/>
                  <a:gd name="T11" fmla="*/ 155 h 505"/>
                  <a:gd name="T12" fmla="*/ 67 w 662"/>
                  <a:gd name="T13" fmla="*/ 188 h 505"/>
                  <a:gd name="T14" fmla="*/ 50 w 662"/>
                  <a:gd name="T15" fmla="*/ 224 h 505"/>
                  <a:gd name="T16" fmla="*/ 26 w 662"/>
                  <a:gd name="T17" fmla="*/ 266 h 505"/>
                  <a:gd name="T18" fmla="*/ 0 w 662"/>
                  <a:gd name="T19" fmla="*/ 306 h 505"/>
                  <a:gd name="T20" fmla="*/ 0 w 662"/>
                  <a:gd name="T21" fmla="*/ 394 h 505"/>
                  <a:gd name="T22" fmla="*/ 371 w 662"/>
                  <a:gd name="T23" fmla="*/ 470 h 505"/>
                  <a:gd name="T24" fmla="*/ 543 w 662"/>
                  <a:gd name="T25" fmla="*/ 505 h 505"/>
                  <a:gd name="T26" fmla="*/ 579 w 662"/>
                  <a:gd name="T27" fmla="*/ 330 h 505"/>
                  <a:gd name="T28" fmla="*/ 601 w 662"/>
                  <a:gd name="T29" fmla="*/ 315 h 505"/>
                  <a:gd name="T30" fmla="*/ 580 w 662"/>
                  <a:gd name="T31" fmla="*/ 276 h 505"/>
                  <a:gd name="T32" fmla="*/ 591 w 662"/>
                  <a:gd name="T33" fmla="*/ 236 h 505"/>
                  <a:gd name="T34" fmla="*/ 662 w 662"/>
                  <a:gd name="T35" fmla="*/ 169 h 505"/>
                  <a:gd name="T36" fmla="*/ 613 w 662"/>
                  <a:gd name="T37" fmla="*/ 108 h 505"/>
                  <a:gd name="T38" fmla="*/ 407 w 662"/>
                  <a:gd name="T39" fmla="*/ 64 h 505"/>
                  <a:gd name="T40" fmla="*/ 379 w 662"/>
                  <a:gd name="T41" fmla="*/ 82 h 505"/>
                  <a:gd name="T42" fmla="*/ 342 w 662"/>
                  <a:gd name="T43" fmla="*/ 52 h 505"/>
                  <a:gd name="T44" fmla="*/ 309 w 662"/>
                  <a:gd name="T45" fmla="*/ 84 h 505"/>
                  <a:gd name="T46" fmla="*/ 278 w 662"/>
                  <a:gd name="T47" fmla="*/ 52 h 505"/>
                  <a:gd name="T48" fmla="*/ 196 w 662"/>
                  <a:gd name="T49" fmla="*/ 54 h 505"/>
                  <a:gd name="T50" fmla="*/ 206 w 662"/>
                  <a:gd name="T51" fmla="*/ 5 h 505"/>
                  <a:gd name="T52" fmla="*/ 145 w 662"/>
                  <a:gd name="T53" fmla="*/ 0 h 505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62"/>
                  <a:gd name="T82" fmla="*/ 0 h 505"/>
                  <a:gd name="T83" fmla="*/ 662 w 662"/>
                  <a:gd name="T84" fmla="*/ 505 h 505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62" h="505">
                    <a:moveTo>
                      <a:pt x="145" y="0"/>
                    </a:moveTo>
                    <a:lnTo>
                      <a:pt x="126" y="11"/>
                    </a:lnTo>
                    <a:lnTo>
                      <a:pt x="114" y="55"/>
                    </a:lnTo>
                    <a:lnTo>
                      <a:pt x="102" y="93"/>
                    </a:lnTo>
                    <a:lnTo>
                      <a:pt x="93" y="123"/>
                    </a:lnTo>
                    <a:lnTo>
                      <a:pt x="81" y="155"/>
                    </a:lnTo>
                    <a:lnTo>
                      <a:pt x="67" y="188"/>
                    </a:lnTo>
                    <a:lnTo>
                      <a:pt x="50" y="224"/>
                    </a:lnTo>
                    <a:lnTo>
                      <a:pt x="26" y="266"/>
                    </a:lnTo>
                    <a:lnTo>
                      <a:pt x="0" y="306"/>
                    </a:lnTo>
                    <a:lnTo>
                      <a:pt x="0" y="394"/>
                    </a:lnTo>
                    <a:lnTo>
                      <a:pt x="371" y="470"/>
                    </a:lnTo>
                    <a:lnTo>
                      <a:pt x="543" y="505"/>
                    </a:lnTo>
                    <a:lnTo>
                      <a:pt x="579" y="330"/>
                    </a:lnTo>
                    <a:lnTo>
                      <a:pt x="601" y="315"/>
                    </a:lnTo>
                    <a:lnTo>
                      <a:pt x="580" y="276"/>
                    </a:lnTo>
                    <a:lnTo>
                      <a:pt x="591" y="236"/>
                    </a:lnTo>
                    <a:lnTo>
                      <a:pt x="662" y="169"/>
                    </a:lnTo>
                    <a:lnTo>
                      <a:pt x="613" y="108"/>
                    </a:lnTo>
                    <a:lnTo>
                      <a:pt x="407" y="64"/>
                    </a:lnTo>
                    <a:lnTo>
                      <a:pt x="379" y="82"/>
                    </a:lnTo>
                    <a:lnTo>
                      <a:pt x="342" y="52"/>
                    </a:lnTo>
                    <a:lnTo>
                      <a:pt x="309" y="84"/>
                    </a:lnTo>
                    <a:lnTo>
                      <a:pt x="278" y="52"/>
                    </a:lnTo>
                    <a:lnTo>
                      <a:pt x="196" y="54"/>
                    </a:lnTo>
                    <a:lnTo>
                      <a:pt x="206" y="5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5" name="Shape - Oklahoma"/>
              <p:cNvSpPr>
                <a:spLocks noChangeAspect="1"/>
              </p:cNvSpPr>
              <p:nvPr/>
            </p:nvSpPr>
            <p:spPr bwMode="auto">
              <a:xfrm>
                <a:off x="2046168" y="7569460"/>
                <a:ext cx="451160" cy="214444"/>
              </a:xfrm>
              <a:custGeom>
                <a:avLst/>
                <a:gdLst>
                  <a:gd name="T0" fmla="*/ 2147483647 w 713"/>
                  <a:gd name="T1" fmla="*/ 0 h 343"/>
                  <a:gd name="T2" fmla="*/ 0 w 713"/>
                  <a:gd name="T3" fmla="*/ 2147483647 h 343"/>
                  <a:gd name="T4" fmla="*/ 2147483647 w 713"/>
                  <a:gd name="T5" fmla="*/ 2147483647 h 343"/>
                  <a:gd name="T6" fmla="*/ 2147483647 w 713"/>
                  <a:gd name="T7" fmla="*/ 2147483647 h 343"/>
                  <a:gd name="T8" fmla="*/ 2147483647 w 713"/>
                  <a:gd name="T9" fmla="*/ 2147483647 h 343"/>
                  <a:gd name="T10" fmla="*/ 2147483647 w 713"/>
                  <a:gd name="T11" fmla="*/ 2147483647 h 343"/>
                  <a:gd name="T12" fmla="*/ 2147483647 w 713"/>
                  <a:gd name="T13" fmla="*/ 2147483647 h 343"/>
                  <a:gd name="T14" fmla="*/ 2147483647 w 713"/>
                  <a:gd name="T15" fmla="*/ 2147483647 h 343"/>
                  <a:gd name="T16" fmla="*/ 2147483647 w 713"/>
                  <a:gd name="T17" fmla="*/ 2147483647 h 343"/>
                  <a:gd name="T18" fmla="*/ 2147483647 w 713"/>
                  <a:gd name="T19" fmla="*/ 2147483647 h 343"/>
                  <a:gd name="T20" fmla="*/ 2147483647 w 713"/>
                  <a:gd name="T21" fmla="*/ 2147483647 h 343"/>
                  <a:gd name="T22" fmla="*/ 2147483647 w 713"/>
                  <a:gd name="T23" fmla="*/ 2147483647 h 343"/>
                  <a:gd name="T24" fmla="*/ 2147483647 w 713"/>
                  <a:gd name="T25" fmla="*/ 0 h 34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13"/>
                  <a:gd name="T40" fmla="*/ 0 h 343"/>
                  <a:gd name="T41" fmla="*/ 713 w 713"/>
                  <a:gd name="T42" fmla="*/ 343 h 34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13" h="343">
                    <a:moveTo>
                      <a:pt x="4" y="0"/>
                    </a:moveTo>
                    <a:lnTo>
                      <a:pt x="0" y="61"/>
                    </a:lnTo>
                    <a:lnTo>
                      <a:pt x="253" y="70"/>
                    </a:lnTo>
                    <a:lnTo>
                      <a:pt x="255" y="266"/>
                    </a:lnTo>
                    <a:lnTo>
                      <a:pt x="385" y="319"/>
                    </a:lnTo>
                    <a:lnTo>
                      <a:pt x="420" y="300"/>
                    </a:lnTo>
                    <a:lnTo>
                      <a:pt x="502" y="343"/>
                    </a:lnTo>
                    <a:lnTo>
                      <a:pt x="556" y="342"/>
                    </a:lnTo>
                    <a:lnTo>
                      <a:pt x="654" y="300"/>
                    </a:lnTo>
                    <a:lnTo>
                      <a:pt x="713" y="340"/>
                    </a:lnTo>
                    <a:lnTo>
                      <a:pt x="713" y="128"/>
                    </a:lnTo>
                    <a:lnTo>
                      <a:pt x="695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6" name="Shape - Ohio"/>
              <p:cNvSpPr>
                <a:spLocks noChangeAspect="1"/>
              </p:cNvSpPr>
              <p:nvPr/>
            </p:nvSpPr>
            <p:spPr bwMode="auto">
              <a:xfrm>
                <a:off x="2931943" y="7155208"/>
                <a:ext cx="219535" cy="248170"/>
              </a:xfrm>
              <a:custGeom>
                <a:avLst/>
                <a:gdLst>
                  <a:gd name="T0" fmla="*/ 0 w 345"/>
                  <a:gd name="T1" fmla="*/ 89 h 398"/>
                  <a:gd name="T2" fmla="*/ 155 w 345"/>
                  <a:gd name="T3" fmla="*/ 74 h 398"/>
                  <a:gd name="T4" fmla="*/ 188 w 345"/>
                  <a:gd name="T5" fmla="*/ 80 h 398"/>
                  <a:gd name="T6" fmla="*/ 261 w 345"/>
                  <a:gd name="T7" fmla="*/ 46 h 398"/>
                  <a:gd name="T8" fmla="*/ 277 w 345"/>
                  <a:gd name="T9" fmla="*/ 15 h 398"/>
                  <a:gd name="T10" fmla="*/ 321 w 345"/>
                  <a:gd name="T11" fmla="*/ 0 h 398"/>
                  <a:gd name="T12" fmla="*/ 345 w 345"/>
                  <a:gd name="T13" fmla="*/ 150 h 398"/>
                  <a:gd name="T14" fmla="*/ 327 w 345"/>
                  <a:gd name="T15" fmla="*/ 167 h 398"/>
                  <a:gd name="T16" fmla="*/ 331 w 345"/>
                  <a:gd name="T17" fmla="*/ 271 h 398"/>
                  <a:gd name="T18" fmla="*/ 297 w 345"/>
                  <a:gd name="T19" fmla="*/ 280 h 398"/>
                  <a:gd name="T20" fmla="*/ 277 w 345"/>
                  <a:gd name="T21" fmla="*/ 338 h 398"/>
                  <a:gd name="T22" fmla="*/ 251 w 345"/>
                  <a:gd name="T23" fmla="*/ 331 h 398"/>
                  <a:gd name="T24" fmla="*/ 242 w 345"/>
                  <a:gd name="T25" fmla="*/ 398 h 398"/>
                  <a:gd name="T26" fmla="*/ 203 w 345"/>
                  <a:gd name="T27" fmla="*/ 369 h 398"/>
                  <a:gd name="T28" fmla="*/ 127 w 345"/>
                  <a:gd name="T29" fmla="*/ 387 h 398"/>
                  <a:gd name="T30" fmla="*/ 94 w 345"/>
                  <a:gd name="T31" fmla="*/ 362 h 398"/>
                  <a:gd name="T32" fmla="*/ 51 w 345"/>
                  <a:gd name="T33" fmla="*/ 360 h 398"/>
                  <a:gd name="T34" fmla="*/ 29 w 345"/>
                  <a:gd name="T35" fmla="*/ 249 h 398"/>
                  <a:gd name="T36" fmla="*/ 0 w 345"/>
                  <a:gd name="T37" fmla="*/ 89 h 39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5"/>
                  <a:gd name="T58" fmla="*/ 0 h 398"/>
                  <a:gd name="T59" fmla="*/ 345 w 345"/>
                  <a:gd name="T60" fmla="*/ 398 h 39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5" h="398">
                    <a:moveTo>
                      <a:pt x="0" y="89"/>
                    </a:moveTo>
                    <a:lnTo>
                      <a:pt x="155" y="74"/>
                    </a:lnTo>
                    <a:lnTo>
                      <a:pt x="188" y="80"/>
                    </a:lnTo>
                    <a:lnTo>
                      <a:pt x="261" y="46"/>
                    </a:lnTo>
                    <a:lnTo>
                      <a:pt x="277" y="15"/>
                    </a:lnTo>
                    <a:lnTo>
                      <a:pt x="321" y="0"/>
                    </a:lnTo>
                    <a:lnTo>
                      <a:pt x="345" y="150"/>
                    </a:lnTo>
                    <a:lnTo>
                      <a:pt x="327" y="167"/>
                    </a:lnTo>
                    <a:lnTo>
                      <a:pt x="331" y="271"/>
                    </a:lnTo>
                    <a:lnTo>
                      <a:pt x="297" y="280"/>
                    </a:lnTo>
                    <a:lnTo>
                      <a:pt x="277" y="338"/>
                    </a:lnTo>
                    <a:lnTo>
                      <a:pt x="251" y="331"/>
                    </a:lnTo>
                    <a:lnTo>
                      <a:pt x="242" y="398"/>
                    </a:lnTo>
                    <a:lnTo>
                      <a:pt x="203" y="369"/>
                    </a:lnTo>
                    <a:lnTo>
                      <a:pt x="127" y="387"/>
                    </a:lnTo>
                    <a:lnTo>
                      <a:pt x="94" y="362"/>
                    </a:lnTo>
                    <a:lnTo>
                      <a:pt x="51" y="360"/>
                    </a:lnTo>
                    <a:lnTo>
                      <a:pt x="29" y="249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7" name="Shape - North Dakota"/>
              <p:cNvSpPr>
                <a:spLocks noChangeAspect="1"/>
              </p:cNvSpPr>
              <p:nvPr/>
            </p:nvSpPr>
            <p:spPr bwMode="auto">
              <a:xfrm>
                <a:off x="2015777" y="6797589"/>
                <a:ext cx="351255" cy="202990"/>
              </a:xfrm>
              <a:custGeom>
                <a:avLst/>
                <a:gdLst>
                  <a:gd name="T0" fmla="*/ 2147483647 w 555"/>
                  <a:gd name="T1" fmla="*/ 0 h 325"/>
                  <a:gd name="T2" fmla="*/ 2147483647 w 555"/>
                  <a:gd name="T3" fmla="*/ 2147483647 h 325"/>
                  <a:gd name="T4" fmla="*/ 2147483647 w 555"/>
                  <a:gd name="T5" fmla="*/ 2147483647 h 325"/>
                  <a:gd name="T6" fmla="*/ 2147483647 w 555"/>
                  <a:gd name="T7" fmla="*/ 2147483647 h 325"/>
                  <a:gd name="T8" fmla="*/ 2147483647 w 555"/>
                  <a:gd name="T9" fmla="*/ 2147483647 h 325"/>
                  <a:gd name="T10" fmla="*/ 2147483647 w 555"/>
                  <a:gd name="T11" fmla="*/ 2147483647 h 325"/>
                  <a:gd name="T12" fmla="*/ 2147483647 w 555"/>
                  <a:gd name="T13" fmla="*/ 2147483647 h 325"/>
                  <a:gd name="T14" fmla="*/ 0 w 555"/>
                  <a:gd name="T15" fmla="*/ 2147483647 h 325"/>
                  <a:gd name="T16" fmla="*/ 2147483647 w 555"/>
                  <a:gd name="T17" fmla="*/ 0 h 3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55"/>
                  <a:gd name="T28" fmla="*/ 0 h 325"/>
                  <a:gd name="T29" fmla="*/ 555 w 555"/>
                  <a:gd name="T30" fmla="*/ 325 h 32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55" h="325">
                    <a:moveTo>
                      <a:pt x="2" y="0"/>
                    </a:moveTo>
                    <a:lnTo>
                      <a:pt x="465" y="10"/>
                    </a:lnTo>
                    <a:lnTo>
                      <a:pt x="500" y="106"/>
                    </a:lnTo>
                    <a:lnTo>
                      <a:pt x="532" y="179"/>
                    </a:lnTo>
                    <a:lnTo>
                      <a:pt x="555" y="298"/>
                    </a:lnTo>
                    <a:lnTo>
                      <a:pt x="541" y="325"/>
                    </a:lnTo>
                    <a:lnTo>
                      <a:pt x="370" y="320"/>
                    </a:lnTo>
                    <a:lnTo>
                      <a:pt x="0" y="3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8" name="Shape - North Carolina"/>
              <p:cNvSpPr>
                <a:spLocks noChangeAspect="1"/>
              </p:cNvSpPr>
              <p:nvPr/>
            </p:nvSpPr>
            <p:spPr bwMode="auto">
              <a:xfrm>
                <a:off x="3039483" y="7453647"/>
                <a:ext cx="446069" cy="192172"/>
              </a:xfrm>
              <a:custGeom>
                <a:avLst/>
                <a:gdLst>
                  <a:gd name="T0" fmla="*/ 2147483647 w 704"/>
                  <a:gd name="T1" fmla="*/ 2147483647 h 308"/>
                  <a:gd name="T2" fmla="*/ 0 w 704"/>
                  <a:gd name="T3" fmla="*/ 2147483647 h 308"/>
                  <a:gd name="T4" fmla="*/ 2147483647 w 704"/>
                  <a:gd name="T5" fmla="*/ 2147483647 h 308"/>
                  <a:gd name="T6" fmla="*/ 2147483647 w 704"/>
                  <a:gd name="T7" fmla="*/ 2147483647 h 308"/>
                  <a:gd name="T8" fmla="*/ 2147483647 w 704"/>
                  <a:gd name="T9" fmla="*/ 2147483647 h 308"/>
                  <a:gd name="T10" fmla="*/ 2147483647 w 704"/>
                  <a:gd name="T11" fmla="*/ 2147483647 h 308"/>
                  <a:gd name="T12" fmla="*/ 2147483647 w 704"/>
                  <a:gd name="T13" fmla="*/ 2147483647 h 308"/>
                  <a:gd name="T14" fmla="*/ 2147483647 w 704"/>
                  <a:gd name="T15" fmla="*/ 2147483647 h 308"/>
                  <a:gd name="T16" fmla="*/ 2147483647 w 704"/>
                  <a:gd name="T17" fmla="*/ 2147483647 h 308"/>
                  <a:gd name="T18" fmla="*/ 2147483647 w 704"/>
                  <a:gd name="T19" fmla="*/ 2147483647 h 308"/>
                  <a:gd name="T20" fmla="*/ 2147483647 w 704"/>
                  <a:gd name="T21" fmla="*/ 2147483647 h 308"/>
                  <a:gd name="T22" fmla="*/ 2147483647 w 704"/>
                  <a:gd name="T23" fmla="*/ 2147483647 h 308"/>
                  <a:gd name="T24" fmla="*/ 2147483647 w 704"/>
                  <a:gd name="T25" fmla="*/ 2147483647 h 308"/>
                  <a:gd name="T26" fmla="*/ 2147483647 w 704"/>
                  <a:gd name="T27" fmla="*/ 2147483647 h 308"/>
                  <a:gd name="T28" fmla="*/ 2147483647 w 704"/>
                  <a:gd name="T29" fmla="*/ 2147483647 h 308"/>
                  <a:gd name="T30" fmla="*/ 2147483647 w 704"/>
                  <a:gd name="T31" fmla="*/ 2147483647 h 308"/>
                  <a:gd name="T32" fmla="*/ 2147483647 w 704"/>
                  <a:gd name="T33" fmla="*/ 2147483647 h 308"/>
                  <a:gd name="T34" fmla="*/ 2147483647 w 704"/>
                  <a:gd name="T35" fmla="*/ 2147483647 h 308"/>
                  <a:gd name="T36" fmla="*/ 2147483647 w 704"/>
                  <a:gd name="T37" fmla="*/ 2147483647 h 308"/>
                  <a:gd name="T38" fmla="*/ 2147483647 w 704"/>
                  <a:gd name="T39" fmla="*/ 2147483647 h 308"/>
                  <a:gd name="T40" fmla="*/ 2147483647 w 704"/>
                  <a:gd name="T41" fmla="*/ 2147483647 h 308"/>
                  <a:gd name="T42" fmla="*/ 2147483647 w 704"/>
                  <a:gd name="T43" fmla="*/ 2147483647 h 308"/>
                  <a:gd name="T44" fmla="*/ 2147483647 w 704"/>
                  <a:gd name="T45" fmla="*/ 2147483647 h 308"/>
                  <a:gd name="T46" fmla="*/ 2147483647 w 704"/>
                  <a:gd name="T47" fmla="*/ 2147483647 h 308"/>
                  <a:gd name="T48" fmla="*/ 2147483647 w 704"/>
                  <a:gd name="T49" fmla="*/ 2147483647 h 308"/>
                  <a:gd name="T50" fmla="*/ 2147483647 w 704"/>
                  <a:gd name="T51" fmla="*/ 2147483647 h 308"/>
                  <a:gd name="T52" fmla="*/ 2147483647 w 704"/>
                  <a:gd name="T53" fmla="*/ 2147483647 h 308"/>
                  <a:gd name="T54" fmla="*/ 2147483647 w 704"/>
                  <a:gd name="T55" fmla="*/ 2147483647 h 308"/>
                  <a:gd name="T56" fmla="*/ 2147483647 w 704"/>
                  <a:gd name="T57" fmla="*/ 2147483647 h 308"/>
                  <a:gd name="T58" fmla="*/ 2147483647 w 704"/>
                  <a:gd name="T59" fmla="*/ 0 h 308"/>
                  <a:gd name="T60" fmla="*/ 2147483647 w 704"/>
                  <a:gd name="T61" fmla="*/ 2147483647 h 308"/>
                  <a:gd name="T62" fmla="*/ 2147483647 w 704"/>
                  <a:gd name="T63" fmla="*/ 2147483647 h 308"/>
                  <a:gd name="T64" fmla="*/ 2147483647 w 704"/>
                  <a:gd name="T65" fmla="*/ 2147483647 h 308"/>
                  <a:gd name="T66" fmla="*/ 2147483647 w 704"/>
                  <a:gd name="T67" fmla="*/ 2147483647 h 30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704"/>
                  <a:gd name="T103" fmla="*/ 0 h 308"/>
                  <a:gd name="T104" fmla="*/ 704 w 704"/>
                  <a:gd name="T105" fmla="*/ 308 h 30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704" h="308">
                    <a:moveTo>
                      <a:pt x="24" y="228"/>
                    </a:moveTo>
                    <a:lnTo>
                      <a:pt x="0" y="294"/>
                    </a:lnTo>
                    <a:lnTo>
                      <a:pt x="91" y="285"/>
                    </a:lnTo>
                    <a:lnTo>
                      <a:pt x="127" y="255"/>
                    </a:lnTo>
                    <a:lnTo>
                      <a:pt x="251" y="222"/>
                    </a:lnTo>
                    <a:lnTo>
                      <a:pt x="285" y="240"/>
                    </a:lnTo>
                    <a:lnTo>
                      <a:pt x="367" y="228"/>
                    </a:lnTo>
                    <a:lnTo>
                      <a:pt x="367" y="233"/>
                    </a:lnTo>
                    <a:lnTo>
                      <a:pt x="489" y="308"/>
                    </a:lnTo>
                    <a:lnTo>
                      <a:pt x="561" y="286"/>
                    </a:lnTo>
                    <a:lnTo>
                      <a:pt x="601" y="201"/>
                    </a:lnTo>
                    <a:lnTo>
                      <a:pt x="671" y="177"/>
                    </a:lnTo>
                    <a:lnTo>
                      <a:pt x="704" y="115"/>
                    </a:lnTo>
                    <a:lnTo>
                      <a:pt x="702" y="39"/>
                    </a:lnTo>
                    <a:lnTo>
                      <a:pt x="693" y="101"/>
                    </a:lnTo>
                    <a:lnTo>
                      <a:pt x="655" y="155"/>
                    </a:lnTo>
                    <a:lnTo>
                      <a:pt x="640" y="151"/>
                    </a:lnTo>
                    <a:lnTo>
                      <a:pt x="587" y="165"/>
                    </a:lnTo>
                    <a:lnTo>
                      <a:pt x="587" y="148"/>
                    </a:lnTo>
                    <a:lnTo>
                      <a:pt x="640" y="130"/>
                    </a:lnTo>
                    <a:lnTo>
                      <a:pt x="592" y="124"/>
                    </a:lnTo>
                    <a:lnTo>
                      <a:pt x="646" y="107"/>
                    </a:lnTo>
                    <a:lnTo>
                      <a:pt x="666" y="116"/>
                    </a:lnTo>
                    <a:lnTo>
                      <a:pt x="677" y="57"/>
                    </a:lnTo>
                    <a:lnTo>
                      <a:pt x="663" y="43"/>
                    </a:lnTo>
                    <a:lnTo>
                      <a:pt x="599" y="67"/>
                    </a:lnTo>
                    <a:lnTo>
                      <a:pt x="601" y="31"/>
                    </a:lnTo>
                    <a:lnTo>
                      <a:pt x="628" y="40"/>
                    </a:lnTo>
                    <a:lnTo>
                      <a:pt x="663" y="13"/>
                    </a:lnTo>
                    <a:lnTo>
                      <a:pt x="644" y="0"/>
                    </a:lnTo>
                    <a:lnTo>
                      <a:pt x="434" y="48"/>
                    </a:lnTo>
                    <a:lnTo>
                      <a:pt x="176" y="100"/>
                    </a:lnTo>
                    <a:lnTo>
                      <a:pt x="58" y="227"/>
                    </a:lnTo>
                    <a:lnTo>
                      <a:pt x="24" y="228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49" name="Shape - New York"/>
              <p:cNvGrpSpPr>
                <a:grpSpLocks/>
              </p:cNvGrpSpPr>
              <p:nvPr/>
            </p:nvGrpSpPr>
            <p:grpSpPr bwMode="auto">
              <a:xfrm>
                <a:off x="3159750" y="6882857"/>
                <a:ext cx="418707" cy="280622"/>
                <a:chOff x="4071" y="893"/>
                <a:chExt cx="658" cy="440"/>
              </a:xfrm>
              <a:solidFill>
                <a:schemeClr val="accent6"/>
              </a:solidFill>
            </p:grpSpPr>
            <p:sp>
              <p:nvSpPr>
                <p:cNvPr id="93" name="Shape -"/>
                <p:cNvSpPr>
                  <a:spLocks noChangeAspect="1"/>
                </p:cNvSpPr>
                <p:nvPr/>
              </p:nvSpPr>
              <p:spPr bwMode="auto">
                <a:xfrm>
                  <a:off x="4071" y="893"/>
                  <a:ext cx="521" cy="417"/>
                </a:xfrm>
                <a:custGeom>
                  <a:avLst/>
                  <a:gdLst>
                    <a:gd name="T0" fmla="*/ 41 w 524"/>
                    <a:gd name="T1" fmla="*/ 286 h 426"/>
                    <a:gd name="T2" fmla="*/ 90 w 524"/>
                    <a:gd name="T3" fmla="*/ 261 h 426"/>
                    <a:gd name="T4" fmla="*/ 157 w 524"/>
                    <a:gd name="T5" fmla="*/ 255 h 426"/>
                    <a:gd name="T6" fmla="*/ 173 w 524"/>
                    <a:gd name="T7" fmla="*/ 233 h 426"/>
                    <a:gd name="T8" fmla="*/ 197 w 524"/>
                    <a:gd name="T9" fmla="*/ 230 h 426"/>
                    <a:gd name="T10" fmla="*/ 211 w 524"/>
                    <a:gd name="T11" fmla="*/ 206 h 426"/>
                    <a:gd name="T12" fmla="*/ 233 w 524"/>
                    <a:gd name="T13" fmla="*/ 197 h 426"/>
                    <a:gd name="T14" fmla="*/ 223 w 524"/>
                    <a:gd name="T15" fmla="*/ 152 h 426"/>
                    <a:gd name="T16" fmla="*/ 209 w 524"/>
                    <a:gd name="T17" fmla="*/ 140 h 426"/>
                    <a:gd name="T18" fmla="*/ 237 w 524"/>
                    <a:gd name="T19" fmla="*/ 104 h 426"/>
                    <a:gd name="T20" fmla="*/ 255 w 524"/>
                    <a:gd name="T21" fmla="*/ 104 h 426"/>
                    <a:gd name="T22" fmla="*/ 316 w 524"/>
                    <a:gd name="T23" fmla="*/ 28 h 426"/>
                    <a:gd name="T24" fmla="*/ 410 w 524"/>
                    <a:gd name="T25" fmla="*/ 0 h 426"/>
                    <a:gd name="T26" fmla="*/ 421 w 524"/>
                    <a:gd name="T27" fmla="*/ 72 h 426"/>
                    <a:gd name="T28" fmla="*/ 425 w 524"/>
                    <a:gd name="T29" fmla="*/ 69 h 426"/>
                    <a:gd name="T30" fmla="*/ 448 w 524"/>
                    <a:gd name="T31" fmla="*/ 94 h 426"/>
                    <a:gd name="T32" fmla="*/ 449 w 524"/>
                    <a:gd name="T33" fmla="*/ 167 h 426"/>
                    <a:gd name="T34" fmla="*/ 477 w 524"/>
                    <a:gd name="T35" fmla="*/ 227 h 426"/>
                    <a:gd name="T36" fmla="*/ 488 w 524"/>
                    <a:gd name="T37" fmla="*/ 304 h 426"/>
                    <a:gd name="T38" fmla="*/ 491 w 524"/>
                    <a:gd name="T39" fmla="*/ 371 h 426"/>
                    <a:gd name="T40" fmla="*/ 524 w 524"/>
                    <a:gd name="T41" fmla="*/ 394 h 426"/>
                    <a:gd name="T42" fmla="*/ 500 w 524"/>
                    <a:gd name="T43" fmla="*/ 426 h 426"/>
                    <a:gd name="T44" fmla="*/ 439 w 524"/>
                    <a:gd name="T45" fmla="*/ 388 h 426"/>
                    <a:gd name="T46" fmla="*/ 407 w 524"/>
                    <a:gd name="T47" fmla="*/ 391 h 426"/>
                    <a:gd name="T48" fmla="*/ 376 w 524"/>
                    <a:gd name="T49" fmla="*/ 382 h 426"/>
                    <a:gd name="T50" fmla="*/ 378 w 524"/>
                    <a:gd name="T51" fmla="*/ 359 h 426"/>
                    <a:gd name="T52" fmla="*/ 358 w 524"/>
                    <a:gd name="T53" fmla="*/ 352 h 426"/>
                    <a:gd name="T54" fmla="*/ 15 w 524"/>
                    <a:gd name="T55" fmla="*/ 417 h 426"/>
                    <a:gd name="T56" fmla="*/ 0 w 524"/>
                    <a:gd name="T57" fmla="*/ 398 h 426"/>
                    <a:gd name="T58" fmla="*/ 53 w 524"/>
                    <a:gd name="T59" fmla="*/ 322 h 426"/>
                    <a:gd name="T60" fmla="*/ 41 w 524"/>
                    <a:gd name="T61" fmla="*/ 286 h 42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524"/>
                    <a:gd name="T94" fmla="*/ 0 h 426"/>
                    <a:gd name="T95" fmla="*/ 524 w 524"/>
                    <a:gd name="T96" fmla="*/ 426 h 42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524" h="426">
                      <a:moveTo>
                        <a:pt x="41" y="286"/>
                      </a:moveTo>
                      <a:lnTo>
                        <a:pt x="90" y="261"/>
                      </a:lnTo>
                      <a:lnTo>
                        <a:pt x="157" y="255"/>
                      </a:lnTo>
                      <a:lnTo>
                        <a:pt x="173" y="233"/>
                      </a:lnTo>
                      <a:lnTo>
                        <a:pt x="197" y="230"/>
                      </a:lnTo>
                      <a:lnTo>
                        <a:pt x="211" y="206"/>
                      </a:lnTo>
                      <a:lnTo>
                        <a:pt x="233" y="197"/>
                      </a:lnTo>
                      <a:lnTo>
                        <a:pt x="223" y="152"/>
                      </a:lnTo>
                      <a:lnTo>
                        <a:pt x="209" y="140"/>
                      </a:lnTo>
                      <a:lnTo>
                        <a:pt x="237" y="104"/>
                      </a:lnTo>
                      <a:lnTo>
                        <a:pt x="255" y="104"/>
                      </a:lnTo>
                      <a:lnTo>
                        <a:pt x="316" y="28"/>
                      </a:lnTo>
                      <a:lnTo>
                        <a:pt x="410" y="0"/>
                      </a:lnTo>
                      <a:lnTo>
                        <a:pt x="421" y="72"/>
                      </a:lnTo>
                      <a:lnTo>
                        <a:pt x="425" y="69"/>
                      </a:lnTo>
                      <a:lnTo>
                        <a:pt x="448" y="94"/>
                      </a:lnTo>
                      <a:lnTo>
                        <a:pt x="449" y="167"/>
                      </a:lnTo>
                      <a:lnTo>
                        <a:pt x="477" y="227"/>
                      </a:lnTo>
                      <a:lnTo>
                        <a:pt x="488" y="304"/>
                      </a:lnTo>
                      <a:lnTo>
                        <a:pt x="491" y="371"/>
                      </a:lnTo>
                      <a:lnTo>
                        <a:pt x="524" y="394"/>
                      </a:lnTo>
                      <a:lnTo>
                        <a:pt x="500" y="426"/>
                      </a:lnTo>
                      <a:lnTo>
                        <a:pt x="439" y="388"/>
                      </a:lnTo>
                      <a:lnTo>
                        <a:pt x="407" y="391"/>
                      </a:lnTo>
                      <a:lnTo>
                        <a:pt x="376" y="382"/>
                      </a:lnTo>
                      <a:lnTo>
                        <a:pt x="378" y="359"/>
                      </a:lnTo>
                      <a:lnTo>
                        <a:pt x="358" y="352"/>
                      </a:lnTo>
                      <a:lnTo>
                        <a:pt x="15" y="417"/>
                      </a:lnTo>
                      <a:lnTo>
                        <a:pt x="0" y="398"/>
                      </a:lnTo>
                      <a:lnTo>
                        <a:pt x="53" y="322"/>
                      </a:lnTo>
                      <a:lnTo>
                        <a:pt x="41" y="286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accent4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300" b="1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94" name="Shape -"/>
                <p:cNvSpPr>
                  <a:spLocks noChangeAspect="1"/>
                </p:cNvSpPr>
                <p:nvPr/>
              </p:nvSpPr>
              <p:spPr bwMode="auto">
                <a:xfrm>
                  <a:off x="4578" y="1244"/>
                  <a:ext cx="151" cy="89"/>
                </a:xfrm>
                <a:custGeom>
                  <a:avLst/>
                  <a:gdLst>
                    <a:gd name="T0" fmla="*/ 0 w 152"/>
                    <a:gd name="T1" fmla="*/ 67 h 91"/>
                    <a:gd name="T2" fmla="*/ 63 w 152"/>
                    <a:gd name="T3" fmla="*/ 37 h 91"/>
                    <a:gd name="T4" fmla="*/ 124 w 152"/>
                    <a:gd name="T5" fmla="*/ 0 h 91"/>
                    <a:gd name="T6" fmla="*/ 134 w 152"/>
                    <a:gd name="T7" fmla="*/ 1 h 91"/>
                    <a:gd name="T8" fmla="*/ 152 w 152"/>
                    <a:gd name="T9" fmla="*/ 3 h 91"/>
                    <a:gd name="T10" fmla="*/ 93 w 152"/>
                    <a:gd name="T11" fmla="*/ 50 h 91"/>
                    <a:gd name="T12" fmla="*/ 18 w 152"/>
                    <a:gd name="T13" fmla="*/ 91 h 91"/>
                    <a:gd name="T14" fmla="*/ 0 w 152"/>
                    <a:gd name="T15" fmla="*/ 67 h 9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2"/>
                    <a:gd name="T25" fmla="*/ 0 h 91"/>
                    <a:gd name="T26" fmla="*/ 152 w 152"/>
                    <a:gd name="T27" fmla="*/ 91 h 9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2" h="91">
                      <a:moveTo>
                        <a:pt x="0" y="67"/>
                      </a:moveTo>
                      <a:lnTo>
                        <a:pt x="63" y="37"/>
                      </a:lnTo>
                      <a:lnTo>
                        <a:pt x="124" y="0"/>
                      </a:lnTo>
                      <a:lnTo>
                        <a:pt x="134" y="1"/>
                      </a:lnTo>
                      <a:lnTo>
                        <a:pt x="152" y="3"/>
                      </a:lnTo>
                      <a:lnTo>
                        <a:pt x="93" y="50"/>
                      </a:lnTo>
                      <a:lnTo>
                        <a:pt x="18" y="91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accent4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300" b="1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50" name="Shape - New Mexico"/>
              <p:cNvSpPr>
                <a:spLocks noChangeAspect="1"/>
              </p:cNvSpPr>
              <p:nvPr/>
            </p:nvSpPr>
            <p:spPr bwMode="auto">
              <a:xfrm>
                <a:off x="1691732" y="7556097"/>
                <a:ext cx="360164" cy="351891"/>
              </a:xfrm>
              <a:custGeom>
                <a:avLst/>
                <a:gdLst>
                  <a:gd name="T0" fmla="*/ 2147483647 w 568"/>
                  <a:gd name="T1" fmla="*/ 0 h 563"/>
                  <a:gd name="T2" fmla="*/ 2147483647 w 568"/>
                  <a:gd name="T3" fmla="*/ 2147483647 h 563"/>
                  <a:gd name="T4" fmla="*/ 2147483647 w 568"/>
                  <a:gd name="T5" fmla="*/ 2147483647 h 563"/>
                  <a:gd name="T6" fmla="*/ 2147483647 w 568"/>
                  <a:gd name="T7" fmla="*/ 2147483647 h 563"/>
                  <a:gd name="T8" fmla="*/ 2147483647 w 568"/>
                  <a:gd name="T9" fmla="*/ 2147483647 h 563"/>
                  <a:gd name="T10" fmla="*/ 2147483647 w 568"/>
                  <a:gd name="T11" fmla="*/ 2147483647 h 563"/>
                  <a:gd name="T12" fmla="*/ 2147483647 w 568"/>
                  <a:gd name="T13" fmla="*/ 2147483647 h 563"/>
                  <a:gd name="T14" fmla="*/ 2147483647 w 568"/>
                  <a:gd name="T15" fmla="*/ 2147483647 h 563"/>
                  <a:gd name="T16" fmla="*/ 0 w 568"/>
                  <a:gd name="T17" fmla="*/ 2147483647 h 563"/>
                  <a:gd name="T18" fmla="*/ 2147483647 w 568"/>
                  <a:gd name="T19" fmla="*/ 2147483647 h 563"/>
                  <a:gd name="T20" fmla="*/ 2147483647 w 568"/>
                  <a:gd name="T21" fmla="*/ 0 h 56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68"/>
                  <a:gd name="T34" fmla="*/ 0 h 563"/>
                  <a:gd name="T35" fmla="*/ 568 w 568"/>
                  <a:gd name="T36" fmla="*/ 563 h 56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68" h="563">
                    <a:moveTo>
                      <a:pt x="69" y="0"/>
                    </a:moveTo>
                    <a:lnTo>
                      <a:pt x="568" y="22"/>
                    </a:lnTo>
                    <a:lnTo>
                      <a:pt x="544" y="520"/>
                    </a:lnTo>
                    <a:lnTo>
                      <a:pt x="382" y="511"/>
                    </a:lnTo>
                    <a:lnTo>
                      <a:pt x="230" y="507"/>
                    </a:lnTo>
                    <a:lnTo>
                      <a:pt x="230" y="526"/>
                    </a:lnTo>
                    <a:lnTo>
                      <a:pt x="103" y="526"/>
                    </a:lnTo>
                    <a:lnTo>
                      <a:pt x="95" y="563"/>
                    </a:lnTo>
                    <a:lnTo>
                      <a:pt x="0" y="551"/>
                    </a:lnTo>
                    <a:lnTo>
                      <a:pt x="54" y="130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1" name="Shape - New Jersey"/>
              <p:cNvSpPr>
                <a:spLocks noChangeAspect="1"/>
              </p:cNvSpPr>
              <p:nvPr/>
            </p:nvSpPr>
            <p:spPr bwMode="auto">
              <a:xfrm>
                <a:off x="3405374" y="7124027"/>
                <a:ext cx="78905" cy="154629"/>
              </a:xfrm>
              <a:custGeom>
                <a:avLst/>
                <a:gdLst>
                  <a:gd name="T0" fmla="*/ 2147483647 w 125"/>
                  <a:gd name="T1" fmla="*/ 2147483647 h 247"/>
                  <a:gd name="T2" fmla="*/ 2147483647 w 125"/>
                  <a:gd name="T3" fmla="*/ 0 h 247"/>
                  <a:gd name="T4" fmla="*/ 2147483647 w 125"/>
                  <a:gd name="T5" fmla="*/ 2147483647 h 247"/>
                  <a:gd name="T6" fmla="*/ 2147483647 w 125"/>
                  <a:gd name="T7" fmla="*/ 2147483647 h 247"/>
                  <a:gd name="T8" fmla="*/ 2147483647 w 125"/>
                  <a:gd name="T9" fmla="*/ 2147483647 h 247"/>
                  <a:gd name="T10" fmla="*/ 2147483647 w 125"/>
                  <a:gd name="T11" fmla="*/ 2147483647 h 247"/>
                  <a:gd name="T12" fmla="*/ 2147483647 w 125"/>
                  <a:gd name="T13" fmla="*/ 2147483647 h 247"/>
                  <a:gd name="T14" fmla="*/ 2147483647 w 125"/>
                  <a:gd name="T15" fmla="*/ 2147483647 h 247"/>
                  <a:gd name="T16" fmla="*/ 2147483647 w 125"/>
                  <a:gd name="T17" fmla="*/ 2147483647 h 247"/>
                  <a:gd name="T18" fmla="*/ 2147483647 w 125"/>
                  <a:gd name="T19" fmla="*/ 2147483647 h 247"/>
                  <a:gd name="T20" fmla="*/ 2147483647 w 125"/>
                  <a:gd name="T21" fmla="*/ 2147483647 h 247"/>
                  <a:gd name="T22" fmla="*/ 0 w 125"/>
                  <a:gd name="T23" fmla="*/ 2147483647 h 247"/>
                  <a:gd name="T24" fmla="*/ 2147483647 w 125"/>
                  <a:gd name="T25" fmla="*/ 2147483647 h 24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25"/>
                  <a:gd name="T40" fmla="*/ 0 h 247"/>
                  <a:gd name="T41" fmla="*/ 125 w 125"/>
                  <a:gd name="T42" fmla="*/ 247 h 24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25" h="247">
                    <a:moveTo>
                      <a:pt x="22" y="2"/>
                    </a:moveTo>
                    <a:lnTo>
                      <a:pt x="52" y="0"/>
                    </a:lnTo>
                    <a:lnTo>
                      <a:pt x="112" y="37"/>
                    </a:lnTo>
                    <a:lnTo>
                      <a:pt x="103" y="67"/>
                    </a:lnTo>
                    <a:lnTo>
                      <a:pt x="124" y="86"/>
                    </a:lnTo>
                    <a:lnTo>
                      <a:pt x="125" y="203"/>
                    </a:lnTo>
                    <a:lnTo>
                      <a:pt x="104" y="247"/>
                    </a:lnTo>
                    <a:lnTo>
                      <a:pt x="81" y="231"/>
                    </a:lnTo>
                    <a:lnTo>
                      <a:pt x="55" y="230"/>
                    </a:lnTo>
                    <a:lnTo>
                      <a:pt x="12" y="206"/>
                    </a:lnTo>
                    <a:lnTo>
                      <a:pt x="45" y="133"/>
                    </a:lnTo>
                    <a:lnTo>
                      <a:pt x="0" y="94"/>
                    </a:lnTo>
                    <a:lnTo>
                      <a:pt x="22" y="2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2" name="Shape - New Hampshire"/>
              <p:cNvSpPr>
                <a:spLocks noChangeAspect="1"/>
              </p:cNvSpPr>
              <p:nvPr/>
            </p:nvSpPr>
            <p:spPr bwMode="auto">
              <a:xfrm>
                <a:off x="3481734" y="6837678"/>
                <a:ext cx="103086" cy="179446"/>
              </a:xfrm>
              <a:custGeom>
                <a:avLst/>
                <a:gdLst>
                  <a:gd name="T0" fmla="*/ 2147483647 w 162"/>
                  <a:gd name="T1" fmla="*/ 0 h 289"/>
                  <a:gd name="T2" fmla="*/ 0 w 162"/>
                  <a:gd name="T3" fmla="*/ 2147483647 h 289"/>
                  <a:gd name="T4" fmla="*/ 2147483647 w 162"/>
                  <a:gd name="T5" fmla="*/ 2147483647 h 289"/>
                  <a:gd name="T6" fmla="*/ 2147483647 w 162"/>
                  <a:gd name="T7" fmla="*/ 2147483647 h 289"/>
                  <a:gd name="T8" fmla="*/ 2147483647 w 162"/>
                  <a:gd name="T9" fmla="*/ 2147483647 h 289"/>
                  <a:gd name="T10" fmla="*/ 2147483647 w 162"/>
                  <a:gd name="T11" fmla="*/ 2147483647 h 289"/>
                  <a:gd name="T12" fmla="*/ 2147483647 w 162"/>
                  <a:gd name="T13" fmla="*/ 2147483647 h 289"/>
                  <a:gd name="T14" fmla="*/ 2147483647 w 162"/>
                  <a:gd name="T15" fmla="*/ 2147483647 h 289"/>
                  <a:gd name="T16" fmla="*/ 2147483647 w 162"/>
                  <a:gd name="T17" fmla="*/ 2147483647 h 289"/>
                  <a:gd name="T18" fmla="*/ 2147483647 w 162"/>
                  <a:gd name="T19" fmla="*/ 2147483647 h 289"/>
                  <a:gd name="T20" fmla="*/ 2147483647 w 162"/>
                  <a:gd name="T21" fmla="*/ 2147483647 h 289"/>
                  <a:gd name="T22" fmla="*/ 2147483647 w 162"/>
                  <a:gd name="T23" fmla="*/ 2147483647 h 289"/>
                  <a:gd name="T24" fmla="*/ 2147483647 w 162"/>
                  <a:gd name="T25" fmla="*/ 0 h 28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2"/>
                  <a:gd name="T40" fmla="*/ 0 h 289"/>
                  <a:gd name="T41" fmla="*/ 162 w 162"/>
                  <a:gd name="T42" fmla="*/ 289 h 28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2" h="289">
                    <a:moveTo>
                      <a:pt x="34" y="0"/>
                    </a:moveTo>
                    <a:lnTo>
                      <a:pt x="0" y="51"/>
                    </a:lnTo>
                    <a:lnTo>
                      <a:pt x="37" y="118"/>
                    </a:lnTo>
                    <a:lnTo>
                      <a:pt x="15" y="136"/>
                    </a:lnTo>
                    <a:lnTo>
                      <a:pt x="24" y="289"/>
                    </a:lnTo>
                    <a:lnTo>
                      <a:pt x="115" y="267"/>
                    </a:lnTo>
                    <a:lnTo>
                      <a:pt x="138" y="267"/>
                    </a:lnTo>
                    <a:lnTo>
                      <a:pt x="152" y="250"/>
                    </a:lnTo>
                    <a:lnTo>
                      <a:pt x="152" y="222"/>
                    </a:lnTo>
                    <a:lnTo>
                      <a:pt x="162" y="204"/>
                    </a:lnTo>
                    <a:lnTo>
                      <a:pt x="112" y="182"/>
                    </a:lnTo>
                    <a:lnTo>
                      <a:pt x="46" y="14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3" name="Shape - Nevada"/>
              <p:cNvSpPr>
                <a:spLocks noChangeAspect="1"/>
              </p:cNvSpPr>
              <p:nvPr/>
            </p:nvSpPr>
            <p:spPr bwMode="auto">
              <a:xfrm>
                <a:off x="1207483" y="7149480"/>
                <a:ext cx="333438" cy="496976"/>
              </a:xfrm>
              <a:custGeom>
                <a:avLst/>
                <a:gdLst>
                  <a:gd name="T0" fmla="*/ 2147483647 w 527"/>
                  <a:gd name="T1" fmla="*/ 0 h 797"/>
                  <a:gd name="T2" fmla="*/ 0 w 527"/>
                  <a:gd name="T3" fmla="*/ 2147483647 h 797"/>
                  <a:gd name="T4" fmla="*/ 2147483647 w 527"/>
                  <a:gd name="T5" fmla="*/ 2147483647 h 797"/>
                  <a:gd name="T6" fmla="*/ 2147483647 w 527"/>
                  <a:gd name="T7" fmla="*/ 2147483647 h 797"/>
                  <a:gd name="T8" fmla="*/ 2147483647 w 527"/>
                  <a:gd name="T9" fmla="*/ 2147483647 h 797"/>
                  <a:gd name="T10" fmla="*/ 2147483647 w 527"/>
                  <a:gd name="T11" fmla="*/ 2147483647 h 797"/>
                  <a:gd name="T12" fmla="*/ 2147483647 w 527"/>
                  <a:gd name="T13" fmla="*/ 2147483647 h 797"/>
                  <a:gd name="T14" fmla="*/ 2147483647 w 527"/>
                  <a:gd name="T15" fmla="*/ 2147483647 h 797"/>
                  <a:gd name="T16" fmla="*/ 2147483647 w 527"/>
                  <a:gd name="T17" fmla="*/ 2147483647 h 797"/>
                  <a:gd name="T18" fmla="*/ 2147483647 w 527"/>
                  <a:gd name="T19" fmla="*/ 2147483647 h 797"/>
                  <a:gd name="T20" fmla="*/ 2147483647 w 527"/>
                  <a:gd name="T21" fmla="*/ 2147483647 h 797"/>
                  <a:gd name="T22" fmla="*/ 2147483647 w 527"/>
                  <a:gd name="T23" fmla="*/ 0 h 79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27"/>
                  <a:gd name="T37" fmla="*/ 0 h 797"/>
                  <a:gd name="T38" fmla="*/ 527 w 527"/>
                  <a:gd name="T39" fmla="*/ 797 h 79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27" h="797">
                    <a:moveTo>
                      <a:pt x="67" y="0"/>
                    </a:moveTo>
                    <a:lnTo>
                      <a:pt x="0" y="316"/>
                    </a:lnTo>
                    <a:lnTo>
                      <a:pt x="359" y="797"/>
                    </a:lnTo>
                    <a:lnTo>
                      <a:pt x="381" y="776"/>
                    </a:lnTo>
                    <a:lnTo>
                      <a:pt x="380" y="681"/>
                    </a:lnTo>
                    <a:lnTo>
                      <a:pt x="425" y="688"/>
                    </a:lnTo>
                    <a:lnTo>
                      <a:pt x="471" y="396"/>
                    </a:lnTo>
                    <a:lnTo>
                      <a:pt x="502" y="198"/>
                    </a:lnTo>
                    <a:lnTo>
                      <a:pt x="511" y="138"/>
                    </a:lnTo>
                    <a:lnTo>
                      <a:pt x="527" y="85"/>
                    </a:lnTo>
                    <a:lnTo>
                      <a:pt x="290" y="47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4" name="Shape - Nebraska"/>
              <p:cNvSpPr>
                <a:spLocks noChangeAspect="1"/>
              </p:cNvSpPr>
              <p:nvPr/>
            </p:nvSpPr>
            <p:spPr bwMode="auto">
              <a:xfrm>
                <a:off x="2004170" y="7190206"/>
                <a:ext cx="439069" cy="195354"/>
              </a:xfrm>
              <a:custGeom>
                <a:avLst/>
                <a:gdLst>
                  <a:gd name="T0" fmla="*/ 2147483647 w 695"/>
                  <a:gd name="T1" fmla="*/ 0 h 313"/>
                  <a:gd name="T2" fmla="*/ 0 w 695"/>
                  <a:gd name="T3" fmla="*/ 2147483647 h 313"/>
                  <a:gd name="T4" fmla="*/ 2147483647 w 695"/>
                  <a:gd name="T5" fmla="*/ 2147483647 h 313"/>
                  <a:gd name="T6" fmla="*/ 2147483647 w 695"/>
                  <a:gd name="T7" fmla="*/ 2147483647 h 313"/>
                  <a:gd name="T8" fmla="*/ 2147483647 w 695"/>
                  <a:gd name="T9" fmla="*/ 2147483647 h 313"/>
                  <a:gd name="T10" fmla="*/ 2147483647 w 695"/>
                  <a:gd name="T11" fmla="*/ 2147483647 h 313"/>
                  <a:gd name="T12" fmla="*/ 2147483647 w 695"/>
                  <a:gd name="T13" fmla="*/ 2147483647 h 313"/>
                  <a:gd name="T14" fmla="*/ 2147483647 w 695"/>
                  <a:gd name="T15" fmla="*/ 2147483647 h 313"/>
                  <a:gd name="T16" fmla="*/ 2147483647 w 695"/>
                  <a:gd name="T17" fmla="*/ 2147483647 h 313"/>
                  <a:gd name="T18" fmla="*/ 2147483647 w 695"/>
                  <a:gd name="T19" fmla="*/ 2147483647 h 313"/>
                  <a:gd name="T20" fmla="*/ 2147483647 w 695"/>
                  <a:gd name="T21" fmla="*/ 2147483647 h 313"/>
                  <a:gd name="T22" fmla="*/ 2147483647 w 695"/>
                  <a:gd name="T23" fmla="*/ 2147483647 h 313"/>
                  <a:gd name="T24" fmla="*/ 2147483647 w 695"/>
                  <a:gd name="T25" fmla="*/ 2147483647 h 313"/>
                  <a:gd name="T26" fmla="*/ 2147483647 w 695"/>
                  <a:gd name="T27" fmla="*/ 2147483647 h 313"/>
                  <a:gd name="T28" fmla="*/ 2147483647 w 695"/>
                  <a:gd name="T29" fmla="*/ 0 h 31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95"/>
                  <a:gd name="T46" fmla="*/ 0 h 313"/>
                  <a:gd name="T47" fmla="*/ 695 w 695"/>
                  <a:gd name="T48" fmla="*/ 313 h 31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95" h="313">
                    <a:moveTo>
                      <a:pt x="8" y="0"/>
                    </a:moveTo>
                    <a:lnTo>
                      <a:pt x="0" y="207"/>
                    </a:lnTo>
                    <a:lnTo>
                      <a:pt x="157" y="211"/>
                    </a:lnTo>
                    <a:lnTo>
                      <a:pt x="155" y="313"/>
                    </a:lnTo>
                    <a:lnTo>
                      <a:pt x="367" y="310"/>
                    </a:lnTo>
                    <a:lnTo>
                      <a:pt x="556" y="307"/>
                    </a:lnTo>
                    <a:lnTo>
                      <a:pt x="695" y="310"/>
                    </a:lnTo>
                    <a:lnTo>
                      <a:pt x="652" y="222"/>
                    </a:lnTo>
                    <a:lnTo>
                      <a:pt x="622" y="140"/>
                    </a:lnTo>
                    <a:lnTo>
                      <a:pt x="589" y="55"/>
                    </a:lnTo>
                    <a:lnTo>
                      <a:pt x="510" y="1"/>
                    </a:lnTo>
                    <a:lnTo>
                      <a:pt x="474" y="33"/>
                    </a:lnTo>
                    <a:lnTo>
                      <a:pt x="431" y="10"/>
                    </a:lnTo>
                    <a:lnTo>
                      <a:pt x="242" y="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5" name="Shape - Montana"/>
              <p:cNvSpPr>
                <a:spLocks noChangeAspect="1"/>
              </p:cNvSpPr>
              <p:nvPr/>
            </p:nvSpPr>
            <p:spPr bwMode="auto">
              <a:xfrm>
                <a:off x="1493455" y="6746682"/>
                <a:ext cx="523701" cy="321984"/>
              </a:xfrm>
              <a:custGeom>
                <a:avLst/>
                <a:gdLst>
                  <a:gd name="T0" fmla="*/ 2147483647 w 828"/>
                  <a:gd name="T1" fmla="*/ 0 h 516"/>
                  <a:gd name="T2" fmla="*/ 2147483647 w 828"/>
                  <a:gd name="T3" fmla="*/ 2147483647 h 516"/>
                  <a:gd name="T4" fmla="*/ 2147483647 w 828"/>
                  <a:gd name="T5" fmla="*/ 2147483647 h 516"/>
                  <a:gd name="T6" fmla="*/ 2147483647 w 828"/>
                  <a:gd name="T7" fmla="*/ 2147483647 h 516"/>
                  <a:gd name="T8" fmla="*/ 2147483647 w 828"/>
                  <a:gd name="T9" fmla="*/ 2147483647 h 516"/>
                  <a:gd name="T10" fmla="*/ 2147483647 w 828"/>
                  <a:gd name="T11" fmla="*/ 2147483647 h 516"/>
                  <a:gd name="T12" fmla="*/ 2147483647 w 828"/>
                  <a:gd name="T13" fmla="*/ 2147483647 h 516"/>
                  <a:gd name="T14" fmla="*/ 2147483647 w 828"/>
                  <a:gd name="T15" fmla="*/ 2147483647 h 516"/>
                  <a:gd name="T16" fmla="*/ 2147483647 w 828"/>
                  <a:gd name="T17" fmla="*/ 2147483647 h 516"/>
                  <a:gd name="T18" fmla="*/ 2147483647 w 828"/>
                  <a:gd name="T19" fmla="*/ 2147483647 h 516"/>
                  <a:gd name="T20" fmla="*/ 2147483647 w 828"/>
                  <a:gd name="T21" fmla="*/ 2147483647 h 516"/>
                  <a:gd name="T22" fmla="*/ 2147483647 w 828"/>
                  <a:gd name="T23" fmla="*/ 2147483647 h 516"/>
                  <a:gd name="T24" fmla="*/ 2147483647 w 828"/>
                  <a:gd name="T25" fmla="*/ 2147483647 h 516"/>
                  <a:gd name="T26" fmla="*/ 2147483647 w 828"/>
                  <a:gd name="T27" fmla="*/ 2147483647 h 516"/>
                  <a:gd name="T28" fmla="*/ 2147483647 w 828"/>
                  <a:gd name="T29" fmla="*/ 2147483647 h 516"/>
                  <a:gd name="T30" fmla="*/ 2147483647 w 828"/>
                  <a:gd name="T31" fmla="*/ 2147483647 h 516"/>
                  <a:gd name="T32" fmla="*/ 2147483647 w 828"/>
                  <a:gd name="T33" fmla="*/ 2147483647 h 516"/>
                  <a:gd name="T34" fmla="*/ 0 w 828"/>
                  <a:gd name="T35" fmla="*/ 2147483647 h 516"/>
                  <a:gd name="T36" fmla="*/ 2147483647 w 828"/>
                  <a:gd name="T37" fmla="*/ 0 h 5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28"/>
                  <a:gd name="T58" fmla="*/ 0 h 516"/>
                  <a:gd name="T59" fmla="*/ 828 w 828"/>
                  <a:gd name="T60" fmla="*/ 516 h 5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28" h="516">
                    <a:moveTo>
                      <a:pt x="14" y="0"/>
                    </a:moveTo>
                    <a:lnTo>
                      <a:pt x="176" y="21"/>
                    </a:lnTo>
                    <a:lnTo>
                      <a:pt x="275" y="34"/>
                    </a:lnTo>
                    <a:lnTo>
                      <a:pt x="404" y="48"/>
                    </a:lnTo>
                    <a:lnTo>
                      <a:pt x="524" y="60"/>
                    </a:lnTo>
                    <a:lnTo>
                      <a:pt x="731" y="75"/>
                    </a:lnTo>
                    <a:lnTo>
                      <a:pt x="828" y="82"/>
                    </a:lnTo>
                    <a:lnTo>
                      <a:pt x="825" y="502"/>
                    </a:lnTo>
                    <a:lnTo>
                      <a:pt x="318" y="459"/>
                    </a:lnTo>
                    <a:lnTo>
                      <a:pt x="307" y="516"/>
                    </a:lnTo>
                    <a:lnTo>
                      <a:pt x="288" y="489"/>
                    </a:lnTo>
                    <a:lnTo>
                      <a:pt x="242" y="493"/>
                    </a:lnTo>
                    <a:lnTo>
                      <a:pt x="175" y="504"/>
                    </a:lnTo>
                    <a:lnTo>
                      <a:pt x="163" y="431"/>
                    </a:lnTo>
                    <a:lnTo>
                      <a:pt x="84" y="373"/>
                    </a:lnTo>
                    <a:lnTo>
                      <a:pt x="96" y="317"/>
                    </a:lnTo>
                    <a:lnTo>
                      <a:pt x="103" y="273"/>
                    </a:lnTo>
                    <a:lnTo>
                      <a:pt x="0" y="128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6" name="Shape - Missouri"/>
              <p:cNvSpPr>
                <a:spLocks noChangeAspect="1"/>
              </p:cNvSpPr>
              <p:nvPr/>
            </p:nvSpPr>
            <p:spPr bwMode="auto">
              <a:xfrm>
                <a:off x="2420968" y="7330835"/>
                <a:ext cx="346165" cy="281259"/>
              </a:xfrm>
              <a:custGeom>
                <a:avLst/>
                <a:gdLst>
                  <a:gd name="T0" fmla="*/ 0 w 548"/>
                  <a:gd name="T1" fmla="*/ 15 h 451"/>
                  <a:gd name="T2" fmla="*/ 240 w 548"/>
                  <a:gd name="T3" fmla="*/ 0 h 451"/>
                  <a:gd name="T4" fmla="*/ 290 w 548"/>
                  <a:gd name="T5" fmla="*/ 0 h 451"/>
                  <a:gd name="T6" fmla="*/ 329 w 548"/>
                  <a:gd name="T7" fmla="*/ 13 h 451"/>
                  <a:gd name="T8" fmla="*/ 308 w 548"/>
                  <a:gd name="T9" fmla="*/ 52 h 451"/>
                  <a:gd name="T10" fmla="*/ 378 w 548"/>
                  <a:gd name="T11" fmla="*/ 116 h 451"/>
                  <a:gd name="T12" fmla="*/ 401 w 548"/>
                  <a:gd name="T13" fmla="*/ 170 h 451"/>
                  <a:gd name="T14" fmla="*/ 442 w 548"/>
                  <a:gd name="T15" fmla="*/ 156 h 451"/>
                  <a:gd name="T16" fmla="*/ 441 w 548"/>
                  <a:gd name="T17" fmla="*/ 232 h 451"/>
                  <a:gd name="T18" fmla="*/ 483 w 548"/>
                  <a:gd name="T19" fmla="*/ 255 h 451"/>
                  <a:gd name="T20" fmla="*/ 502 w 548"/>
                  <a:gd name="T21" fmla="*/ 322 h 451"/>
                  <a:gd name="T22" fmla="*/ 532 w 548"/>
                  <a:gd name="T23" fmla="*/ 328 h 451"/>
                  <a:gd name="T24" fmla="*/ 548 w 548"/>
                  <a:gd name="T25" fmla="*/ 356 h 451"/>
                  <a:gd name="T26" fmla="*/ 511 w 548"/>
                  <a:gd name="T27" fmla="*/ 395 h 451"/>
                  <a:gd name="T28" fmla="*/ 499 w 548"/>
                  <a:gd name="T29" fmla="*/ 439 h 451"/>
                  <a:gd name="T30" fmla="*/ 447 w 548"/>
                  <a:gd name="T31" fmla="*/ 451 h 451"/>
                  <a:gd name="T32" fmla="*/ 460 w 548"/>
                  <a:gd name="T33" fmla="*/ 402 h 451"/>
                  <a:gd name="T34" fmla="*/ 255 w 548"/>
                  <a:gd name="T35" fmla="*/ 420 h 451"/>
                  <a:gd name="T36" fmla="*/ 107 w 548"/>
                  <a:gd name="T37" fmla="*/ 438 h 451"/>
                  <a:gd name="T38" fmla="*/ 98 w 548"/>
                  <a:gd name="T39" fmla="*/ 390 h 451"/>
                  <a:gd name="T40" fmla="*/ 88 w 548"/>
                  <a:gd name="T41" fmla="*/ 246 h 451"/>
                  <a:gd name="T42" fmla="*/ 86 w 548"/>
                  <a:gd name="T43" fmla="*/ 167 h 451"/>
                  <a:gd name="T44" fmla="*/ 37 w 548"/>
                  <a:gd name="T45" fmla="*/ 131 h 451"/>
                  <a:gd name="T46" fmla="*/ 55 w 548"/>
                  <a:gd name="T47" fmla="*/ 98 h 451"/>
                  <a:gd name="T48" fmla="*/ 31 w 548"/>
                  <a:gd name="T49" fmla="*/ 80 h 451"/>
                  <a:gd name="T50" fmla="*/ 0 w 548"/>
                  <a:gd name="T51" fmla="*/ 15 h 45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48"/>
                  <a:gd name="T79" fmla="*/ 0 h 451"/>
                  <a:gd name="T80" fmla="*/ 548 w 548"/>
                  <a:gd name="T81" fmla="*/ 451 h 45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48" h="451">
                    <a:moveTo>
                      <a:pt x="0" y="15"/>
                    </a:moveTo>
                    <a:lnTo>
                      <a:pt x="240" y="0"/>
                    </a:lnTo>
                    <a:lnTo>
                      <a:pt x="290" y="0"/>
                    </a:lnTo>
                    <a:lnTo>
                      <a:pt x="329" y="13"/>
                    </a:lnTo>
                    <a:lnTo>
                      <a:pt x="308" y="52"/>
                    </a:lnTo>
                    <a:lnTo>
                      <a:pt x="378" y="116"/>
                    </a:lnTo>
                    <a:lnTo>
                      <a:pt x="401" y="170"/>
                    </a:lnTo>
                    <a:lnTo>
                      <a:pt x="442" y="156"/>
                    </a:lnTo>
                    <a:lnTo>
                      <a:pt x="441" y="232"/>
                    </a:lnTo>
                    <a:lnTo>
                      <a:pt x="483" y="255"/>
                    </a:lnTo>
                    <a:lnTo>
                      <a:pt x="502" y="322"/>
                    </a:lnTo>
                    <a:lnTo>
                      <a:pt x="532" y="328"/>
                    </a:lnTo>
                    <a:lnTo>
                      <a:pt x="548" y="356"/>
                    </a:lnTo>
                    <a:lnTo>
                      <a:pt x="511" y="395"/>
                    </a:lnTo>
                    <a:lnTo>
                      <a:pt x="499" y="439"/>
                    </a:lnTo>
                    <a:lnTo>
                      <a:pt x="447" y="451"/>
                    </a:lnTo>
                    <a:lnTo>
                      <a:pt x="460" y="402"/>
                    </a:lnTo>
                    <a:lnTo>
                      <a:pt x="255" y="420"/>
                    </a:lnTo>
                    <a:lnTo>
                      <a:pt x="107" y="438"/>
                    </a:lnTo>
                    <a:lnTo>
                      <a:pt x="98" y="390"/>
                    </a:lnTo>
                    <a:lnTo>
                      <a:pt x="88" y="246"/>
                    </a:lnTo>
                    <a:lnTo>
                      <a:pt x="86" y="167"/>
                    </a:lnTo>
                    <a:lnTo>
                      <a:pt x="37" y="131"/>
                    </a:lnTo>
                    <a:lnTo>
                      <a:pt x="55" y="98"/>
                    </a:lnTo>
                    <a:lnTo>
                      <a:pt x="31" y="8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7" name="Shape - Mississippi"/>
              <p:cNvSpPr>
                <a:spLocks noChangeAspect="1"/>
              </p:cNvSpPr>
              <p:nvPr/>
            </p:nvSpPr>
            <p:spPr bwMode="auto">
              <a:xfrm>
                <a:off x="2667865" y="7664909"/>
                <a:ext cx="180718" cy="310530"/>
              </a:xfrm>
              <a:custGeom>
                <a:avLst/>
                <a:gdLst>
                  <a:gd name="T0" fmla="*/ 2147483647 w 287"/>
                  <a:gd name="T1" fmla="*/ 2147483647 h 499"/>
                  <a:gd name="T2" fmla="*/ 2147483647 w 287"/>
                  <a:gd name="T3" fmla="*/ 2147483647 h 499"/>
                  <a:gd name="T4" fmla="*/ 0 w 287"/>
                  <a:gd name="T5" fmla="*/ 2147483647 h 499"/>
                  <a:gd name="T6" fmla="*/ 2147483647 w 287"/>
                  <a:gd name="T7" fmla="*/ 2147483647 h 499"/>
                  <a:gd name="T8" fmla="*/ 2147483647 w 287"/>
                  <a:gd name="T9" fmla="*/ 2147483647 h 499"/>
                  <a:gd name="T10" fmla="*/ 2147483647 w 287"/>
                  <a:gd name="T11" fmla="*/ 2147483647 h 499"/>
                  <a:gd name="T12" fmla="*/ 2147483647 w 287"/>
                  <a:gd name="T13" fmla="*/ 2147483647 h 499"/>
                  <a:gd name="T14" fmla="*/ 2147483647 w 287"/>
                  <a:gd name="T15" fmla="*/ 2147483647 h 499"/>
                  <a:gd name="T16" fmla="*/ 2147483647 w 287"/>
                  <a:gd name="T17" fmla="*/ 2147483647 h 499"/>
                  <a:gd name="T18" fmla="*/ 2147483647 w 287"/>
                  <a:gd name="T19" fmla="*/ 2147483647 h 499"/>
                  <a:gd name="T20" fmla="*/ 2147483647 w 287"/>
                  <a:gd name="T21" fmla="*/ 2147483647 h 499"/>
                  <a:gd name="T22" fmla="*/ 2147483647 w 287"/>
                  <a:gd name="T23" fmla="*/ 2147483647 h 499"/>
                  <a:gd name="T24" fmla="*/ 2147483647 w 287"/>
                  <a:gd name="T25" fmla="*/ 2147483647 h 499"/>
                  <a:gd name="T26" fmla="*/ 2147483647 w 287"/>
                  <a:gd name="T27" fmla="*/ 0 h 499"/>
                  <a:gd name="T28" fmla="*/ 2147483647 w 287"/>
                  <a:gd name="T29" fmla="*/ 2147483647 h 4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7"/>
                  <a:gd name="T46" fmla="*/ 0 h 499"/>
                  <a:gd name="T47" fmla="*/ 287 w 287"/>
                  <a:gd name="T48" fmla="*/ 499 h 4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7" h="499">
                    <a:moveTo>
                      <a:pt x="81" y="16"/>
                    </a:moveTo>
                    <a:lnTo>
                      <a:pt x="38" y="101"/>
                    </a:lnTo>
                    <a:lnTo>
                      <a:pt x="0" y="156"/>
                    </a:lnTo>
                    <a:lnTo>
                      <a:pt x="12" y="222"/>
                    </a:lnTo>
                    <a:lnTo>
                      <a:pt x="57" y="311"/>
                    </a:lnTo>
                    <a:lnTo>
                      <a:pt x="23" y="402"/>
                    </a:lnTo>
                    <a:lnTo>
                      <a:pt x="8" y="450"/>
                    </a:lnTo>
                    <a:lnTo>
                      <a:pt x="175" y="430"/>
                    </a:lnTo>
                    <a:lnTo>
                      <a:pt x="182" y="492"/>
                    </a:lnTo>
                    <a:lnTo>
                      <a:pt x="216" y="499"/>
                    </a:lnTo>
                    <a:lnTo>
                      <a:pt x="225" y="468"/>
                    </a:lnTo>
                    <a:lnTo>
                      <a:pt x="287" y="459"/>
                    </a:lnTo>
                    <a:lnTo>
                      <a:pt x="273" y="357"/>
                    </a:lnTo>
                    <a:lnTo>
                      <a:pt x="270" y="0"/>
                    </a:lnTo>
                    <a:lnTo>
                      <a:pt x="81" y="16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8" name="Shape - Minnesota"/>
              <p:cNvSpPr>
                <a:spLocks noChangeAspect="1"/>
              </p:cNvSpPr>
              <p:nvPr/>
            </p:nvSpPr>
            <p:spPr bwMode="auto">
              <a:xfrm>
                <a:off x="2309763" y="6772772"/>
                <a:ext cx="343619" cy="383708"/>
              </a:xfrm>
              <a:custGeom>
                <a:avLst/>
                <a:gdLst>
                  <a:gd name="T0" fmla="*/ 0 w 545"/>
                  <a:gd name="T1" fmla="*/ 2147483647 h 614"/>
                  <a:gd name="T2" fmla="*/ 2147483647 w 545"/>
                  <a:gd name="T3" fmla="*/ 2147483647 h 614"/>
                  <a:gd name="T4" fmla="*/ 2147483647 w 545"/>
                  <a:gd name="T5" fmla="*/ 0 h 614"/>
                  <a:gd name="T6" fmla="*/ 2147483647 w 545"/>
                  <a:gd name="T7" fmla="*/ 2147483647 h 614"/>
                  <a:gd name="T8" fmla="*/ 2147483647 w 545"/>
                  <a:gd name="T9" fmla="*/ 2147483647 h 614"/>
                  <a:gd name="T10" fmla="*/ 2147483647 w 545"/>
                  <a:gd name="T11" fmla="*/ 2147483647 h 614"/>
                  <a:gd name="T12" fmla="*/ 2147483647 w 545"/>
                  <a:gd name="T13" fmla="*/ 2147483647 h 614"/>
                  <a:gd name="T14" fmla="*/ 2147483647 w 545"/>
                  <a:gd name="T15" fmla="*/ 2147483647 h 614"/>
                  <a:gd name="T16" fmla="*/ 2147483647 w 545"/>
                  <a:gd name="T17" fmla="*/ 2147483647 h 614"/>
                  <a:gd name="T18" fmla="*/ 2147483647 w 545"/>
                  <a:gd name="T19" fmla="*/ 2147483647 h 614"/>
                  <a:gd name="T20" fmla="*/ 2147483647 w 545"/>
                  <a:gd name="T21" fmla="*/ 2147483647 h 614"/>
                  <a:gd name="T22" fmla="*/ 2147483647 w 545"/>
                  <a:gd name="T23" fmla="*/ 2147483647 h 614"/>
                  <a:gd name="T24" fmla="*/ 2147483647 w 545"/>
                  <a:gd name="T25" fmla="*/ 2147483647 h 614"/>
                  <a:gd name="T26" fmla="*/ 2147483647 w 545"/>
                  <a:gd name="T27" fmla="*/ 2147483647 h 614"/>
                  <a:gd name="T28" fmla="*/ 2147483647 w 545"/>
                  <a:gd name="T29" fmla="*/ 2147483647 h 614"/>
                  <a:gd name="T30" fmla="*/ 2147483647 w 545"/>
                  <a:gd name="T31" fmla="*/ 2147483647 h 614"/>
                  <a:gd name="T32" fmla="*/ 2147483647 w 545"/>
                  <a:gd name="T33" fmla="*/ 2147483647 h 614"/>
                  <a:gd name="T34" fmla="*/ 2147483647 w 545"/>
                  <a:gd name="T35" fmla="*/ 2147483647 h 614"/>
                  <a:gd name="T36" fmla="*/ 2147483647 w 545"/>
                  <a:gd name="T37" fmla="*/ 2147483647 h 614"/>
                  <a:gd name="T38" fmla="*/ 2147483647 w 545"/>
                  <a:gd name="T39" fmla="*/ 2147483647 h 614"/>
                  <a:gd name="T40" fmla="*/ 2147483647 w 545"/>
                  <a:gd name="T41" fmla="*/ 2147483647 h 614"/>
                  <a:gd name="T42" fmla="*/ 2147483647 w 545"/>
                  <a:gd name="T43" fmla="*/ 2147483647 h 614"/>
                  <a:gd name="T44" fmla="*/ 2147483647 w 545"/>
                  <a:gd name="T45" fmla="*/ 2147483647 h 614"/>
                  <a:gd name="T46" fmla="*/ 2147483647 w 545"/>
                  <a:gd name="T47" fmla="*/ 2147483647 h 614"/>
                  <a:gd name="T48" fmla="*/ 2147483647 w 545"/>
                  <a:gd name="T49" fmla="*/ 2147483647 h 614"/>
                  <a:gd name="T50" fmla="*/ 2147483647 w 545"/>
                  <a:gd name="T51" fmla="*/ 2147483647 h 614"/>
                  <a:gd name="T52" fmla="*/ 2147483647 w 545"/>
                  <a:gd name="T53" fmla="*/ 2147483647 h 614"/>
                  <a:gd name="T54" fmla="*/ 2147483647 w 545"/>
                  <a:gd name="T55" fmla="*/ 2147483647 h 614"/>
                  <a:gd name="T56" fmla="*/ 2147483647 w 545"/>
                  <a:gd name="T57" fmla="*/ 2147483647 h 614"/>
                  <a:gd name="T58" fmla="*/ 2147483647 w 545"/>
                  <a:gd name="T59" fmla="*/ 2147483647 h 614"/>
                  <a:gd name="T60" fmla="*/ 0 w 545"/>
                  <a:gd name="T61" fmla="*/ 2147483647 h 614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545"/>
                  <a:gd name="T94" fmla="*/ 0 h 614"/>
                  <a:gd name="T95" fmla="*/ 545 w 545"/>
                  <a:gd name="T96" fmla="*/ 614 h 614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545" h="614">
                    <a:moveTo>
                      <a:pt x="0" y="48"/>
                    </a:moveTo>
                    <a:lnTo>
                      <a:pt x="143" y="48"/>
                    </a:lnTo>
                    <a:lnTo>
                      <a:pt x="141" y="0"/>
                    </a:lnTo>
                    <a:lnTo>
                      <a:pt x="173" y="14"/>
                    </a:lnTo>
                    <a:lnTo>
                      <a:pt x="179" y="51"/>
                    </a:lnTo>
                    <a:lnTo>
                      <a:pt x="247" y="91"/>
                    </a:lnTo>
                    <a:lnTo>
                      <a:pt x="268" y="73"/>
                    </a:lnTo>
                    <a:lnTo>
                      <a:pt x="308" y="73"/>
                    </a:lnTo>
                    <a:lnTo>
                      <a:pt x="340" y="109"/>
                    </a:lnTo>
                    <a:lnTo>
                      <a:pt x="361" y="96"/>
                    </a:lnTo>
                    <a:lnTo>
                      <a:pt x="420" y="111"/>
                    </a:lnTo>
                    <a:lnTo>
                      <a:pt x="441" y="84"/>
                    </a:lnTo>
                    <a:lnTo>
                      <a:pt x="478" y="105"/>
                    </a:lnTo>
                    <a:lnTo>
                      <a:pt x="545" y="102"/>
                    </a:lnTo>
                    <a:lnTo>
                      <a:pt x="437" y="178"/>
                    </a:lnTo>
                    <a:lnTo>
                      <a:pt x="383" y="245"/>
                    </a:lnTo>
                    <a:lnTo>
                      <a:pt x="393" y="342"/>
                    </a:lnTo>
                    <a:lnTo>
                      <a:pt x="356" y="382"/>
                    </a:lnTo>
                    <a:lnTo>
                      <a:pt x="371" y="410"/>
                    </a:lnTo>
                    <a:lnTo>
                      <a:pt x="371" y="482"/>
                    </a:lnTo>
                    <a:lnTo>
                      <a:pt x="408" y="482"/>
                    </a:lnTo>
                    <a:lnTo>
                      <a:pt x="463" y="534"/>
                    </a:lnTo>
                    <a:lnTo>
                      <a:pt x="486" y="596"/>
                    </a:lnTo>
                    <a:lnTo>
                      <a:pt x="100" y="614"/>
                    </a:lnTo>
                    <a:lnTo>
                      <a:pt x="101" y="444"/>
                    </a:lnTo>
                    <a:lnTo>
                      <a:pt x="67" y="407"/>
                    </a:lnTo>
                    <a:lnTo>
                      <a:pt x="79" y="362"/>
                    </a:lnTo>
                    <a:lnTo>
                      <a:pt x="91" y="337"/>
                    </a:lnTo>
                    <a:lnTo>
                      <a:pt x="67" y="219"/>
                    </a:lnTo>
                    <a:lnTo>
                      <a:pt x="34" y="142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9" name="Shape - Massachusetts"/>
              <p:cNvSpPr>
                <a:spLocks noChangeAspect="1"/>
              </p:cNvSpPr>
              <p:nvPr/>
            </p:nvSpPr>
            <p:spPr bwMode="auto">
              <a:xfrm>
                <a:off x="3459462" y="6992307"/>
                <a:ext cx="187718" cy="84632"/>
              </a:xfrm>
              <a:custGeom>
                <a:avLst/>
                <a:gdLst>
                  <a:gd name="T0" fmla="*/ 0 w 296"/>
                  <a:gd name="T1" fmla="*/ 2147483647 h 134"/>
                  <a:gd name="T2" fmla="*/ 2147483647 w 296"/>
                  <a:gd name="T3" fmla="*/ 2147483647 h 134"/>
                  <a:gd name="T4" fmla="*/ 2147483647 w 296"/>
                  <a:gd name="T5" fmla="*/ 2147483647 h 134"/>
                  <a:gd name="T6" fmla="*/ 2147483647 w 296"/>
                  <a:gd name="T7" fmla="*/ 0 h 134"/>
                  <a:gd name="T8" fmla="*/ 2147483647 w 296"/>
                  <a:gd name="T9" fmla="*/ 2147483647 h 134"/>
                  <a:gd name="T10" fmla="*/ 2147483647 w 296"/>
                  <a:gd name="T11" fmla="*/ 2147483647 h 134"/>
                  <a:gd name="T12" fmla="*/ 2147483647 w 296"/>
                  <a:gd name="T13" fmla="*/ 2147483647 h 134"/>
                  <a:gd name="T14" fmla="*/ 2147483647 w 296"/>
                  <a:gd name="T15" fmla="*/ 2147483647 h 134"/>
                  <a:gd name="T16" fmla="*/ 2147483647 w 296"/>
                  <a:gd name="T17" fmla="*/ 2147483647 h 134"/>
                  <a:gd name="T18" fmla="*/ 2147483647 w 296"/>
                  <a:gd name="T19" fmla="*/ 2147483647 h 134"/>
                  <a:gd name="T20" fmla="*/ 2147483647 w 296"/>
                  <a:gd name="T21" fmla="*/ 2147483647 h 134"/>
                  <a:gd name="T22" fmla="*/ 2147483647 w 296"/>
                  <a:gd name="T23" fmla="*/ 2147483647 h 134"/>
                  <a:gd name="T24" fmla="*/ 2147483647 w 296"/>
                  <a:gd name="T25" fmla="*/ 2147483647 h 134"/>
                  <a:gd name="T26" fmla="*/ 2147483647 w 296"/>
                  <a:gd name="T27" fmla="*/ 2147483647 h 134"/>
                  <a:gd name="T28" fmla="*/ 2147483647 w 296"/>
                  <a:gd name="T29" fmla="*/ 2147483647 h 134"/>
                  <a:gd name="T30" fmla="*/ 2147483647 w 296"/>
                  <a:gd name="T31" fmla="*/ 2147483647 h 134"/>
                  <a:gd name="T32" fmla="*/ 2147483647 w 296"/>
                  <a:gd name="T33" fmla="*/ 2147483647 h 134"/>
                  <a:gd name="T34" fmla="*/ 2147483647 w 296"/>
                  <a:gd name="T35" fmla="*/ 2147483647 h 134"/>
                  <a:gd name="T36" fmla="*/ 2147483647 w 296"/>
                  <a:gd name="T37" fmla="*/ 2147483647 h 134"/>
                  <a:gd name="T38" fmla="*/ 0 w 296"/>
                  <a:gd name="T39" fmla="*/ 2147483647 h 13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96"/>
                  <a:gd name="T61" fmla="*/ 0 h 134"/>
                  <a:gd name="T62" fmla="*/ 296 w 296"/>
                  <a:gd name="T63" fmla="*/ 134 h 13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96" h="134">
                    <a:moveTo>
                      <a:pt x="0" y="54"/>
                    </a:moveTo>
                    <a:lnTo>
                      <a:pt x="151" y="16"/>
                    </a:lnTo>
                    <a:lnTo>
                      <a:pt x="169" y="18"/>
                    </a:lnTo>
                    <a:lnTo>
                      <a:pt x="187" y="0"/>
                    </a:lnTo>
                    <a:lnTo>
                      <a:pt x="202" y="9"/>
                    </a:lnTo>
                    <a:lnTo>
                      <a:pt x="184" y="48"/>
                    </a:lnTo>
                    <a:lnTo>
                      <a:pt x="215" y="45"/>
                    </a:lnTo>
                    <a:lnTo>
                      <a:pt x="233" y="74"/>
                    </a:lnTo>
                    <a:lnTo>
                      <a:pt x="254" y="77"/>
                    </a:lnTo>
                    <a:lnTo>
                      <a:pt x="269" y="73"/>
                    </a:lnTo>
                    <a:lnTo>
                      <a:pt x="269" y="57"/>
                    </a:lnTo>
                    <a:lnTo>
                      <a:pt x="243" y="36"/>
                    </a:lnTo>
                    <a:lnTo>
                      <a:pt x="263" y="34"/>
                    </a:lnTo>
                    <a:lnTo>
                      <a:pt x="296" y="79"/>
                    </a:lnTo>
                    <a:lnTo>
                      <a:pt x="264" y="106"/>
                    </a:lnTo>
                    <a:lnTo>
                      <a:pt x="229" y="92"/>
                    </a:lnTo>
                    <a:lnTo>
                      <a:pt x="206" y="125"/>
                    </a:lnTo>
                    <a:lnTo>
                      <a:pt x="161" y="92"/>
                    </a:lnTo>
                    <a:lnTo>
                      <a:pt x="12" y="134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0" name="Shape - Maryland"/>
              <p:cNvSpPr>
                <a:spLocks noChangeAspect="1"/>
              </p:cNvSpPr>
              <p:nvPr/>
            </p:nvSpPr>
            <p:spPr bwMode="auto">
              <a:xfrm>
                <a:off x="3208111" y="7255748"/>
                <a:ext cx="254533" cy="103722"/>
              </a:xfrm>
              <a:custGeom>
                <a:avLst/>
                <a:gdLst>
                  <a:gd name="T0" fmla="*/ 0 w 403"/>
                  <a:gd name="T1" fmla="*/ 2147483647 h 165"/>
                  <a:gd name="T2" fmla="*/ 2147483647 w 403"/>
                  <a:gd name="T3" fmla="*/ 0 h 165"/>
                  <a:gd name="T4" fmla="*/ 2147483647 w 403"/>
                  <a:gd name="T5" fmla="*/ 2147483647 h 165"/>
                  <a:gd name="T6" fmla="*/ 2147483647 w 403"/>
                  <a:gd name="T7" fmla="*/ 2147483647 h 165"/>
                  <a:gd name="T8" fmla="*/ 2147483647 w 403"/>
                  <a:gd name="T9" fmla="*/ 2147483647 h 165"/>
                  <a:gd name="T10" fmla="*/ 2147483647 w 403"/>
                  <a:gd name="T11" fmla="*/ 2147483647 h 165"/>
                  <a:gd name="T12" fmla="*/ 2147483647 w 403"/>
                  <a:gd name="T13" fmla="*/ 2147483647 h 165"/>
                  <a:gd name="T14" fmla="*/ 2147483647 w 403"/>
                  <a:gd name="T15" fmla="*/ 2147483647 h 165"/>
                  <a:gd name="T16" fmla="*/ 2147483647 w 403"/>
                  <a:gd name="T17" fmla="*/ 2147483647 h 165"/>
                  <a:gd name="T18" fmla="*/ 2147483647 w 403"/>
                  <a:gd name="T19" fmla="*/ 2147483647 h 165"/>
                  <a:gd name="T20" fmla="*/ 2147483647 w 403"/>
                  <a:gd name="T21" fmla="*/ 2147483647 h 165"/>
                  <a:gd name="T22" fmla="*/ 2147483647 w 403"/>
                  <a:gd name="T23" fmla="*/ 2147483647 h 165"/>
                  <a:gd name="T24" fmla="*/ 2147483647 w 403"/>
                  <a:gd name="T25" fmla="*/ 2147483647 h 165"/>
                  <a:gd name="T26" fmla="*/ 2147483647 w 403"/>
                  <a:gd name="T27" fmla="*/ 2147483647 h 165"/>
                  <a:gd name="T28" fmla="*/ 2147483647 w 403"/>
                  <a:gd name="T29" fmla="*/ 2147483647 h 165"/>
                  <a:gd name="T30" fmla="*/ 2147483647 w 403"/>
                  <a:gd name="T31" fmla="*/ 2147483647 h 165"/>
                  <a:gd name="T32" fmla="*/ 0 w 403"/>
                  <a:gd name="T33" fmla="*/ 2147483647 h 16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03"/>
                  <a:gd name="T52" fmla="*/ 0 h 165"/>
                  <a:gd name="T53" fmla="*/ 403 w 403"/>
                  <a:gd name="T54" fmla="*/ 165 h 16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03" h="165">
                    <a:moveTo>
                      <a:pt x="0" y="56"/>
                    </a:moveTo>
                    <a:lnTo>
                      <a:pt x="300" y="0"/>
                    </a:lnTo>
                    <a:lnTo>
                      <a:pt x="349" y="113"/>
                    </a:lnTo>
                    <a:lnTo>
                      <a:pt x="401" y="101"/>
                    </a:lnTo>
                    <a:lnTo>
                      <a:pt x="403" y="158"/>
                    </a:lnTo>
                    <a:lnTo>
                      <a:pt x="361" y="165"/>
                    </a:lnTo>
                    <a:lnTo>
                      <a:pt x="324" y="128"/>
                    </a:lnTo>
                    <a:lnTo>
                      <a:pt x="300" y="83"/>
                    </a:lnTo>
                    <a:lnTo>
                      <a:pt x="296" y="21"/>
                    </a:lnTo>
                    <a:lnTo>
                      <a:pt x="278" y="52"/>
                    </a:lnTo>
                    <a:lnTo>
                      <a:pt x="299" y="146"/>
                    </a:lnTo>
                    <a:lnTo>
                      <a:pt x="211" y="159"/>
                    </a:lnTo>
                    <a:lnTo>
                      <a:pt x="208" y="91"/>
                    </a:lnTo>
                    <a:lnTo>
                      <a:pt x="154" y="61"/>
                    </a:lnTo>
                    <a:lnTo>
                      <a:pt x="108" y="53"/>
                    </a:lnTo>
                    <a:lnTo>
                      <a:pt x="12" y="101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1" name="Shape - Maine"/>
              <p:cNvSpPr>
                <a:spLocks noChangeAspect="1"/>
              </p:cNvSpPr>
              <p:nvPr/>
            </p:nvSpPr>
            <p:spPr bwMode="auto">
              <a:xfrm>
                <a:off x="3503369" y="6677322"/>
                <a:ext cx="197263" cy="283804"/>
              </a:xfrm>
              <a:custGeom>
                <a:avLst/>
                <a:gdLst>
                  <a:gd name="T0" fmla="*/ 2147483647 w 313"/>
                  <a:gd name="T1" fmla="*/ 2147483647 h 478"/>
                  <a:gd name="T2" fmla="*/ 2147483647 w 313"/>
                  <a:gd name="T3" fmla="*/ 2147483647 h 478"/>
                  <a:gd name="T4" fmla="*/ 2147483647 w 313"/>
                  <a:gd name="T5" fmla="*/ 2147483647 h 478"/>
                  <a:gd name="T6" fmla="*/ 2147483647 w 313"/>
                  <a:gd name="T7" fmla="*/ 2147483647 h 478"/>
                  <a:gd name="T8" fmla="*/ 2147483647 w 313"/>
                  <a:gd name="T9" fmla="*/ 2147483647 h 478"/>
                  <a:gd name="T10" fmla="*/ 2147483647 w 313"/>
                  <a:gd name="T11" fmla="*/ 2147483647 h 478"/>
                  <a:gd name="T12" fmla="*/ 2147483647 w 313"/>
                  <a:gd name="T13" fmla="*/ 2147483647 h 478"/>
                  <a:gd name="T14" fmla="*/ 0 w 313"/>
                  <a:gd name="T15" fmla="*/ 2147483647 h 478"/>
                  <a:gd name="T16" fmla="*/ 2147483647 w 313"/>
                  <a:gd name="T17" fmla="*/ 2147483647 h 478"/>
                  <a:gd name="T18" fmla="*/ 2147483647 w 313"/>
                  <a:gd name="T19" fmla="*/ 2147483647 h 478"/>
                  <a:gd name="T20" fmla="*/ 2147483647 w 313"/>
                  <a:gd name="T21" fmla="*/ 2147483647 h 478"/>
                  <a:gd name="T22" fmla="*/ 2147483647 w 313"/>
                  <a:gd name="T23" fmla="*/ 2147483647 h 478"/>
                  <a:gd name="T24" fmla="*/ 2147483647 w 313"/>
                  <a:gd name="T25" fmla="*/ 2147483647 h 478"/>
                  <a:gd name="T26" fmla="*/ 2147483647 w 313"/>
                  <a:gd name="T27" fmla="*/ 2147483647 h 478"/>
                  <a:gd name="T28" fmla="*/ 2147483647 w 313"/>
                  <a:gd name="T29" fmla="*/ 2147483647 h 478"/>
                  <a:gd name="T30" fmla="*/ 2147483647 w 313"/>
                  <a:gd name="T31" fmla="*/ 2147483647 h 478"/>
                  <a:gd name="T32" fmla="*/ 2147483647 w 313"/>
                  <a:gd name="T33" fmla="*/ 2147483647 h 478"/>
                  <a:gd name="T34" fmla="*/ 2147483647 w 313"/>
                  <a:gd name="T35" fmla="*/ 2147483647 h 478"/>
                  <a:gd name="T36" fmla="*/ 2147483647 w 313"/>
                  <a:gd name="T37" fmla="*/ 2147483647 h 478"/>
                  <a:gd name="T38" fmla="*/ 2147483647 w 313"/>
                  <a:gd name="T39" fmla="*/ 2147483647 h 478"/>
                  <a:gd name="T40" fmla="*/ 2147483647 w 313"/>
                  <a:gd name="T41" fmla="*/ 2147483647 h 478"/>
                  <a:gd name="T42" fmla="*/ 2147483647 w 313"/>
                  <a:gd name="T43" fmla="*/ 2147483647 h 478"/>
                  <a:gd name="T44" fmla="*/ 2147483647 w 313"/>
                  <a:gd name="T45" fmla="*/ 2147483647 h 478"/>
                  <a:gd name="T46" fmla="*/ 2147483647 w 313"/>
                  <a:gd name="T47" fmla="*/ 2147483647 h 478"/>
                  <a:gd name="T48" fmla="*/ 2147483647 w 313"/>
                  <a:gd name="T49" fmla="*/ 0 h 478"/>
                  <a:gd name="T50" fmla="*/ 2147483647 w 313"/>
                  <a:gd name="T51" fmla="*/ 2147483647 h 478"/>
                  <a:gd name="T52" fmla="*/ 2147483647 w 313"/>
                  <a:gd name="T53" fmla="*/ 2147483647 h 478"/>
                  <a:gd name="T54" fmla="*/ 2147483647 w 313"/>
                  <a:gd name="T55" fmla="*/ 2147483647 h 47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13"/>
                  <a:gd name="T85" fmla="*/ 0 h 478"/>
                  <a:gd name="T86" fmla="*/ 313 w 313"/>
                  <a:gd name="T87" fmla="*/ 478 h 47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13" h="478">
                    <a:moveTo>
                      <a:pt x="73" y="15"/>
                    </a:moveTo>
                    <a:lnTo>
                      <a:pt x="27" y="103"/>
                    </a:lnTo>
                    <a:lnTo>
                      <a:pt x="49" y="136"/>
                    </a:lnTo>
                    <a:lnTo>
                      <a:pt x="27" y="176"/>
                    </a:lnTo>
                    <a:lnTo>
                      <a:pt x="40" y="189"/>
                    </a:lnTo>
                    <a:lnTo>
                      <a:pt x="31" y="216"/>
                    </a:lnTo>
                    <a:lnTo>
                      <a:pt x="31" y="261"/>
                    </a:lnTo>
                    <a:lnTo>
                      <a:pt x="0" y="277"/>
                    </a:lnTo>
                    <a:lnTo>
                      <a:pt x="12" y="291"/>
                    </a:lnTo>
                    <a:lnTo>
                      <a:pt x="78" y="457"/>
                    </a:lnTo>
                    <a:lnTo>
                      <a:pt x="130" y="478"/>
                    </a:lnTo>
                    <a:lnTo>
                      <a:pt x="127" y="444"/>
                    </a:lnTo>
                    <a:lnTo>
                      <a:pt x="152" y="417"/>
                    </a:lnTo>
                    <a:lnTo>
                      <a:pt x="143" y="389"/>
                    </a:lnTo>
                    <a:lnTo>
                      <a:pt x="207" y="355"/>
                    </a:lnTo>
                    <a:lnTo>
                      <a:pt x="210" y="308"/>
                    </a:lnTo>
                    <a:lnTo>
                      <a:pt x="248" y="305"/>
                    </a:lnTo>
                    <a:lnTo>
                      <a:pt x="277" y="270"/>
                    </a:lnTo>
                    <a:lnTo>
                      <a:pt x="313" y="246"/>
                    </a:lnTo>
                    <a:lnTo>
                      <a:pt x="313" y="216"/>
                    </a:lnTo>
                    <a:lnTo>
                      <a:pt x="264" y="207"/>
                    </a:lnTo>
                    <a:lnTo>
                      <a:pt x="255" y="174"/>
                    </a:lnTo>
                    <a:lnTo>
                      <a:pt x="206" y="170"/>
                    </a:lnTo>
                    <a:lnTo>
                      <a:pt x="166" y="28"/>
                    </a:lnTo>
                    <a:lnTo>
                      <a:pt x="148" y="0"/>
                    </a:lnTo>
                    <a:lnTo>
                      <a:pt x="98" y="12"/>
                    </a:lnTo>
                    <a:lnTo>
                      <a:pt x="90" y="25"/>
                    </a:lnTo>
                    <a:lnTo>
                      <a:pt x="73" y="15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2" name="Shape - Louisiana"/>
              <p:cNvSpPr>
                <a:spLocks noChangeAspect="1"/>
              </p:cNvSpPr>
              <p:nvPr/>
            </p:nvSpPr>
            <p:spPr bwMode="auto">
              <a:xfrm>
                <a:off x="2524690" y="7805539"/>
                <a:ext cx="309894" cy="244352"/>
              </a:xfrm>
              <a:custGeom>
                <a:avLst/>
                <a:gdLst>
                  <a:gd name="T0" fmla="*/ 0 w 489"/>
                  <a:gd name="T1" fmla="*/ 2147483647 h 392"/>
                  <a:gd name="T2" fmla="*/ 2147483647 w 489"/>
                  <a:gd name="T3" fmla="*/ 0 h 392"/>
                  <a:gd name="T4" fmla="*/ 2147483647 w 489"/>
                  <a:gd name="T5" fmla="*/ 2147483647 h 392"/>
                  <a:gd name="T6" fmla="*/ 2147483647 w 489"/>
                  <a:gd name="T7" fmla="*/ 2147483647 h 392"/>
                  <a:gd name="T8" fmla="*/ 2147483647 w 489"/>
                  <a:gd name="T9" fmla="*/ 2147483647 h 392"/>
                  <a:gd name="T10" fmla="*/ 2147483647 w 489"/>
                  <a:gd name="T11" fmla="*/ 2147483647 h 392"/>
                  <a:gd name="T12" fmla="*/ 2147483647 w 489"/>
                  <a:gd name="T13" fmla="*/ 2147483647 h 392"/>
                  <a:gd name="T14" fmla="*/ 2147483647 w 489"/>
                  <a:gd name="T15" fmla="*/ 2147483647 h 392"/>
                  <a:gd name="T16" fmla="*/ 2147483647 w 489"/>
                  <a:gd name="T17" fmla="*/ 2147483647 h 392"/>
                  <a:gd name="T18" fmla="*/ 2147483647 w 489"/>
                  <a:gd name="T19" fmla="*/ 2147483647 h 392"/>
                  <a:gd name="T20" fmla="*/ 2147483647 w 489"/>
                  <a:gd name="T21" fmla="*/ 2147483647 h 392"/>
                  <a:gd name="T22" fmla="*/ 2147483647 w 489"/>
                  <a:gd name="T23" fmla="*/ 2147483647 h 392"/>
                  <a:gd name="T24" fmla="*/ 2147483647 w 489"/>
                  <a:gd name="T25" fmla="*/ 2147483647 h 392"/>
                  <a:gd name="T26" fmla="*/ 2147483647 w 489"/>
                  <a:gd name="T27" fmla="*/ 2147483647 h 392"/>
                  <a:gd name="T28" fmla="*/ 2147483647 w 489"/>
                  <a:gd name="T29" fmla="*/ 2147483647 h 392"/>
                  <a:gd name="T30" fmla="*/ 2147483647 w 489"/>
                  <a:gd name="T31" fmla="*/ 2147483647 h 392"/>
                  <a:gd name="T32" fmla="*/ 2147483647 w 489"/>
                  <a:gd name="T33" fmla="*/ 2147483647 h 392"/>
                  <a:gd name="T34" fmla="*/ 2147483647 w 489"/>
                  <a:gd name="T35" fmla="*/ 2147483647 h 392"/>
                  <a:gd name="T36" fmla="*/ 2147483647 w 489"/>
                  <a:gd name="T37" fmla="*/ 2147483647 h 392"/>
                  <a:gd name="T38" fmla="*/ 2147483647 w 489"/>
                  <a:gd name="T39" fmla="*/ 2147483647 h 392"/>
                  <a:gd name="T40" fmla="*/ 2147483647 w 489"/>
                  <a:gd name="T41" fmla="*/ 2147483647 h 392"/>
                  <a:gd name="T42" fmla="*/ 2147483647 w 489"/>
                  <a:gd name="T43" fmla="*/ 2147483647 h 392"/>
                  <a:gd name="T44" fmla="*/ 2147483647 w 489"/>
                  <a:gd name="T45" fmla="*/ 2147483647 h 392"/>
                  <a:gd name="T46" fmla="*/ 2147483647 w 489"/>
                  <a:gd name="T47" fmla="*/ 2147483647 h 392"/>
                  <a:gd name="T48" fmla="*/ 2147483647 w 489"/>
                  <a:gd name="T49" fmla="*/ 2147483647 h 392"/>
                  <a:gd name="T50" fmla="*/ 2147483647 w 489"/>
                  <a:gd name="T51" fmla="*/ 2147483647 h 392"/>
                  <a:gd name="T52" fmla="*/ 2147483647 w 489"/>
                  <a:gd name="T53" fmla="*/ 2147483647 h 392"/>
                  <a:gd name="T54" fmla="*/ 2147483647 w 489"/>
                  <a:gd name="T55" fmla="*/ 2147483647 h 392"/>
                  <a:gd name="T56" fmla="*/ 2147483647 w 489"/>
                  <a:gd name="T57" fmla="*/ 2147483647 h 392"/>
                  <a:gd name="T58" fmla="*/ 2147483647 w 489"/>
                  <a:gd name="T59" fmla="*/ 2147483647 h 392"/>
                  <a:gd name="T60" fmla="*/ 2147483647 w 489"/>
                  <a:gd name="T61" fmla="*/ 2147483647 h 392"/>
                  <a:gd name="T62" fmla="*/ 2147483647 w 489"/>
                  <a:gd name="T63" fmla="*/ 2147483647 h 392"/>
                  <a:gd name="T64" fmla="*/ 2147483647 w 489"/>
                  <a:gd name="T65" fmla="*/ 2147483647 h 392"/>
                  <a:gd name="T66" fmla="*/ 2147483647 w 489"/>
                  <a:gd name="T67" fmla="*/ 2147483647 h 392"/>
                  <a:gd name="T68" fmla="*/ 0 w 489"/>
                  <a:gd name="T69" fmla="*/ 2147483647 h 39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89"/>
                  <a:gd name="T106" fmla="*/ 0 h 392"/>
                  <a:gd name="T107" fmla="*/ 489 w 489"/>
                  <a:gd name="T108" fmla="*/ 392 h 39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89" h="392">
                    <a:moveTo>
                      <a:pt x="0" y="9"/>
                    </a:moveTo>
                    <a:lnTo>
                      <a:pt x="245" y="0"/>
                    </a:lnTo>
                    <a:lnTo>
                      <a:pt x="288" y="81"/>
                    </a:lnTo>
                    <a:lnTo>
                      <a:pt x="251" y="176"/>
                    </a:lnTo>
                    <a:lnTo>
                      <a:pt x="239" y="219"/>
                    </a:lnTo>
                    <a:lnTo>
                      <a:pt x="403" y="201"/>
                    </a:lnTo>
                    <a:lnTo>
                      <a:pt x="413" y="264"/>
                    </a:lnTo>
                    <a:lnTo>
                      <a:pt x="364" y="258"/>
                    </a:lnTo>
                    <a:lnTo>
                      <a:pt x="342" y="285"/>
                    </a:lnTo>
                    <a:lnTo>
                      <a:pt x="367" y="303"/>
                    </a:lnTo>
                    <a:lnTo>
                      <a:pt x="412" y="282"/>
                    </a:lnTo>
                    <a:lnTo>
                      <a:pt x="413" y="312"/>
                    </a:lnTo>
                    <a:lnTo>
                      <a:pt x="440" y="286"/>
                    </a:lnTo>
                    <a:lnTo>
                      <a:pt x="458" y="286"/>
                    </a:lnTo>
                    <a:lnTo>
                      <a:pt x="437" y="339"/>
                    </a:lnTo>
                    <a:lnTo>
                      <a:pt x="477" y="347"/>
                    </a:lnTo>
                    <a:lnTo>
                      <a:pt x="489" y="376"/>
                    </a:lnTo>
                    <a:lnTo>
                      <a:pt x="471" y="385"/>
                    </a:lnTo>
                    <a:lnTo>
                      <a:pt x="446" y="367"/>
                    </a:lnTo>
                    <a:lnTo>
                      <a:pt x="398" y="353"/>
                    </a:lnTo>
                    <a:lnTo>
                      <a:pt x="409" y="388"/>
                    </a:lnTo>
                    <a:lnTo>
                      <a:pt x="385" y="392"/>
                    </a:lnTo>
                    <a:lnTo>
                      <a:pt x="365" y="361"/>
                    </a:lnTo>
                    <a:lnTo>
                      <a:pt x="354" y="380"/>
                    </a:lnTo>
                    <a:lnTo>
                      <a:pt x="282" y="380"/>
                    </a:lnTo>
                    <a:lnTo>
                      <a:pt x="282" y="361"/>
                    </a:lnTo>
                    <a:lnTo>
                      <a:pt x="255" y="339"/>
                    </a:lnTo>
                    <a:lnTo>
                      <a:pt x="201" y="336"/>
                    </a:lnTo>
                    <a:lnTo>
                      <a:pt x="246" y="361"/>
                    </a:lnTo>
                    <a:lnTo>
                      <a:pt x="184" y="374"/>
                    </a:lnTo>
                    <a:lnTo>
                      <a:pt x="85" y="356"/>
                    </a:lnTo>
                    <a:lnTo>
                      <a:pt x="48" y="361"/>
                    </a:lnTo>
                    <a:lnTo>
                      <a:pt x="61" y="230"/>
                    </a:lnTo>
                    <a:lnTo>
                      <a:pt x="2" y="12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3" name="Shape - Kentucky"/>
              <p:cNvSpPr>
                <a:spLocks noChangeAspect="1"/>
              </p:cNvSpPr>
              <p:nvPr/>
            </p:nvSpPr>
            <p:spPr bwMode="auto">
              <a:xfrm>
                <a:off x="2738498" y="7379197"/>
                <a:ext cx="383708" cy="210626"/>
              </a:xfrm>
              <a:custGeom>
                <a:avLst/>
                <a:gdLst>
                  <a:gd name="T0" fmla="*/ 0 w 607"/>
                  <a:gd name="T1" fmla="*/ 2147483647 h 337"/>
                  <a:gd name="T2" fmla="*/ 2147483647 w 607"/>
                  <a:gd name="T3" fmla="*/ 2147483647 h 337"/>
                  <a:gd name="T4" fmla="*/ 2147483647 w 607"/>
                  <a:gd name="T5" fmla="*/ 2147483647 h 337"/>
                  <a:gd name="T6" fmla="*/ 2147483647 w 607"/>
                  <a:gd name="T7" fmla="*/ 2147483647 h 337"/>
                  <a:gd name="T8" fmla="*/ 2147483647 w 607"/>
                  <a:gd name="T9" fmla="*/ 2147483647 h 337"/>
                  <a:gd name="T10" fmla="*/ 2147483647 w 607"/>
                  <a:gd name="T11" fmla="*/ 2147483647 h 337"/>
                  <a:gd name="T12" fmla="*/ 2147483647 w 607"/>
                  <a:gd name="T13" fmla="*/ 2147483647 h 337"/>
                  <a:gd name="T14" fmla="*/ 2147483647 w 607"/>
                  <a:gd name="T15" fmla="*/ 2147483647 h 337"/>
                  <a:gd name="T16" fmla="*/ 2147483647 w 607"/>
                  <a:gd name="T17" fmla="*/ 2147483647 h 337"/>
                  <a:gd name="T18" fmla="*/ 2147483647 w 607"/>
                  <a:gd name="T19" fmla="*/ 2147483647 h 337"/>
                  <a:gd name="T20" fmla="*/ 2147483647 w 607"/>
                  <a:gd name="T21" fmla="*/ 2147483647 h 337"/>
                  <a:gd name="T22" fmla="*/ 2147483647 w 607"/>
                  <a:gd name="T23" fmla="*/ 2147483647 h 337"/>
                  <a:gd name="T24" fmla="*/ 2147483647 w 607"/>
                  <a:gd name="T25" fmla="*/ 2147483647 h 337"/>
                  <a:gd name="T26" fmla="*/ 2147483647 w 607"/>
                  <a:gd name="T27" fmla="*/ 2147483647 h 337"/>
                  <a:gd name="T28" fmla="*/ 2147483647 w 607"/>
                  <a:gd name="T29" fmla="*/ 0 h 337"/>
                  <a:gd name="T30" fmla="*/ 2147483647 w 607"/>
                  <a:gd name="T31" fmla="*/ 2147483647 h 337"/>
                  <a:gd name="T32" fmla="*/ 2147483647 w 607"/>
                  <a:gd name="T33" fmla="*/ 2147483647 h 337"/>
                  <a:gd name="T34" fmla="*/ 2147483647 w 607"/>
                  <a:gd name="T35" fmla="*/ 2147483647 h 337"/>
                  <a:gd name="T36" fmla="*/ 2147483647 w 607"/>
                  <a:gd name="T37" fmla="*/ 2147483647 h 337"/>
                  <a:gd name="T38" fmla="*/ 2147483647 w 607"/>
                  <a:gd name="T39" fmla="*/ 2147483647 h 337"/>
                  <a:gd name="T40" fmla="*/ 2147483647 w 607"/>
                  <a:gd name="T41" fmla="*/ 2147483647 h 337"/>
                  <a:gd name="T42" fmla="*/ 2147483647 w 607"/>
                  <a:gd name="T43" fmla="*/ 2147483647 h 337"/>
                  <a:gd name="T44" fmla="*/ 2147483647 w 607"/>
                  <a:gd name="T45" fmla="*/ 2147483647 h 337"/>
                  <a:gd name="T46" fmla="*/ 2147483647 w 607"/>
                  <a:gd name="T47" fmla="*/ 2147483647 h 337"/>
                  <a:gd name="T48" fmla="*/ 2147483647 w 607"/>
                  <a:gd name="T49" fmla="*/ 2147483647 h 337"/>
                  <a:gd name="T50" fmla="*/ 2147483647 w 607"/>
                  <a:gd name="T51" fmla="*/ 2147483647 h 337"/>
                  <a:gd name="T52" fmla="*/ 2147483647 w 607"/>
                  <a:gd name="T53" fmla="*/ 2147483647 h 337"/>
                  <a:gd name="T54" fmla="*/ 2147483647 w 607"/>
                  <a:gd name="T55" fmla="*/ 2147483647 h 337"/>
                  <a:gd name="T56" fmla="*/ 0 w 607"/>
                  <a:gd name="T57" fmla="*/ 2147483647 h 33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607"/>
                  <a:gd name="T88" fmla="*/ 0 h 337"/>
                  <a:gd name="T89" fmla="*/ 607 w 607"/>
                  <a:gd name="T90" fmla="*/ 337 h 33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607" h="337">
                    <a:moveTo>
                      <a:pt x="0" y="337"/>
                    </a:moveTo>
                    <a:lnTo>
                      <a:pt x="148" y="316"/>
                    </a:lnTo>
                    <a:lnTo>
                      <a:pt x="148" y="301"/>
                    </a:lnTo>
                    <a:lnTo>
                      <a:pt x="504" y="252"/>
                    </a:lnTo>
                    <a:lnTo>
                      <a:pt x="510" y="226"/>
                    </a:lnTo>
                    <a:lnTo>
                      <a:pt x="562" y="207"/>
                    </a:lnTo>
                    <a:lnTo>
                      <a:pt x="568" y="180"/>
                    </a:lnTo>
                    <a:lnTo>
                      <a:pt x="590" y="171"/>
                    </a:lnTo>
                    <a:lnTo>
                      <a:pt x="607" y="131"/>
                    </a:lnTo>
                    <a:lnTo>
                      <a:pt x="558" y="91"/>
                    </a:lnTo>
                    <a:lnTo>
                      <a:pt x="549" y="37"/>
                    </a:lnTo>
                    <a:lnTo>
                      <a:pt x="510" y="10"/>
                    </a:lnTo>
                    <a:lnTo>
                      <a:pt x="431" y="25"/>
                    </a:lnTo>
                    <a:lnTo>
                      <a:pt x="394" y="1"/>
                    </a:lnTo>
                    <a:lnTo>
                      <a:pt x="358" y="0"/>
                    </a:lnTo>
                    <a:lnTo>
                      <a:pt x="365" y="37"/>
                    </a:lnTo>
                    <a:lnTo>
                      <a:pt x="316" y="56"/>
                    </a:lnTo>
                    <a:lnTo>
                      <a:pt x="283" y="140"/>
                    </a:lnTo>
                    <a:lnTo>
                      <a:pt x="239" y="126"/>
                    </a:lnTo>
                    <a:lnTo>
                      <a:pt x="185" y="158"/>
                    </a:lnTo>
                    <a:lnTo>
                      <a:pt x="116" y="170"/>
                    </a:lnTo>
                    <a:lnTo>
                      <a:pt x="116" y="217"/>
                    </a:lnTo>
                    <a:lnTo>
                      <a:pt x="82" y="216"/>
                    </a:lnTo>
                    <a:lnTo>
                      <a:pt x="84" y="258"/>
                    </a:lnTo>
                    <a:lnTo>
                      <a:pt x="48" y="241"/>
                    </a:lnTo>
                    <a:lnTo>
                      <a:pt x="27" y="249"/>
                    </a:lnTo>
                    <a:lnTo>
                      <a:pt x="45" y="277"/>
                    </a:lnTo>
                    <a:lnTo>
                      <a:pt x="8" y="314"/>
                    </a:lnTo>
                    <a:lnTo>
                      <a:pt x="0" y="337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4" name="Shape - Kansas"/>
              <p:cNvSpPr>
                <a:spLocks noChangeAspect="1"/>
              </p:cNvSpPr>
              <p:nvPr/>
            </p:nvSpPr>
            <p:spPr bwMode="auto">
              <a:xfrm>
                <a:off x="2097075" y="7379833"/>
                <a:ext cx="387526" cy="194718"/>
              </a:xfrm>
              <a:custGeom>
                <a:avLst/>
                <a:gdLst>
                  <a:gd name="T0" fmla="*/ 2147483647 w 611"/>
                  <a:gd name="T1" fmla="*/ 2147483647 h 312"/>
                  <a:gd name="T2" fmla="*/ 2147483647 w 611"/>
                  <a:gd name="T3" fmla="*/ 2147483647 h 312"/>
                  <a:gd name="T4" fmla="*/ 0 w 611"/>
                  <a:gd name="T5" fmla="*/ 2147483647 h 312"/>
                  <a:gd name="T6" fmla="*/ 2147483647 w 611"/>
                  <a:gd name="T7" fmla="*/ 2147483647 h 312"/>
                  <a:gd name="T8" fmla="*/ 2147483647 w 611"/>
                  <a:gd name="T9" fmla="*/ 2147483647 h 312"/>
                  <a:gd name="T10" fmla="*/ 2147483647 w 611"/>
                  <a:gd name="T11" fmla="*/ 2147483647 h 312"/>
                  <a:gd name="T12" fmla="*/ 2147483647 w 611"/>
                  <a:gd name="T13" fmla="*/ 2147483647 h 312"/>
                  <a:gd name="T14" fmla="*/ 2147483647 w 611"/>
                  <a:gd name="T15" fmla="*/ 2147483647 h 312"/>
                  <a:gd name="T16" fmla="*/ 2147483647 w 611"/>
                  <a:gd name="T17" fmla="*/ 0 h 312"/>
                  <a:gd name="T18" fmla="*/ 2147483647 w 611"/>
                  <a:gd name="T19" fmla="*/ 2147483647 h 312"/>
                  <a:gd name="T20" fmla="*/ 2147483647 w 611"/>
                  <a:gd name="T21" fmla="*/ 2147483647 h 3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11"/>
                  <a:gd name="T34" fmla="*/ 0 h 312"/>
                  <a:gd name="T35" fmla="*/ 611 w 611"/>
                  <a:gd name="T36" fmla="*/ 312 h 3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11" h="312">
                    <a:moveTo>
                      <a:pt x="6" y="3"/>
                    </a:moveTo>
                    <a:lnTo>
                      <a:pt x="4" y="182"/>
                    </a:lnTo>
                    <a:lnTo>
                      <a:pt x="0" y="309"/>
                    </a:lnTo>
                    <a:lnTo>
                      <a:pt x="611" y="312"/>
                    </a:lnTo>
                    <a:lnTo>
                      <a:pt x="599" y="149"/>
                    </a:lnTo>
                    <a:lnTo>
                      <a:pt x="599" y="88"/>
                    </a:lnTo>
                    <a:lnTo>
                      <a:pt x="550" y="51"/>
                    </a:lnTo>
                    <a:lnTo>
                      <a:pt x="565" y="18"/>
                    </a:lnTo>
                    <a:lnTo>
                      <a:pt x="544" y="0"/>
                    </a:lnTo>
                    <a:lnTo>
                      <a:pt x="267" y="3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5" name="Shape - Iowa"/>
              <p:cNvSpPr>
                <a:spLocks noChangeAspect="1"/>
              </p:cNvSpPr>
              <p:nvPr/>
            </p:nvSpPr>
            <p:spPr bwMode="auto">
              <a:xfrm>
                <a:off x="2370698" y="7145026"/>
                <a:ext cx="304167" cy="195354"/>
              </a:xfrm>
              <a:custGeom>
                <a:avLst/>
                <a:gdLst>
                  <a:gd name="T0" fmla="*/ 2147483647 w 481"/>
                  <a:gd name="T1" fmla="*/ 2147483647 h 313"/>
                  <a:gd name="T2" fmla="*/ 0 w 481"/>
                  <a:gd name="T3" fmla="*/ 2147483647 h 313"/>
                  <a:gd name="T4" fmla="*/ 2147483647 w 481"/>
                  <a:gd name="T5" fmla="*/ 2147483647 h 313"/>
                  <a:gd name="T6" fmla="*/ 2147483647 w 481"/>
                  <a:gd name="T7" fmla="*/ 2147483647 h 313"/>
                  <a:gd name="T8" fmla="*/ 2147483647 w 481"/>
                  <a:gd name="T9" fmla="*/ 2147483647 h 313"/>
                  <a:gd name="T10" fmla="*/ 2147483647 w 481"/>
                  <a:gd name="T11" fmla="*/ 2147483647 h 313"/>
                  <a:gd name="T12" fmla="*/ 2147483647 w 481"/>
                  <a:gd name="T13" fmla="*/ 2147483647 h 313"/>
                  <a:gd name="T14" fmla="*/ 2147483647 w 481"/>
                  <a:gd name="T15" fmla="*/ 2147483647 h 313"/>
                  <a:gd name="T16" fmla="*/ 2147483647 w 481"/>
                  <a:gd name="T17" fmla="*/ 2147483647 h 313"/>
                  <a:gd name="T18" fmla="*/ 2147483647 w 481"/>
                  <a:gd name="T19" fmla="*/ 2147483647 h 313"/>
                  <a:gd name="T20" fmla="*/ 2147483647 w 481"/>
                  <a:gd name="T21" fmla="*/ 2147483647 h 313"/>
                  <a:gd name="T22" fmla="*/ 2147483647 w 481"/>
                  <a:gd name="T23" fmla="*/ 2147483647 h 313"/>
                  <a:gd name="T24" fmla="*/ 2147483647 w 481"/>
                  <a:gd name="T25" fmla="*/ 2147483647 h 313"/>
                  <a:gd name="T26" fmla="*/ 2147483647 w 481"/>
                  <a:gd name="T27" fmla="*/ 2147483647 h 313"/>
                  <a:gd name="T28" fmla="*/ 2147483647 w 481"/>
                  <a:gd name="T29" fmla="*/ 0 h 313"/>
                  <a:gd name="T30" fmla="*/ 2147483647 w 481"/>
                  <a:gd name="T31" fmla="*/ 2147483647 h 313"/>
                  <a:gd name="T32" fmla="*/ 2147483647 w 481"/>
                  <a:gd name="T33" fmla="*/ 2147483647 h 313"/>
                  <a:gd name="T34" fmla="*/ 2147483647 w 481"/>
                  <a:gd name="T35" fmla="*/ 2147483647 h 3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81"/>
                  <a:gd name="T55" fmla="*/ 0 h 313"/>
                  <a:gd name="T56" fmla="*/ 481 w 481"/>
                  <a:gd name="T57" fmla="*/ 313 h 31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81" h="313">
                    <a:moveTo>
                      <a:pt x="7" y="16"/>
                    </a:moveTo>
                    <a:lnTo>
                      <a:pt x="0" y="71"/>
                    </a:lnTo>
                    <a:lnTo>
                      <a:pt x="10" y="129"/>
                    </a:lnTo>
                    <a:lnTo>
                      <a:pt x="55" y="249"/>
                    </a:lnTo>
                    <a:lnTo>
                      <a:pt x="80" y="313"/>
                    </a:lnTo>
                    <a:lnTo>
                      <a:pt x="363" y="298"/>
                    </a:lnTo>
                    <a:lnTo>
                      <a:pt x="410" y="313"/>
                    </a:lnTo>
                    <a:lnTo>
                      <a:pt x="438" y="252"/>
                    </a:lnTo>
                    <a:lnTo>
                      <a:pt x="428" y="208"/>
                    </a:lnTo>
                    <a:lnTo>
                      <a:pt x="475" y="200"/>
                    </a:lnTo>
                    <a:lnTo>
                      <a:pt x="481" y="131"/>
                    </a:lnTo>
                    <a:lnTo>
                      <a:pt x="453" y="101"/>
                    </a:lnTo>
                    <a:lnTo>
                      <a:pt x="404" y="71"/>
                    </a:lnTo>
                    <a:lnTo>
                      <a:pt x="414" y="30"/>
                    </a:lnTo>
                    <a:lnTo>
                      <a:pt x="393" y="0"/>
                    </a:lnTo>
                    <a:lnTo>
                      <a:pt x="287" y="4"/>
                    </a:lnTo>
                    <a:lnTo>
                      <a:pt x="180" y="9"/>
                    </a:lnTo>
                    <a:lnTo>
                      <a:pt x="7" y="16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6" name="Shape - Indiana"/>
              <p:cNvSpPr>
                <a:spLocks noChangeAspect="1"/>
              </p:cNvSpPr>
              <p:nvPr/>
            </p:nvSpPr>
            <p:spPr bwMode="auto">
              <a:xfrm>
                <a:off x="2800858" y="7211205"/>
                <a:ext cx="169264" cy="275532"/>
              </a:xfrm>
              <a:custGeom>
                <a:avLst/>
                <a:gdLst>
                  <a:gd name="T0" fmla="*/ 0 w 268"/>
                  <a:gd name="T1" fmla="*/ 2147483647 h 441"/>
                  <a:gd name="T2" fmla="*/ 2147483647 w 268"/>
                  <a:gd name="T3" fmla="*/ 2147483647 h 441"/>
                  <a:gd name="T4" fmla="*/ 2147483647 w 268"/>
                  <a:gd name="T5" fmla="*/ 2147483647 h 441"/>
                  <a:gd name="T6" fmla="*/ 2147483647 w 268"/>
                  <a:gd name="T7" fmla="*/ 2147483647 h 441"/>
                  <a:gd name="T8" fmla="*/ 2147483647 w 268"/>
                  <a:gd name="T9" fmla="*/ 2147483647 h 441"/>
                  <a:gd name="T10" fmla="*/ 2147483647 w 268"/>
                  <a:gd name="T11" fmla="*/ 0 h 441"/>
                  <a:gd name="T12" fmla="*/ 2147483647 w 268"/>
                  <a:gd name="T13" fmla="*/ 2147483647 h 441"/>
                  <a:gd name="T14" fmla="*/ 2147483647 w 268"/>
                  <a:gd name="T15" fmla="*/ 2147483647 h 441"/>
                  <a:gd name="T16" fmla="*/ 2147483647 w 268"/>
                  <a:gd name="T17" fmla="*/ 2147483647 h 441"/>
                  <a:gd name="T18" fmla="*/ 2147483647 w 268"/>
                  <a:gd name="T19" fmla="*/ 2147483647 h 441"/>
                  <a:gd name="T20" fmla="*/ 2147483647 w 268"/>
                  <a:gd name="T21" fmla="*/ 2147483647 h 441"/>
                  <a:gd name="T22" fmla="*/ 2147483647 w 268"/>
                  <a:gd name="T23" fmla="*/ 2147483647 h 441"/>
                  <a:gd name="T24" fmla="*/ 2147483647 w 268"/>
                  <a:gd name="T25" fmla="*/ 2147483647 h 441"/>
                  <a:gd name="T26" fmla="*/ 2147483647 w 268"/>
                  <a:gd name="T27" fmla="*/ 2147483647 h 441"/>
                  <a:gd name="T28" fmla="*/ 2147483647 w 268"/>
                  <a:gd name="T29" fmla="*/ 2147483647 h 441"/>
                  <a:gd name="T30" fmla="*/ 0 w 268"/>
                  <a:gd name="T31" fmla="*/ 2147483647 h 44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68"/>
                  <a:gd name="T49" fmla="*/ 0 h 441"/>
                  <a:gd name="T50" fmla="*/ 268 w 268"/>
                  <a:gd name="T51" fmla="*/ 441 h 44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68" h="441">
                    <a:moveTo>
                      <a:pt x="0" y="31"/>
                    </a:moveTo>
                    <a:lnTo>
                      <a:pt x="31" y="48"/>
                    </a:lnTo>
                    <a:lnTo>
                      <a:pt x="61" y="45"/>
                    </a:lnTo>
                    <a:lnTo>
                      <a:pt x="71" y="36"/>
                    </a:lnTo>
                    <a:lnTo>
                      <a:pt x="79" y="9"/>
                    </a:lnTo>
                    <a:lnTo>
                      <a:pt x="208" y="0"/>
                    </a:lnTo>
                    <a:lnTo>
                      <a:pt x="268" y="312"/>
                    </a:lnTo>
                    <a:lnTo>
                      <a:pt x="263" y="309"/>
                    </a:lnTo>
                    <a:lnTo>
                      <a:pt x="219" y="326"/>
                    </a:lnTo>
                    <a:lnTo>
                      <a:pt x="187" y="410"/>
                    </a:lnTo>
                    <a:lnTo>
                      <a:pt x="141" y="398"/>
                    </a:lnTo>
                    <a:lnTo>
                      <a:pt x="87" y="429"/>
                    </a:lnTo>
                    <a:lnTo>
                      <a:pt x="17" y="441"/>
                    </a:lnTo>
                    <a:lnTo>
                      <a:pt x="49" y="359"/>
                    </a:lnTo>
                    <a:lnTo>
                      <a:pt x="35" y="313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7" name="Shape - Illinois"/>
              <p:cNvSpPr>
                <a:spLocks noChangeAspect="1"/>
              </p:cNvSpPr>
              <p:nvPr/>
            </p:nvSpPr>
            <p:spPr bwMode="auto">
              <a:xfrm>
                <a:off x="2615474" y="7186388"/>
                <a:ext cx="219535" cy="355710"/>
              </a:xfrm>
              <a:custGeom>
                <a:avLst/>
                <a:gdLst>
                  <a:gd name="T0" fmla="*/ 64 w 346"/>
                  <a:gd name="T1" fmla="*/ 33 h 571"/>
                  <a:gd name="T2" fmla="*/ 262 w 346"/>
                  <a:gd name="T3" fmla="*/ 0 h 571"/>
                  <a:gd name="T4" fmla="*/ 294 w 346"/>
                  <a:gd name="T5" fmla="*/ 70 h 571"/>
                  <a:gd name="T6" fmla="*/ 334 w 346"/>
                  <a:gd name="T7" fmla="*/ 362 h 571"/>
                  <a:gd name="T8" fmla="*/ 346 w 346"/>
                  <a:gd name="T9" fmla="*/ 401 h 571"/>
                  <a:gd name="T10" fmla="*/ 314 w 346"/>
                  <a:gd name="T11" fmla="*/ 478 h 571"/>
                  <a:gd name="T12" fmla="*/ 314 w 346"/>
                  <a:gd name="T13" fmla="*/ 532 h 571"/>
                  <a:gd name="T14" fmla="*/ 279 w 346"/>
                  <a:gd name="T15" fmla="*/ 526 h 571"/>
                  <a:gd name="T16" fmla="*/ 280 w 346"/>
                  <a:gd name="T17" fmla="*/ 571 h 571"/>
                  <a:gd name="T18" fmla="*/ 243 w 346"/>
                  <a:gd name="T19" fmla="*/ 553 h 571"/>
                  <a:gd name="T20" fmla="*/ 223 w 346"/>
                  <a:gd name="T21" fmla="*/ 559 h 571"/>
                  <a:gd name="T22" fmla="*/ 195 w 346"/>
                  <a:gd name="T23" fmla="*/ 554 h 571"/>
                  <a:gd name="T24" fmla="*/ 174 w 346"/>
                  <a:gd name="T25" fmla="*/ 486 h 571"/>
                  <a:gd name="T26" fmla="*/ 134 w 346"/>
                  <a:gd name="T27" fmla="*/ 465 h 571"/>
                  <a:gd name="T28" fmla="*/ 134 w 346"/>
                  <a:gd name="T29" fmla="*/ 392 h 571"/>
                  <a:gd name="T30" fmla="*/ 94 w 346"/>
                  <a:gd name="T31" fmla="*/ 401 h 571"/>
                  <a:gd name="T32" fmla="*/ 71 w 346"/>
                  <a:gd name="T33" fmla="*/ 347 h 571"/>
                  <a:gd name="T34" fmla="*/ 0 w 346"/>
                  <a:gd name="T35" fmla="*/ 285 h 571"/>
                  <a:gd name="T36" fmla="*/ 52 w 346"/>
                  <a:gd name="T37" fmla="*/ 186 h 571"/>
                  <a:gd name="T38" fmla="*/ 37 w 346"/>
                  <a:gd name="T39" fmla="*/ 140 h 571"/>
                  <a:gd name="T40" fmla="*/ 89 w 346"/>
                  <a:gd name="T41" fmla="*/ 131 h 571"/>
                  <a:gd name="T42" fmla="*/ 94 w 346"/>
                  <a:gd name="T43" fmla="*/ 67 h 571"/>
                  <a:gd name="T44" fmla="*/ 64 w 346"/>
                  <a:gd name="T45" fmla="*/ 33 h 57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46"/>
                  <a:gd name="T70" fmla="*/ 0 h 571"/>
                  <a:gd name="T71" fmla="*/ 346 w 346"/>
                  <a:gd name="T72" fmla="*/ 571 h 57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46" h="571">
                    <a:moveTo>
                      <a:pt x="64" y="33"/>
                    </a:moveTo>
                    <a:lnTo>
                      <a:pt x="262" y="0"/>
                    </a:lnTo>
                    <a:lnTo>
                      <a:pt x="294" y="70"/>
                    </a:lnTo>
                    <a:lnTo>
                      <a:pt x="334" y="362"/>
                    </a:lnTo>
                    <a:lnTo>
                      <a:pt x="346" y="401"/>
                    </a:lnTo>
                    <a:lnTo>
                      <a:pt x="314" y="478"/>
                    </a:lnTo>
                    <a:lnTo>
                      <a:pt x="314" y="532"/>
                    </a:lnTo>
                    <a:lnTo>
                      <a:pt x="279" y="526"/>
                    </a:lnTo>
                    <a:lnTo>
                      <a:pt x="280" y="571"/>
                    </a:lnTo>
                    <a:lnTo>
                      <a:pt x="243" y="553"/>
                    </a:lnTo>
                    <a:lnTo>
                      <a:pt x="223" y="559"/>
                    </a:lnTo>
                    <a:lnTo>
                      <a:pt x="195" y="554"/>
                    </a:lnTo>
                    <a:lnTo>
                      <a:pt x="174" y="486"/>
                    </a:lnTo>
                    <a:lnTo>
                      <a:pt x="134" y="465"/>
                    </a:lnTo>
                    <a:lnTo>
                      <a:pt x="134" y="392"/>
                    </a:lnTo>
                    <a:lnTo>
                      <a:pt x="94" y="401"/>
                    </a:lnTo>
                    <a:lnTo>
                      <a:pt x="71" y="347"/>
                    </a:lnTo>
                    <a:lnTo>
                      <a:pt x="0" y="285"/>
                    </a:lnTo>
                    <a:lnTo>
                      <a:pt x="52" y="186"/>
                    </a:lnTo>
                    <a:lnTo>
                      <a:pt x="37" y="140"/>
                    </a:lnTo>
                    <a:lnTo>
                      <a:pt x="89" y="131"/>
                    </a:lnTo>
                    <a:lnTo>
                      <a:pt x="94" y="67"/>
                    </a:lnTo>
                    <a:lnTo>
                      <a:pt x="64" y="33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8" name="Shape - Idaho"/>
              <p:cNvSpPr>
                <a:spLocks noChangeAspect="1"/>
              </p:cNvSpPr>
              <p:nvPr/>
            </p:nvSpPr>
            <p:spPr bwMode="auto">
              <a:xfrm>
                <a:off x="1390746" y="6742228"/>
                <a:ext cx="300985" cy="479794"/>
              </a:xfrm>
              <a:custGeom>
                <a:avLst/>
                <a:gdLst>
                  <a:gd name="T0" fmla="*/ 2147483647 w 476"/>
                  <a:gd name="T1" fmla="*/ 0 h 770"/>
                  <a:gd name="T2" fmla="*/ 2147483647 w 476"/>
                  <a:gd name="T3" fmla="*/ 2147483647 h 770"/>
                  <a:gd name="T4" fmla="*/ 2147483647 w 476"/>
                  <a:gd name="T5" fmla="*/ 2147483647 h 770"/>
                  <a:gd name="T6" fmla="*/ 2147483647 w 476"/>
                  <a:gd name="T7" fmla="*/ 2147483647 h 770"/>
                  <a:gd name="T8" fmla="*/ 2147483647 w 476"/>
                  <a:gd name="T9" fmla="*/ 2147483647 h 770"/>
                  <a:gd name="T10" fmla="*/ 2147483647 w 476"/>
                  <a:gd name="T11" fmla="*/ 2147483647 h 770"/>
                  <a:gd name="T12" fmla="*/ 2147483647 w 476"/>
                  <a:gd name="T13" fmla="*/ 2147483647 h 770"/>
                  <a:gd name="T14" fmla="*/ 0 w 476"/>
                  <a:gd name="T15" fmla="*/ 2147483647 h 770"/>
                  <a:gd name="T16" fmla="*/ 2147483647 w 476"/>
                  <a:gd name="T17" fmla="*/ 2147483647 h 770"/>
                  <a:gd name="T18" fmla="*/ 2147483647 w 476"/>
                  <a:gd name="T19" fmla="*/ 2147483647 h 770"/>
                  <a:gd name="T20" fmla="*/ 2147483647 w 476"/>
                  <a:gd name="T21" fmla="*/ 2147483647 h 770"/>
                  <a:gd name="T22" fmla="*/ 2147483647 w 476"/>
                  <a:gd name="T23" fmla="*/ 2147483647 h 770"/>
                  <a:gd name="T24" fmla="*/ 2147483647 w 476"/>
                  <a:gd name="T25" fmla="*/ 2147483647 h 770"/>
                  <a:gd name="T26" fmla="*/ 2147483647 w 476"/>
                  <a:gd name="T27" fmla="*/ 2147483647 h 770"/>
                  <a:gd name="T28" fmla="*/ 2147483647 w 476"/>
                  <a:gd name="T29" fmla="*/ 2147483647 h 770"/>
                  <a:gd name="T30" fmla="*/ 2147483647 w 476"/>
                  <a:gd name="T31" fmla="*/ 2147483647 h 770"/>
                  <a:gd name="T32" fmla="*/ 2147483647 w 476"/>
                  <a:gd name="T33" fmla="*/ 2147483647 h 770"/>
                  <a:gd name="T34" fmla="*/ 2147483647 w 476"/>
                  <a:gd name="T35" fmla="*/ 2147483647 h 770"/>
                  <a:gd name="T36" fmla="*/ 2147483647 w 476"/>
                  <a:gd name="T37" fmla="*/ 2147483647 h 770"/>
                  <a:gd name="T38" fmla="*/ 2147483647 w 476"/>
                  <a:gd name="T39" fmla="*/ 2147483647 h 770"/>
                  <a:gd name="T40" fmla="*/ 2147483647 w 476"/>
                  <a:gd name="T41" fmla="*/ 2147483647 h 770"/>
                  <a:gd name="T42" fmla="*/ 2147483647 w 476"/>
                  <a:gd name="T43" fmla="*/ 0 h 77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76"/>
                  <a:gd name="T67" fmla="*/ 0 h 770"/>
                  <a:gd name="T68" fmla="*/ 476 w 476"/>
                  <a:gd name="T69" fmla="*/ 770 h 77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76" h="770">
                    <a:moveTo>
                      <a:pt x="115" y="0"/>
                    </a:moveTo>
                    <a:lnTo>
                      <a:pt x="72" y="301"/>
                    </a:lnTo>
                    <a:lnTo>
                      <a:pt x="117" y="365"/>
                    </a:lnTo>
                    <a:lnTo>
                      <a:pt x="47" y="432"/>
                    </a:lnTo>
                    <a:lnTo>
                      <a:pt x="38" y="478"/>
                    </a:lnTo>
                    <a:lnTo>
                      <a:pt x="57" y="511"/>
                    </a:lnTo>
                    <a:lnTo>
                      <a:pt x="38" y="527"/>
                    </a:lnTo>
                    <a:lnTo>
                      <a:pt x="0" y="701"/>
                    </a:lnTo>
                    <a:lnTo>
                      <a:pt x="227" y="742"/>
                    </a:lnTo>
                    <a:lnTo>
                      <a:pt x="442" y="770"/>
                    </a:lnTo>
                    <a:lnTo>
                      <a:pt x="464" y="611"/>
                    </a:lnTo>
                    <a:lnTo>
                      <a:pt x="476" y="523"/>
                    </a:lnTo>
                    <a:lnTo>
                      <a:pt x="455" y="491"/>
                    </a:lnTo>
                    <a:lnTo>
                      <a:pt x="406" y="500"/>
                    </a:lnTo>
                    <a:lnTo>
                      <a:pt x="342" y="508"/>
                    </a:lnTo>
                    <a:lnTo>
                      <a:pt x="330" y="436"/>
                    </a:lnTo>
                    <a:lnTo>
                      <a:pt x="252" y="378"/>
                    </a:lnTo>
                    <a:lnTo>
                      <a:pt x="263" y="341"/>
                    </a:lnTo>
                    <a:lnTo>
                      <a:pt x="270" y="275"/>
                    </a:lnTo>
                    <a:lnTo>
                      <a:pt x="170" y="134"/>
                    </a:lnTo>
                    <a:lnTo>
                      <a:pt x="184" y="9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69" name="Shape - Hawaii"/>
              <p:cNvGrpSpPr/>
              <p:nvPr/>
            </p:nvGrpSpPr>
            <p:grpSpPr>
              <a:xfrm>
                <a:off x="1122158" y="7961864"/>
                <a:ext cx="249442" cy="191536"/>
                <a:chOff x="2322512" y="5000625"/>
                <a:chExt cx="622300" cy="477838"/>
              </a:xfrm>
              <a:solidFill>
                <a:schemeClr val="accent6"/>
              </a:solidFill>
            </p:grpSpPr>
            <p:sp>
              <p:nvSpPr>
                <p:cNvPr id="85" name="Freeform 4"/>
                <p:cNvSpPr>
                  <a:spLocks noChangeAspect="1"/>
                </p:cNvSpPr>
                <p:nvPr/>
              </p:nvSpPr>
              <p:spPr bwMode="auto">
                <a:xfrm>
                  <a:off x="2322512" y="5060535"/>
                  <a:ext cx="47758" cy="69294"/>
                </a:xfrm>
                <a:custGeom>
                  <a:avLst/>
                  <a:gdLst>
                    <a:gd name="T0" fmla="*/ 0 w 66"/>
                    <a:gd name="T1" fmla="*/ 96 h 96"/>
                    <a:gd name="T2" fmla="*/ 0 w 66"/>
                    <a:gd name="T3" fmla="*/ 68 h 96"/>
                    <a:gd name="T4" fmla="*/ 37 w 66"/>
                    <a:gd name="T5" fmla="*/ 0 h 96"/>
                    <a:gd name="T6" fmla="*/ 66 w 66"/>
                    <a:gd name="T7" fmla="*/ 20 h 96"/>
                    <a:gd name="T8" fmla="*/ 34 w 66"/>
                    <a:gd name="T9" fmla="*/ 96 h 96"/>
                    <a:gd name="T10" fmla="*/ 0 w 66"/>
                    <a:gd name="T11" fmla="*/ 96 h 9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6"/>
                    <a:gd name="T19" fmla="*/ 0 h 96"/>
                    <a:gd name="T20" fmla="*/ 66 w 66"/>
                    <a:gd name="T21" fmla="*/ 96 h 9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6" h="96">
                      <a:moveTo>
                        <a:pt x="0" y="96"/>
                      </a:moveTo>
                      <a:lnTo>
                        <a:pt x="0" y="68"/>
                      </a:lnTo>
                      <a:lnTo>
                        <a:pt x="37" y="0"/>
                      </a:lnTo>
                      <a:lnTo>
                        <a:pt x="66" y="20"/>
                      </a:lnTo>
                      <a:lnTo>
                        <a:pt x="34" y="96"/>
                      </a:lnTo>
                      <a:lnTo>
                        <a:pt x="0" y="96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accent4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300" b="1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86" name="Freeform 5"/>
                <p:cNvSpPr>
                  <a:spLocks noChangeAspect="1"/>
                </p:cNvSpPr>
                <p:nvPr/>
              </p:nvSpPr>
              <p:spPr bwMode="auto">
                <a:xfrm>
                  <a:off x="2390531" y="5000625"/>
                  <a:ext cx="89727" cy="87339"/>
                </a:xfrm>
                <a:custGeom>
                  <a:avLst/>
                  <a:gdLst>
                    <a:gd name="T0" fmla="*/ 27 w 124"/>
                    <a:gd name="T1" fmla="*/ 13 h 121"/>
                    <a:gd name="T2" fmla="*/ 0 w 124"/>
                    <a:gd name="T3" fmla="*/ 72 h 121"/>
                    <a:gd name="T4" fmla="*/ 48 w 124"/>
                    <a:gd name="T5" fmla="*/ 110 h 121"/>
                    <a:gd name="T6" fmla="*/ 103 w 124"/>
                    <a:gd name="T7" fmla="*/ 121 h 121"/>
                    <a:gd name="T8" fmla="*/ 124 w 124"/>
                    <a:gd name="T9" fmla="*/ 73 h 121"/>
                    <a:gd name="T10" fmla="*/ 110 w 124"/>
                    <a:gd name="T11" fmla="*/ 0 h 121"/>
                    <a:gd name="T12" fmla="*/ 27 w 124"/>
                    <a:gd name="T13" fmla="*/ 13 h 12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4"/>
                    <a:gd name="T22" fmla="*/ 0 h 121"/>
                    <a:gd name="T23" fmla="*/ 124 w 124"/>
                    <a:gd name="T24" fmla="*/ 121 h 12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4" h="121">
                      <a:moveTo>
                        <a:pt x="27" y="13"/>
                      </a:moveTo>
                      <a:lnTo>
                        <a:pt x="0" y="72"/>
                      </a:lnTo>
                      <a:lnTo>
                        <a:pt x="48" y="110"/>
                      </a:lnTo>
                      <a:lnTo>
                        <a:pt x="103" y="121"/>
                      </a:lnTo>
                      <a:lnTo>
                        <a:pt x="124" y="73"/>
                      </a:lnTo>
                      <a:lnTo>
                        <a:pt x="110" y="0"/>
                      </a:lnTo>
                      <a:lnTo>
                        <a:pt x="27" y="13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accent4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300" b="1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87" name="Freeform 6"/>
                <p:cNvSpPr>
                  <a:spLocks noChangeAspect="1"/>
                </p:cNvSpPr>
                <p:nvPr/>
              </p:nvSpPr>
              <p:spPr bwMode="auto">
                <a:xfrm>
                  <a:off x="2474469" y="5060535"/>
                  <a:ext cx="133143" cy="98166"/>
                </a:xfrm>
                <a:custGeom>
                  <a:avLst/>
                  <a:gdLst>
                    <a:gd name="T0" fmla="*/ 0 w 184"/>
                    <a:gd name="T1" fmla="*/ 48 h 136"/>
                    <a:gd name="T2" fmla="*/ 126 w 184"/>
                    <a:gd name="T3" fmla="*/ 0 h 136"/>
                    <a:gd name="T4" fmla="*/ 149 w 184"/>
                    <a:gd name="T5" fmla="*/ 59 h 136"/>
                    <a:gd name="T6" fmla="*/ 173 w 184"/>
                    <a:gd name="T7" fmla="*/ 72 h 136"/>
                    <a:gd name="T8" fmla="*/ 184 w 184"/>
                    <a:gd name="T9" fmla="*/ 120 h 136"/>
                    <a:gd name="T10" fmla="*/ 121 w 184"/>
                    <a:gd name="T11" fmla="*/ 127 h 136"/>
                    <a:gd name="T12" fmla="*/ 76 w 184"/>
                    <a:gd name="T13" fmla="*/ 136 h 136"/>
                    <a:gd name="T14" fmla="*/ 0 w 184"/>
                    <a:gd name="T15" fmla="*/ 48 h 1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4"/>
                    <a:gd name="T25" fmla="*/ 0 h 136"/>
                    <a:gd name="T26" fmla="*/ 184 w 184"/>
                    <a:gd name="T27" fmla="*/ 136 h 1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4" h="136">
                      <a:moveTo>
                        <a:pt x="0" y="48"/>
                      </a:moveTo>
                      <a:lnTo>
                        <a:pt x="126" y="0"/>
                      </a:lnTo>
                      <a:lnTo>
                        <a:pt x="149" y="59"/>
                      </a:lnTo>
                      <a:lnTo>
                        <a:pt x="173" y="72"/>
                      </a:lnTo>
                      <a:lnTo>
                        <a:pt x="184" y="120"/>
                      </a:lnTo>
                      <a:lnTo>
                        <a:pt x="121" y="127"/>
                      </a:lnTo>
                      <a:lnTo>
                        <a:pt x="76" y="136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accent4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300" b="1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88" name="Freeform 7"/>
                <p:cNvSpPr>
                  <a:spLocks noChangeAspect="1"/>
                </p:cNvSpPr>
                <p:nvPr/>
              </p:nvSpPr>
              <p:spPr bwMode="auto">
                <a:xfrm>
                  <a:off x="2611954" y="5134882"/>
                  <a:ext cx="105646" cy="51970"/>
                </a:xfrm>
                <a:custGeom>
                  <a:avLst/>
                  <a:gdLst>
                    <a:gd name="T0" fmla="*/ 22 w 146"/>
                    <a:gd name="T1" fmla="*/ 3 h 72"/>
                    <a:gd name="T2" fmla="*/ 0 w 146"/>
                    <a:gd name="T3" fmla="*/ 67 h 72"/>
                    <a:gd name="T4" fmla="*/ 38 w 146"/>
                    <a:gd name="T5" fmla="*/ 72 h 72"/>
                    <a:gd name="T6" fmla="*/ 62 w 146"/>
                    <a:gd name="T7" fmla="*/ 57 h 72"/>
                    <a:gd name="T8" fmla="*/ 107 w 146"/>
                    <a:gd name="T9" fmla="*/ 58 h 72"/>
                    <a:gd name="T10" fmla="*/ 146 w 146"/>
                    <a:gd name="T11" fmla="*/ 30 h 72"/>
                    <a:gd name="T12" fmla="*/ 120 w 146"/>
                    <a:gd name="T13" fmla="*/ 20 h 72"/>
                    <a:gd name="T14" fmla="*/ 101 w 146"/>
                    <a:gd name="T15" fmla="*/ 0 h 72"/>
                    <a:gd name="T16" fmla="*/ 22 w 146"/>
                    <a:gd name="T17" fmla="*/ 3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46"/>
                    <a:gd name="T28" fmla="*/ 0 h 72"/>
                    <a:gd name="T29" fmla="*/ 146 w 14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46" h="72">
                      <a:moveTo>
                        <a:pt x="22" y="3"/>
                      </a:moveTo>
                      <a:lnTo>
                        <a:pt x="0" y="67"/>
                      </a:lnTo>
                      <a:lnTo>
                        <a:pt x="38" y="72"/>
                      </a:lnTo>
                      <a:lnTo>
                        <a:pt x="62" y="57"/>
                      </a:lnTo>
                      <a:lnTo>
                        <a:pt x="107" y="58"/>
                      </a:lnTo>
                      <a:lnTo>
                        <a:pt x="146" y="30"/>
                      </a:lnTo>
                      <a:lnTo>
                        <a:pt x="120" y="20"/>
                      </a:lnTo>
                      <a:lnTo>
                        <a:pt x="101" y="0"/>
                      </a:lnTo>
                      <a:lnTo>
                        <a:pt x="22" y="3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accent4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300" b="1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89" name="Freeform 8"/>
                <p:cNvSpPr>
                  <a:spLocks noChangeAspect="1"/>
                </p:cNvSpPr>
                <p:nvPr/>
              </p:nvSpPr>
              <p:spPr bwMode="auto">
                <a:xfrm>
                  <a:off x="2643069" y="5208506"/>
                  <a:ext cx="43416" cy="37534"/>
                </a:xfrm>
                <a:custGeom>
                  <a:avLst/>
                  <a:gdLst>
                    <a:gd name="T0" fmla="*/ 52 w 60"/>
                    <a:gd name="T1" fmla="*/ 0 h 52"/>
                    <a:gd name="T2" fmla="*/ 0 w 60"/>
                    <a:gd name="T3" fmla="*/ 4 h 52"/>
                    <a:gd name="T4" fmla="*/ 9 w 60"/>
                    <a:gd name="T5" fmla="*/ 52 h 52"/>
                    <a:gd name="T6" fmla="*/ 60 w 60"/>
                    <a:gd name="T7" fmla="*/ 40 h 52"/>
                    <a:gd name="T8" fmla="*/ 52 w 60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52"/>
                    <a:gd name="T17" fmla="*/ 60 w 60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52">
                      <a:moveTo>
                        <a:pt x="52" y="0"/>
                      </a:moveTo>
                      <a:lnTo>
                        <a:pt x="0" y="4"/>
                      </a:lnTo>
                      <a:lnTo>
                        <a:pt x="9" y="52"/>
                      </a:lnTo>
                      <a:lnTo>
                        <a:pt x="60" y="40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accent4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300" b="1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90" name="Freeform 9"/>
                <p:cNvSpPr>
                  <a:spLocks noChangeAspect="1"/>
                </p:cNvSpPr>
                <p:nvPr/>
              </p:nvSpPr>
              <p:spPr bwMode="auto">
                <a:xfrm>
                  <a:off x="2690103" y="5248928"/>
                  <a:ext cx="29668" cy="36812"/>
                </a:xfrm>
                <a:custGeom>
                  <a:avLst/>
                  <a:gdLst>
                    <a:gd name="T0" fmla="*/ 0 w 41"/>
                    <a:gd name="T1" fmla="*/ 20 h 51"/>
                    <a:gd name="T2" fmla="*/ 41 w 41"/>
                    <a:gd name="T3" fmla="*/ 0 h 51"/>
                    <a:gd name="T4" fmla="*/ 41 w 41"/>
                    <a:gd name="T5" fmla="*/ 45 h 51"/>
                    <a:gd name="T6" fmla="*/ 14 w 41"/>
                    <a:gd name="T7" fmla="*/ 51 h 51"/>
                    <a:gd name="T8" fmla="*/ 0 w 41"/>
                    <a:gd name="T9" fmla="*/ 20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"/>
                    <a:gd name="T16" fmla="*/ 0 h 51"/>
                    <a:gd name="T17" fmla="*/ 41 w 41"/>
                    <a:gd name="T18" fmla="*/ 51 h 5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" h="51">
                      <a:moveTo>
                        <a:pt x="0" y="20"/>
                      </a:moveTo>
                      <a:lnTo>
                        <a:pt x="41" y="0"/>
                      </a:lnTo>
                      <a:lnTo>
                        <a:pt x="41" y="45"/>
                      </a:lnTo>
                      <a:lnTo>
                        <a:pt x="14" y="51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accent4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300" b="1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91" name="Freeform"/>
                <p:cNvSpPr>
                  <a:spLocks noChangeAspect="1"/>
                </p:cNvSpPr>
                <p:nvPr/>
              </p:nvSpPr>
              <p:spPr bwMode="auto">
                <a:xfrm>
                  <a:off x="2764634" y="5266251"/>
                  <a:ext cx="180178" cy="212212"/>
                </a:xfrm>
                <a:custGeom>
                  <a:avLst/>
                  <a:gdLst>
                    <a:gd name="T0" fmla="*/ 42 w 249"/>
                    <a:gd name="T1" fmla="*/ 0 h 294"/>
                    <a:gd name="T2" fmla="*/ 0 w 249"/>
                    <a:gd name="T3" fmla="*/ 112 h 294"/>
                    <a:gd name="T4" fmla="*/ 30 w 249"/>
                    <a:gd name="T5" fmla="*/ 167 h 294"/>
                    <a:gd name="T6" fmla="*/ 30 w 249"/>
                    <a:gd name="T7" fmla="*/ 267 h 294"/>
                    <a:gd name="T8" fmla="*/ 90 w 249"/>
                    <a:gd name="T9" fmla="*/ 294 h 294"/>
                    <a:gd name="T10" fmla="*/ 117 w 249"/>
                    <a:gd name="T11" fmla="*/ 235 h 294"/>
                    <a:gd name="T12" fmla="*/ 193 w 249"/>
                    <a:gd name="T13" fmla="*/ 222 h 294"/>
                    <a:gd name="T14" fmla="*/ 249 w 249"/>
                    <a:gd name="T15" fmla="*/ 158 h 294"/>
                    <a:gd name="T16" fmla="*/ 190 w 249"/>
                    <a:gd name="T17" fmla="*/ 58 h 294"/>
                    <a:gd name="T18" fmla="*/ 42 w 249"/>
                    <a:gd name="T19" fmla="*/ 0 h 29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49"/>
                    <a:gd name="T31" fmla="*/ 0 h 294"/>
                    <a:gd name="T32" fmla="*/ 249 w 249"/>
                    <a:gd name="T33" fmla="*/ 294 h 29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49" h="294">
                      <a:moveTo>
                        <a:pt x="42" y="0"/>
                      </a:moveTo>
                      <a:lnTo>
                        <a:pt x="0" y="112"/>
                      </a:lnTo>
                      <a:lnTo>
                        <a:pt x="30" y="167"/>
                      </a:lnTo>
                      <a:lnTo>
                        <a:pt x="30" y="267"/>
                      </a:lnTo>
                      <a:lnTo>
                        <a:pt x="90" y="294"/>
                      </a:lnTo>
                      <a:lnTo>
                        <a:pt x="117" y="235"/>
                      </a:lnTo>
                      <a:lnTo>
                        <a:pt x="193" y="222"/>
                      </a:lnTo>
                      <a:lnTo>
                        <a:pt x="249" y="158"/>
                      </a:lnTo>
                      <a:lnTo>
                        <a:pt x="190" y="58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accent4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300" b="1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92" name="Freeform"/>
                <p:cNvSpPr>
                  <a:spLocks noChangeAspect="1"/>
                </p:cNvSpPr>
                <p:nvPr/>
              </p:nvSpPr>
              <p:spPr bwMode="auto">
                <a:xfrm>
                  <a:off x="2700957" y="5167363"/>
                  <a:ext cx="99857" cy="83008"/>
                </a:xfrm>
                <a:custGeom>
                  <a:avLst/>
                  <a:gdLst>
                    <a:gd name="T0" fmla="*/ 29 w 138"/>
                    <a:gd name="T1" fmla="*/ 0 h 115"/>
                    <a:gd name="T2" fmla="*/ 0 w 138"/>
                    <a:gd name="T3" fmla="*/ 34 h 115"/>
                    <a:gd name="T4" fmla="*/ 12 w 138"/>
                    <a:gd name="T5" fmla="*/ 61 h 115"/>
                    <a:gd name="T6" fmla="*/ 38 w 138"/>
                    <a:gd name="T7" fmla="*/ 70 h 115"/>
                    <a:gd name="T8" fmla="*/ 64 w 138"/>
                    <a:gd name="T9" fmla="*/ 115 h 115"/>
                    <a:gd name="T10" fmla="*/ 136 w 138"/>
                    <a:gd name="T11" fmla="*/ 97 h 115"/>
                    <a:gd name="T12" fmla="*/ 138 w 138"/>
                    <a:gd name="T13" fmla="*/ 49 h 115"/>
                    <a:gd name="T14" fmla="*/ 85 w 138"/>
                    <a:gd name="T15" fmla="*/ 9 h 115"/>
                    <a:gd name="T16" fmla="*/ 29 w 138"/>
                    <a:gd name="T17" fmla="*/ 0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8"/>
                    <a:gd name="T28" fmla="*/ 0 h 115"/>
                    <a:gd name="T29" fmla="*/ 138 w 138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8" h="115">
                      <a:moveTo>
                        <a:pt x="29" y="0"/>
                      </a:moveTo>
                      <a:lnTo>
                        <a:pt x="0" y="34"/>
                      </a:lnTo>
                      <a:lnTo>
                        <a:pt x="12" y="61"/>
                      </a:lnTo>
                      <a:lnTo>
                        <a:pt x="38" y="70"/>
                      </a:lnTo>
                      <a:lnTo>
                        <a:pt x="64" y="115"/>
                      </a:lnTo>
                      <a:lnTo>
                        <a:pt x="136" y="97"/>
                      </a:lnTo>
                      <a:lnTo>
                        <a:pt x="138" y="49"/>
                      </a:lnTo>
                      <a:lnTo>
                        <a:pt x="85" y="9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accent4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300" b="1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70" name="Shape - Georgia"/>
              <p:cNvSpPr>
                <a:spLocks noChangeAspect="1"/>
              </p:cNvSpPr>
              <p:nvPr/>
            </p:nvSpPr>
            <p:spPr bwMode="auto">
              <a:xfrm>
                <a:off x="2971395" y="7631820"/>
                <a:ext cx="283804" cy="289531"/>
              </a:xfrm>
              <a:custGeom>
                <a:avLst/>
                <a:gdLst>
                  <a:gd name="T0" fmla="*/ 0 w 447"/>
                  <a:gd name="T1" fmla="*/ 2147483647 h 463"/>
                  <a:gd name="T2" fmla="*/ 2147483647 w 447"/>
                  <a:gd name="T3" fmla="*/ 2147483647 h 463"/>
                  <a:gd name="T4" fmla="*/ 2147483647 w 447"/>
                  <a:gd name="T5" fmla="*/ 2147483647 h 463"/>
                  <a:gd name="T6" fmla="*/ 2147483647 w 447"/>
                  <a:gd name="T7" fmla="*/ 0 h 463"/>
                  <a:gd name="T8" fmla="*/ 2147483647 w 447"/>
                  <a:gd name="T9" fmla="*/ 2147483647 h 463"/>
                  <a:gd name="T10" fmla="*/ 2147483647 w 447"/>
                  <a:gd name="T11" fmla="*/ 2147483647 h 463"/>
                  <a:gd name="T12" fmla="*/ 2147483647 w 447"/>
                  <a:gd name="T13" fmla="*/ 2147483647 h 463"/>
                  <a:gd name="T14" fmla="*/ 2147483647 w 447"/>
                  <a:gd name="T15" fmla="*/ 2147483647 h 463"/>
                  <a:gd name="T16" fmla="*/ 2147483647 w 447"/>
                  <a:gd name="T17" fmla="*/ 2147483647 h 463"/>
                  <a:gd name="T18" fmla="*/ 2147483647 w 447"/>
                  <a:gd name="T19" fmla="*/ 2147483647 h 463"/>
                  <a:gd name="T20" fmla="*/ 2147483647 w 447"/>
                  <a:gd name="T21" fmla="*/ 2147483647 h 463"/>
                  <a:gd name="T22" fmla="*/ 2147483647 w 447"/>
                  <a:gd name="T23" fmla="*/ 2147483647 h 463"/>
                  <a:gd name="T24" fmla="*/ 2147483647 w 447"/>
                  <a:gd name="T25" fmla="*/ 2147483647 h 463"/>
                  <a:gd name="T26" fmla="*/ 2147483647 w 447"/>
                  <a:gd name="T27" fmla="*/ 2147483647 h 463"/>
                  <a:gd name="T28" fmla="*/ 2147483647 w 447"/>
                  <a:gd name="T29" fmla="*/ 2147483647 h 463"/>
                  <a:gd name="T30" fmla="*/ 2147483647 w 447"/>
                  <a:gd name="T31" fmla="*/ 2147483647 h 463"/>
                  <a:gd name="T32" fmla="*/ 2147483647 w 447"/>
                  <a:gd name="T33" fmla="*/ 2147483647 h 463"/>
                  <a:gd name="T34" fmla="*/ 2147483647 w 447"/>
                  <a:gd name="T35" fmla="*/ 2147483647 h 463"/>
                  <a:gd name="T36" fmla="*/ 0 w 447"/>
                  <a:gd name="T37" fmla="*/ 2147483647 h 46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47"/>
                  <a:gd name="T58" fmla="*/ 0 h 463"/>
                  <a:gd name="T59" fmla="*/ 447 w 447"/>
                  <a:gd name="T60" fmla="*/ 463 h 46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47" h="463">
                    <a:moveTo>
                      <a:pt x="0" y="28"/>
                    </a:moveTo>
                    <a:lnTo>
                      <a:pt x="4" y="28"/>
                    </a:lnTo>
                    <a:lnTo>
                      <a:pt x="109" y="9"/>
                    </a:lnTo>
                    <a:lnTo>
                      <a:pt x="201" y="0"/>
                    </a:lnTo>
                    <a:lnTo>
                      <a:pt x="188" y="23"/>
                    </a:lnTo>
                    <a:lnTo>
                      <a:pt x="216" y="23"/>
                    </a:lnTo>
                    <a:lnTo>
                      <a:pt x="375" y="167"/>
                    </a:lnTo>
                    <a:lnTo>
                      <a:pt x="438" y="259"/>
                    </a:lnTo>
                    <a:lnTo>
                      <a:pt x="447" y="322"/>
                    </a:lnTo>
                    <a:lnTo>
                      <a:pt x="426" y="336"/>
                    </a:lnTo>
                    <a:lnTo>
                      <a:pt x="438" y="399"/>
                    </a:lnTo>
                    <a:lnTo>
                      <a:pt x="393" y="402"/>
                    </a:lnTo>
                    <a:lnTo>
                      <a:pt x="393" y="456"/>
                    </a:lnTo>
                    <a:lnTo>
                      <a:pt x="358" y="429"/>
                    </a:lnTo>
                    <a:lnTo>
                      <a:pt x="128" y="463"/>
                    </a:lnTo>
                    <a:lnTo>
                      <a:pt x="76" y="363"/>
                    </a:lnTo>
                    <a:lnTo>
                      <a:pt x="113" y="295"/>
                    </a:lnTo>
                    <a:lnTo>
                      <a:pt x="64" y="26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1" name="Shape - Florida"/>
              <p:cNvSpPr>
                <a:spLocks noChangeAspect="1"/>
              </p:cNvSpPr>
              <p:nvPr/>
            </p:nvSpPr>
            <p:spPr bwMode="auto">
              <a:xfrm>
                <a:off x="2907126" y="7879990"/>
                <a:ext cx="483612" cy="324529"/>
              </a:xfrm>
              <a:custGeom>
                <a:avLst/>
                <a:gdLst>
                  <a:gd name="T0" fmla="*/ 0 w 765"/>
                  <a:gd name="T1" fmla="*/ 2147483647 h 519"/>
                  <a:gd name="T2" fmla="*/ 2147483647 w 765"/>
                  <a:gd name="T3" fmla="*/ 2147483647 h 519"/>
                  <a:gd name="T4" fmla="*/ 2147483647 w 765"/>
                  <a:gd name="T5" fmla="*/ 2147483647 h 519"/>
                  <a:gd name="T6" fmla="*/ 2147483647 w 765"/>
                  <a:gd name="T7" fmla="*/ 2147483647 h 519"/>
                  <a:gd name="T8" fmla="*/ 2147483647 w 765"/>
                  <a:gd name="T9" fmla="*/ 2147483647 h 519"/>
                  <a:gd name="T10" fmla="*/ 2147483647 w 765"/>
                  <a:gd name="T11" fmla="*/ 2147483647 h 519"/>
                  <a:gd name="T12" fmla="*/ 2147483647 w 765"/>
                  <a:gd name="T13" fmla="*/ 0 h 519"/>
                  <a:gd name="T14" fmla="*/ 2147483647 w 765"/>
                  <a:gd name="T15" fmla="*/ 2147483647 h 519"/>
                  <a:gd name="T16" fmla="*/ 2147483647 w 765"/>
                  <a:gd name="T17" fmla="*/ 2147483647 h 519"/>
                  <a:gd name="T18" fmla="*/ 2147483647 w 765"/>
                  <a:gd name="T19" fmla="*/ 2147483647 h 519"/>
                  <a:gd name="T20" fmla="*/ 2147483647 w 765"/>
                  <a:gd name="T21" fmla="*/ 2147483647 h 519"/>
                  <a:gd name="T22" fmla="*/ 2147483647 w 765"/>
                  <a:gd name="T23" fmla="*/ 2147483647 h 519"/>
                  <a:gd name="T24" fmla="*/ 2147483647 w 765"/>
                  <a:gd name="T25" fmla="*/ 2147483647 h 519"/>
                  <a:gd name="T26" fmla="*/ 2147483647 w 765"/>
                  <a:gd name="T27" fmla="*/ 2147483647 h 519"/>
                  <a:gd name="T28" fmla="*/ 2147483647 w 765"/>
                  <a:gd name="T29" fmla="*/ 2147483647 h 519"/>
                  <a:gd name="T30" fmla="*/ 2147483647 w 765"/>
                  <a:gd name="T31" fmla="*/ 2147483647 h 519"/>
                  <a:gd name="T32" fmla="*/ 2147483647 w 765"/>
                  <a:gd name="T33" fmla="*/ 2147483647 h 519"/>
                  <a:gd name="T34" fmla="*/ 2147483647 w 765"/>
                  <a:gd name="T35" fmla="*/ 2147483647 h 519"/>
                  <a:gd name="T36" fmla="*/ 2147483647 w 765"/>
                  <a:gd name="T37" fmla="*/ 2147483647 h 519"/>
                  <a:gd name="T38" fmla="*/ 2147483647 w 765"/>
                  <a:gd name="T39" fmla="*/ 2147483647 h 519"/>
                  <a:gd name="T40" fmla="*/ 2147483647 w 765"/>
                  <a:gd name="T41" fmla="*/ 2147483647 h 519"/>
                  <a:gd name="T42" fmla="*/ 2147483647 w 765"/>
                  <a:gd name="T43" fmla="*/ 2147483647 h 519"/>
                  <a:gd name="T44" fmla="*/ 2147483647 w 765"/>
                  <a:gd name="T45" fmla="*/ 2147483647 h 519"/>
                  <a:gd name="T46" fmla="*/ 2147483647 w 765"/>
                  <a:gd name="T47" fmla="*/ 2147483647 h 519"/>
                  <a:gd name="T48" fmla="*/ 2147483647 w 765"/>
                  <a:gd name="T49" fmla="*/ 2147483647 h 519"/>
                  <a:gd name="T50" fmla="*/ 2147483647 w 765"/>
                  <a:gd name="T51" fmla="*/ 2147483647 h 519"/>
                  <a:gd name="T52" fmla="*/ 2147483647 w 765"/>
                  <a:gd name="T53" fmla="*/ 2147483647 h 519"/>
                  <a:gd name="T54" fmla="*/ 2147483647 w 765"/>
                  <a:gd name="T55" fmla="*/ 2147483647 h 519"/>
                  <a:gd name="T56" fmla="*/ 2147483647 w 765"/>
                  <a:gd name="T57" fmla="*/ 2147483647 h 519"/>
                  <a:gd name="T58" fmla="*/ 2147483647 w 765"/>
                  <a:gd name="T59" fmla="*/ 2147483647 h 519"/>
                  <a:gd name="T60" fmla="*/ 2147483647 w 765"/>
                  <a:gd name="T61" fmla="*/ 2147483647 h 519"/>
                  <a:gd name="T62" fmla="*/ 2147483647 w 765"/>
                  <a:gd name="T63" fmla="*/ 2147483647 h 519"/>
                  <a:gd name="T64" fmla="*/ 2147483647 w 765"/>
                  <a:gd name="T65" fmla="*/ 2147483647 h 519"/>
                  <a:gd name="T66" fmla="*/ 2147483647 w 765"/>
                  <a:gd name="T67" fmla="*/ 2147483647 h 519"/>
                  <a:gd name="T68" fmla="*/ 2147483647 w 765"/>
                  <a:gd name="T69" fmla="*/ 2147483647 h 519"/>
                  <a:gd name="T70" fmla="*/ 2147483647 w 765"/>
                  <a:gd name="T71" fmla="*/ 2147483647 h 519"/>
                  <a:gd name="T72" fmla="*/ 2147483647 w 765"/>
                  <a:gd name="T73" fmla="*/ 2147483647 h 519"/>
                  <a:gd name="T74" fmla="*/ 2147483647 w 765"/>
                  <a:gd name="T75" fmla="*/ 2147483647 h 519"/>
                  <a:gd name="T76" fmla="*/ 2147483647 w 765"/>
                  <a:gd name="T77" fmla="*/ 2147483647 h 519"/>
                  <a:gd name="T78" fmla="*/ 0 w 765"/>
                  <a:gd name="T79" fmla="*/ 2147483647 h 519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765"/>
                  <a:gd name="T121" fmla="*/ 0 h 519"/>
                  <a:gd name="T122" fmla="*/ 765 w 765"/>
                  <a:gd name="T123" fmla="*/ 519 h 519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765" h="519">
                    <a:moveTo>
                      <a:pt x="0" y="51"/>
                    </a:moveTo>
                    <a:lnTo>
                      <a:pt x="210" y="30"/>
                    </a:lnTo>
                    <a:lnTo>
                      <a:pt x="233" y="64"/>
                    </a:lnTo>
                    <a:lnTo>
                      <a:pt x="458" y="30"/>
                    </a:lnTo>
                    <a:lnTo>
                      <a:pt x="496" y="58"/>
                    </a:lnTo>
                    <a:lnTo>
                      <a:pt x="496" y="4"/>
                    </a:lnTo>
                    <a:lnTo>
                      <a:pt x="493" y="0"/>
                    </a:lnTo>
                    <a:lnTo>
                      <a:pt x="538" y="3"/>
                    </a:lnTo>
                    <a:lnTo>
                      <a:pt x="586" y="83"/>
                    </a:lnTo>
                    <a:lnTo>
                      <a:pt x="662" y="192"/>
                    </a:lnTo>
                    <a:lnTo>
                      <a:pt x="699" y="286"/>
                    </a:lnTo>
                    <a:lnTo>
                      <a:pt x="756" y="352"/>
                    </a:lnTo>
                    <a:lnTo>
                      <a:pt x="765" y="447"/>
                    </a:lnTo>
                    <a:lnTo>
                      <a:pt x="747" y="504"/>
                    </a:lnTo>
                    <a:lnTo>
                      <a:pt x="666" y="519"/>
                    </a:lnTo>
                    <a:lnTo>
                      <a:pt x="653" y="495"/>
                    </a:lnTo>
                    <a:lnTo>
                      <a:pt x="596" y="460"/>
                    </a:lnTo>
                    <a:lnTo>
                      <a:pt x="578" y="425"/>
                    </a:lnTo>
                    <a:lnTo>
                      <a:pt x="563" y="411"/>
                    </a:lnTo>
                    <a:lnTo>
                      <a:pt x="554" y="378"/>
                    </a:lnTo>
                    <a:lnTo>
                      <a:pt x="541" y="387"/>
                    </a:lnTo>
                    <a:lnTo>
                      <a:pt x="496" y="344"/>
                    </a:lnTo>
                    <a:lnTo>
                      <a:pt x="507" y="304"/>
                    </a:lnTo>
                    <a:lnTo>
                      <a:pt x="496" y="282"/>
                    </a:lnTo>
                    <a:lnTo>
                      <a:pt x="483" y="289"/>
                    </a:lnTo>
                    <a:lnTo>
                      <a:pt x="484" y="313"/>
                    </a:lnTo>
                    <a:lnTo>
                      <a:pt x="470" y="282"/>
                    </a:lnTo>
                    <a:lnTo>
                      <a:pt x="471" y="209"/>
                    </a:lnTo>
                    <a:lnTo>
                      <a:pt x="443" y="165"/>
                    </a:lnTo>
                    <a:lnTo>
                      <a:pt x="371" y="130"/>
                    </a:lnTo>
                    <a:lnTo>
                      <a:pt x="335" y="89"/>
                    </a:lnTo>
                    <a:lnTo>
                      <a:pt x="295" y="85"/>
                    </a:lnTo>
                    <a:lnTo>
                      <a:pt x="279" y="110"/>
                    </a:lnTo>
                    <a:lnTo>
                      <a:pt x="219" y="128"/>
                    </a:lnTo>
                    <a:lnTo>
                      <a:pt x="185" y="110"/>
                    </a:lnTo>
                    <a:lnTo>
                      <a:pt x="167" y="83"/>
                    </a:lnTo>
                    <a:lnTo>
                      <a:pt x="55" y="107"/>
                    </a:lnTo>
                    <a:lnTo>
                      <a:pt x="31" y="88"/>
                    </a:lnTo>
                    <a:lnTo>
                      <a:pt x="6" y="109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2" name="Shape - Delaware"/>
              <p:cNvSpPr>
                <a:spLocks noChangeAspect="1"/>
              </p:cNvSpPr>
              <p:nvPr/>
            </p:nvSpPr>
            <p:spPr bwMode="auto">
              <a:xfrm>
                <a:off x="3399647" y="7250657"/>
                <a:ext cx="61724" cy="76360"/>
              </a:xfrm>
              <a:custGeom>
                <a:avLst/>
                <a:gdLst>
                  <a:gd name="T0" fmla="*/ 0 w 98"/>
                  <a:gd name="T1" fmla="*/ 2147483647 h 122"/>
                  <a:gd name="T2" fmla="*/ 2147483647 w 98"/>
                  <a:gd name="T3" fmla="*/ 0 h 122"/>
                  <a:gd name="T4" fmla="*/ 2147483647 w 98"/>
                  <a:gd name="T5" fmla="*/ 2147483647 h 122"/>
                  <a:gd name="T6" fmla="*/ 2147483647 w 98"/>
                  <a:gd name="T7" fmla="*/ 2147483647 h 122"/>
                  <a:gd name="T8" fmla="*/ 2147483647 w 98"/>
                  <a:gd name="T9" fmla="*/ 2147483647 h 122"/>
                  <a:gd name="T10" fmla="*/ 2147483647 w 98"/>
                  <a:gd name="T11" fmla="*/ 2147483647 h 122"/>
                  <a:gd name="T12" fmla="*/ 2147483647 w 98"/>
                  <a:gd name="T13" fmla="*/ 2147483647 h 122"/>
                  <a:gd name="T14" fmla="*/ 0 w 98"/>
                  <a:gd name="T15" fmla="*/ 2147483647 h 12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8"/>
                  <a:gd name="T25" fmla="*/ 0 h 122"/>
                  <a:gd name="T26" fmla="*/ 98 w 98"/>
                  <a:gd name="T27" fmla="*/ 122 h 12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8" h="122">
                    <a:moveTo>
                      <a:pt x="0" y="8"/>
                    </a:moveTo>
                    <a:lnTo>
                      <a:pt x="21" y="0"/>
                    </a:lnTo>
                    <a:lnTo>
                      <a:pt x="66" y="27"/>
                    </a:lnTo>
                    <a:lnTo>
                      <a:pt x="66" y="54"/>
                    </a:lnTo>
                    <a:lnTo>
                      <a:pt x="97" y="73"/>
                    </a:lnTo>
                    <a:lnTo>
                      <a:pt x="98" y="109"/>
                    </a:lnTo>
                    <a:lnTo>
                      <a:pt x="48" y="12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3" name="Shape - Connecticut"/>
              <p:cNvSpPr>
                <a:spLocks noChangeAspect="1"/>
              </p:cNvSpPr>
              <p:nvPr/>
            </p:nvSpPr>
            <p:spPr bwMode="auto">
              <a:xfrm>
                <a:off x="3465826" y="7055303"/>
                <a:ext cx="97359" cy="74451"/>
              </a:xfrm>
              <a:custGeom>
                <a:avLst/>
                <a:gdLst>
                  <a:gd name="T0" fmla="*/ 0 w 153"/>
                  <a:gd name="T1" fmla="*/ 2147483647 h 118"/>
                  <a:gd name="T2" fmla="*/ 2147483647 w 153"/>
                  <a:gd name="T3" fmla="*/ 0 h 118"/>
                  <a:gd name="T4" fmla="*/ 2147483647 w 153"/>
                  <a:gd name="T5" fmla="*/ 2147483647 h 118"/>
                  <a:gd name="T6" fmla="*/ 2147483647 w 153"/>
                  <a:gd name="T7" fmla="*/ 2147483647 h 118"/>
                  <a:gd name="T8" fmla="*/ 2147483647 w 153"/>
                  <a:gd name="T9" fmla="*/ 2147483647 h 118"/>
                  <a:gd name="T10" fmla="*/ 2147483647 w 153"/>
                  <a:gd name="T11" fmla="*/ 2147483647 h 118"/>
                  <a:gd name="T12" fmla="*/ 2147483647 w 153"/>
                  <a:gd name="T13" fmla="*/ 2147483647 h 118"/>
                  <a:gd name="T14" fmla="*/ 0 w 153"/>
                  <a:gd name="T15" fmla="*/ 2147483647 h 1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3"/>
                  <a:gd name="T25" fmla="*/ 0 h 118"/>
                  <a:gd name="T26" fmla="*/ 153 w 153"/>
                  <a:gd name="T27" fmla="*/ 118 h 1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3" h="118">
                    <a:moveTo>
                      <a:pt x="0" y="30"/>
                    </a:moveTo>
                    <a:lnTo>
                      <a:pt x="118" y="0"/>
                    </a:lnTo>
                    <a:lnTo>
                      <a:pt x="153" y="54"/>
                    </a:lnTo>
                    <a:lnTo>
                      <a:pt x="133" y="78"/>
                    </a:lnTo>
                    <a:lnTo>
                      <a:pt x="95" y="69"/>
                    </a:lnTo>
                    <a:lnTo>
                      <a:pt x="37" y="118"/>
                    </a:lnTo>
                    <a:lnTo>
                      <a:pt x="6" y="93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4" name="Shape - Colorado"/>
              <p:cNvSpPr>
                <a:spLocks noChangeAspect="1"/>
              </p:cNvSpPr>
              <p:nvPr/>
            </p:nvSpPr>
            <p:spPr bwMode="auto">
              <a:xfrm>
                <a:off x="1733093" y="7300291"/>
                <a:ext cx="372255" cy="273623"/>
              </a:xfrm>
              <a:custGeom>
                <a:avLst/>
                <a:gdLst>
                  <a:gd name="T0" fmla="*/ 2147483647 w 590"/>
                  <a:gd name="T1" fmla="*/ 0 h 439"/>
                  <a:gd name="T2" fmla="*/ 2147483647 w 590"/>
                  <a:gd name="T3" fmla="*/ 2147483647 h 439"/>
                  <a:gd name="T4" fmla="*/ 0 w 590"/>
                  <a:gd name="T5" fmla="*/ 2147483647 h 439"/>
                  <a:gd name="T6" fmla="*/ 2147483647 w 590"/>
                  <a:gd name="T7" fmla="*/ 2147483647 h 439"/>
                  <a:gd name="T8" fmla="*/ 2147483647 w 590"/>
                  <a:gd name="T9" fmla="*/ 2147483647 h 439"/>
                  <a:gd name="T10" fmla="*/ 2147483647 w 590"/>
                  <a:gd name="T11" fmla="*/ 2147483647 h 439"/>
                  <a:gd name="T12" fmla="*/ 2147483647 w 590"/>
                  <a:gd name="T13" fmla="*/ 2147483647 h 439"/>
                  <a:gd name="T14" fmla="*/ 2147483647 w 590"/>
                  <a:gd name="T15" fmla="*/ 2147483647 h 439"/>
                  <a:gd name="T16" fmla="*/ 2147483647 w 590"/>
                  <a:gd name="T17" fmla="*/ 0 h 4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90"/>
                  <a:gd name="T28" fmla="*/ 0 h 439"/>
                  <a:gd name="T29" fmla="*/ 590 w 590"/>
                  <a:gd name="T30" fmla="*/ 439 h 4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90" h="439">
                    <a:moveTo>
                      <a:pt x="49" y="0"/>
                    </a:moveTo>
                    <a:lnTo>
                      <a:pt x="19" y="263"/>
                    </a:lnTo>
                    <a:lnTo>
                      <a:pt x="0" y="415"/>
                    </a:lnTo>
                    <a:lnTo>
                      <a:pt x="295" y="430"/>
                    </a:lnTo>
                    <a:lnTo>
                      <a:pt x="577" y="439"/>
                    </a:lnTo>
                    <a:lnTo>
                      <a:pt x="586" y="234"/>
                    </a:lnTo>
                    <a:lnTo>
                      <a:pt x="590" y="32"/>
                    </a:lnTo>
                    <a:lnTo>
                      <a:pt x="429" y="29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5" name="Shape - California"/>
              <p:cNvSpPr>
                <a:spLocks noChangeAspect="1"/>
              </p:cNvSpPr>
              <p:nvPr/>
            </p:nvSpPr>
            <p:spPr bwMode="auto">
              <a:xfrm>
                <a:off x="1015310" y="7108755"/>
                <a:ext cx="440342" cy="670694"/>
              </a:xfrm>
              <a:custGeom>
                <a:avLst/>
                <a:gdLst>
                  <a:gd name="T0" fmla="*/ 2147483647 w 697"/>
                  <a:gd name="T1" fmla="*/ 0 h 1077"/>
                  <a:gd name="T2" fmla="*/ 2147483647 w 697"/>
                  <a:gd name="T3" fmla="*/ 2147483647 h 1077"/>
                  <a:gd name="T4" fmla="*/ 2147483647 w 697"/>
                  <a:gd name="T5" fmla="*/ 2147483647 h 1077"/>
                  <a:gd name="T6" fmla="*/ 2147483647 w 697"/>
                  <a:gd name="T7" fmla="*/ 2147483647 h 1077"/>
                  <a:gd name="T8" fmla="*/ 2147483647 w 697"/>
                  <a:gd name="T9" fmla="*/ 2147483647 h 1077"/>
                  <a:gd name="T10" fmla="*/ 2147483647 w 697"/>
                  <a:gd name="T11" fmla="*/ 2147483647 h 1077"/>
                  <a:gd name="T12" fmla="*/ 2147483647 w 697"/>
                  <a:gd name="T13" fmla="*/ 2147483647 h 1077"/>
                  <a:gd name="T14" fmla="*/ 2147483647 w 697"/>
                  <a:gd name="T15" fmla="*/ 2147483647 h 1077"/>
                  <a:gd name="T16" fmla="*/ 2147483647 w 697"/>
                  <a:gd name="T17" fmla="*/ 2147483647 h 1077"/>
                  <a:gd name="T18" fmla="*/ 2147483647 w 697"/>
                  <a:gd name="T19" fmla="*/ 2147483647 h 1077"/>
                  <a:gd name="T20" fmla="*/ 2147483647 w 697"/>
                  <a:gd name="T21" fmla="*/ 2147483647 h 1077"/>
                  <a:gd name="T22" fmla="*/ 2147483647 w 697"/>
                  <a:gd name="T23" fmla="*/ 2147483647 h 1077"/>
                  <a:gd name="T24" fmla="*/ 2147483647 w 697"/>
                  <a:gd name="T25" fmla="*/ 2147483647 h 1077"/>
                  <a:gd name="T26" fmla="*/ 2147483647 w 697"/>
                  <a:gd name="T27" fmla="*/ 2147483647 h 1077"/>
                  <a:gd name="T28" fmla="*/ 2147483647 w 697"/>
                  <a:gd name="T29" fmla="*/ 2147483647 h 1077"/>
                  <a:gd name="T30" fmla="*/ 2147483647 w 697"/>
                  <a:gd name="T31" fmla="*/ 2147483647 h 1077"/>
                  <a:gd name="T32" fmla="*/ 2147483647 w 697"/>
                  <a:gd name="T33" fmla="*/ 2147483647 h 1077"/>
                  <a:gd name="T34" fmla="*/ 2147483647 w 697"/>
                  <a:gd name="T35" fmla="*/ 2147483647 h 1077"/>
                  <a:gd name="T36" fmla="*/ 2147483647 w 697"/>
                  <a:gd name="T37" fmla="*/ 2147483647 h 1077"/>
                  <a:gd name="T38" fmla="*/ 2147483647 w 697"/>
                  <a:gd name="T39" fmla="*/ 2147483647 h 1077"/>
                  <a:gd name="T40" fmla="*/ 2147483647 w 697"/>
                  <a:gd name="T41" fmla="*/ 2147483647 h 1077"/>
                  <a:gd name="T42" fmla="*/ 2147483647 w 697"/>
                  <a:gd name="T43" fmla="*/ 2147483647 h 1077"/>
                  <a:gd name="T44" fmla="*/ 2147483647 w 697"/>
                  <a:gd name="T45" fmla="*/ 2147483647 h 1077"/>
                  <a:gd name="T46" fmla="*/ 2147483647 w 697"/>
                  <a:gd name="T47" fmla="*/ 2147483647 h 1077"/>
                  <a:gd name="T48" fmla="*/ 2147483647 w 697"/>
                  <a:gd name="T49" fmla="*/ 2147483647 h 1077"/>
                  <a:gd name="T50" fmla="*/ 2147483647 w 697"/>
                  <a:gd name="T51" fmla="*/ 2147483647 h 1077"/>
                  <a:gd name="T52" fmla="*/ 2147483647 w 697"/>
                  <a:gd name="T53" fmla="*/ 2147483647 h 1077"/>
                  <a:gd name="T54" fmla="*/ 2147483647 w 697"/>
                  <a:gd name="T55" fmla="*/ 2147483647 h 1077"/>
                  <a:gd name="T56" fmla="*/ 2147483647 w 697"/>
                  <a:gd name="T57" fmla="*/ 2147483647 h 1077"/>
                  <a:gd name="T58" fmla="*/ 2147483647 w 697"/>
                  <a:gd name="T59" fmla="*/ 2147483647 h 1077"/>
                  <a:gd name="T60" fmla="*/ 2147483647 w 697"/>
                  <a:gd name="T61" fmla="*/ 2147483647 h 1077"/>
                  <a:gd name="T62" fmla="*/ 2147483647 w 697"/>
                  <a:gd name="T63" fmla="*/ 2147483647 h 1077"/>
                  <a:gd name="T64" fmla="*/ 2147483647 w 697"/>
                  <a:gd name="T65" fmla="*/ 2147483647 h 1077"/>
                  <a:gd name="T66" fmla="*/ 2147483647 w 697"/>
                  <a:gd name="T67" fmla="*/ 2147483647 h 1077"/>
                  <a:gd name="T68" fmla="*/ 2147483647 w 697"/>
                  <a:gd name="T69" fmla="*/ 2147483647 h 1077"/>
                  <a:gd name="T70" fmla="*/ 2147483647 w 697"/>
                  <a:gd name="T71" fmla="*/ 2147483647 h 1077"/>
                  <a:gd name="T72" fmla="*/ 2147483647 w 697"/>
                  <a:gd name="T73" fmla="*/ 2147483647 h 1077"/>
                  <a:gd name="T74" fmla="*/ 2147483647 w 697"/>
                  <a:gd name="T75" fmla="*/ 2147483647 h 1077"/>
                  <a:gd name="T76" fmla="*/ 2147483647 w 697"/>
                  <a:gd name="T77" fmla="*/ 2147483647 h 1077"/>
                  <a:gd name="T78" fmla="*/ 2147483647 w 697"/>
                  <a:gd name="T79" fmla="*/ 2147483647 h 1077"/>
                  <a:gd name="T80" fmla="*/ 2147483647 w 697"/>
                  <a:gd name="T81" fmla="*/ 2147483647 h 1077"/>
                  <a:gd name="T82" fmla="*/ 2147483647 w 697"/>
                  <a:gd name="T83" fmla="*/ 2147483647 h 1077"/>
                  <a:gd name="T84" fmla="*/ 2147483647 w 697"/>
                  <a:gd name="T85" fmla="*/ 2147483647 h 1077"/>
                  <a:gd name="T86" fmla="*/ 0 w 697"/>
                  <a:gd name="T87" fmla="*/ 2147483647 h 1077"/>
                  <a:gd name="T88" fmla="*/ 2147483647 w 697"/>
                  <a:gd name="T89" fmla="*/ 2147483647 h 1077"/>
                  <a:gd name="T90" fmla="*/ 2147483647 w 697"/>
                  <a:gd name="T91" fmla="*/ 2147483647 h 1077"/>
                  <a:gd name="T92" fmla="*/ 2147483647 w 697"/>
                  <a:gd name="T93" fmla="*/ 2147483647 h 1077"/>
                  <a:gd name="T94" fmla="*/ 2147483647 w 697"/>
                  <a:gd name="T95" fmla="*/ 0 h 107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97"/>
                  <a:gd name="T145" fmla="*/ 0 h 1077"/>
                  <a:gd name="T146" fmla="*/ 697 w 697"/>
                  <a:gd name="T147" fmla="*/ 1077 h 107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97" h="1077">
                    <a:moveTo>
                      <a:pt x="53" y="0"/>
                    </a:moveTo>
                    <a:lnTo>
                      <a:pt x="374" y="64"/>
                    </a:lnTo>
                    <a:lnTo>
                      <a:pt x="304" y="381"/>
                    </a:lnTo>
                    <a:lnTo>
                      <a:pt x="664" y="864"/>
                    </a:lnTo>
                    <a:lnTo>
                      <a:pt x="697" y="925"/>
                    </a:lnTo>
                    <a:lnTo>
                      <a:pt x="663" y="955"/>
                    </a:lnTo>
                    <a:lnTo>
                      <a:pt x="641" y="1009"/>
                    </a:lnTo>
                    <a:lnTo>
                      <a:pt x="620" y="1040"/>
                    </a:lnTo>
                    <a:lnTo>
                      <a:pt x="642" y="1068"/>
                    </a:lnTo>
                    <a:lnTo>
                      <a:pt x="605" y="1077"/>
                    </a:lnTo>
                    <a:lnTo>
                      <a:pt x="393" y="1070"/>
                    </a:lnTo>
                    <a:lnTo>
                      <a:pt x="380" y="1007"/>
                    </a:lnTo>
                    <a:lnTo>
                      <a:pt x="343" y="961"/>
                    </a:lnTo>
                    <a:lnTo>
                      <a:pt x="316" y="944"/>
                    </a:lnTo>
                    <a:lnTo>
                      <a:pt x="308" y="912"/>
                    </a:lnTo>
                    <a:lnTo>
                      <a:pt x="286" y="894"/>
                    </a:lnTo>
                    <a:lnTo>
                      <a:pt x="263" y="871"/>
                    </a:lnTo>
                    <a:lnTo>
                      <a:pt x="256" y="846"/>
                    </a:lnTo>
                    <a:lnTo>
                      <a:pt x="235" y="830"/>
                    </a:lnTo>
                    <a:lnTo>
                      <a:pt x="202" y="839"/>
                    </a:lnTo>
                    <a:lnTo>
                      <a:pt x="165" y="825"/>
                    </a:lnTo>
                    <a:lnTo>
                      <a:pt x="165" y="812"/>
                    </a:lnTo>
                    <a:lnTo>
                      <a:pt x="164" y="782"/>
                    </a:lnTo>
                    <a:lnTo>
                      <a:pt x="149" y="749"/>
                    </a:lnTo>
                    <a:lnTo>
                      <a:pt x="147" y="722"/>
                    </a:lnTo>
                    <a:lnTo>
                      <a:pt x="131" y="699"/>
                    </a:lnTo>
                    <a:lnTo>
                      <a:pt x="135" y="676"/>
                    </a:lnTo>
                    <a:lnTo>
                      <a:pt x="89" y="621"/>
                    </a:lnTo>
                    <a:lnTo>
                      <a:pt x="89" y="590"/>
                    </a:lnTo>
                    <a:lnTo>
                      <a:pt x="113" y="578"/>
                    </a:lnTo>
                    <a:lnTo>
                      <a:pt x="113" y="559"/>
                    </a:lnTo>
                    <a:lnTo>
                      <a:pt x="89" y="553"/>
                    </a:lnTo>
                    <a:lnTo>
                      <a:pt x="79" y="523"/>
                    </a:lnTo>
                    <a:lnTo>
                      <a:pt x="67" y="471"/>
                    </a:lnTo>
                    <a:lnTo>
                      <a:pt x="101" y="499"/>
                    </a:lnTo>
                    <a:lnTo>
                      <a:pt x="88" y="462"/>
                    </a:lnTo>
                    <a:lnTo>
                      <a:pt x="113" y="462"/>
                    </a:lnTo>
                    <a:lnTo>
                      <a:pt x="113" y="435"/>
                    </a:lnTo>
                    <a:lnTo>
                      <a:pt x="88" y="417"/>
                    </a:lnTo>
                    <a:lnTo>
                      <a:pt x="76" y="442"/>
                    </a:lnTo>
                    <a:lnTo>
                      <a:pt x="53" y="433"/>
                    </a:lnTo>
                    <a:lnTo>
                      <a:pt x="9" y="313"/>
                    </a:lnTo>
                    <a:lnTo>
                      <a:pt x="21" y="226"/>
                    </a:lnTo>
                    <a:lnTo>
                      <a:pt x="0" y="177"/>
                    </a:lnTo>
                    <a:lnTo>
                      <a:pt x="10" y="140"/>
                    </a:lnTo>
                    <a:lnTo>
                      <a:pt x="32" y="132"/>
                    </a:lnTo>
                    <a:lnTo>
                      <a:pt x="53" y="7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6" name="Shape - Arkansas"/>
              <p:cNvSpPr>
                <a:spLocks noChangeAspect="1"/>
              </p:cNvSpPr>
              <p:nvPr/>
            </p:nvSpPr>
            <p:spPr bwMode="auto">
              <a:xfrm>
                <a:off x="2487783" y="7580278"/>
                <a:ext cx="253897" cy="233534"/>
              </a:xfrm>
              <a:custGeom>
                <a:avLst/>
                <a:gdLst>
                  <a:gd name="T0" fmla="*/ 0 w 401"/>
                  <a:gd name="T1" fmla="*/ 34 h 374"/>
                  <a:gd name="T2" fmla="*/ 158 w 401"/>
                  <a:gd name="T3" fmla="*/ 15 h 374"/>
                  <a:gd name="T4" fmla="*/ 353 w 401"/>
                  <a:gd name="T5" fmla="*/ 0 h 374"/>
                  <a:gd name="T6" fmla="*/ 343 w 401"/>
                  <a:gd name="T7" fmla="*/ 49 h 374"/>
                  <a:gd name="T8" fmla="*/ 386 w 401"/>
                  <a:gd name="T9" fmla="*/ 38 h 374"/>
                  <a:gd name="T10" fmla="*/ 401 w 401"/>
                  <a:gd name="T11" fmla="*/ 71 h 374"/>
                  <a:gd name="T12" fmla="*/ 356 w 401"/>
                  <a:gd name="T13" fmla="*/ 101 h 374"/>
                  <a:gd name="T14" fmla="*/ 367 w 401"/>
                  <a:gd name="T15" fmla="*/ 153 h 374"/>
                  <a:gd name="T16" fmla="*/ 321 w 401"/>
                  <a:gd name="T17" fmla="*/ 240 h 374"/>
                  <a:gd name="T18" fmla="*/ 286 w 401"/>
                  <a:gd name="T19" fmla="*/ 293 h 374"/>
                  <a:gd name="T20" fmla="*/ 306 w 401"/>
                  <a:gd name="T21" fmla="*/ 362 h 374"/>
                  <a:gd name="T22" fmla="*/ 58 w 401"/>
                  <a:gd name="T23" fmla="*/ 374 h 374"/>
                  <a:gd name="T24" fmla="*/ 57 w 401"/>
                  <a:gd name="T25" fmla="*/ 332 h 374"/>
                  <a:gd name="T26" fmla="*/ 8 w 401"/>
                  <a:gd name="T27" fmla="*/ 323 h 374"/>
                  <a:gd name="T28" fmla="*/ 8 w 401"/>
                  <a:gd name="T29" fmla="*/ 101 h 374"/>
                  <a:gd name="T30" fmla="*/ 0 w 401"/>
                  <a:gd name="T31" fmla="*/ 34 h 37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01"/>
                  <a:gd name="T49" fmla="*/ 0 h 374"/>
                  <a:gd name="T50" fmla="*/ 401 w 401"/>
                  <a:gd name="T51" fmla="*/ 374 h 37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01" h="374">
                    <a:moveTo>
                      <a:pt x="0" y="34"/>
                    </a:moveTo>
                    <a:lnTo>
                      <a:pt x="158" y="15"/>
                    </a:lnTo>
                    <a:lnTo>
                      <a:pt x="353" y="0"/>
                    </a:lnTo>
                    <a:lnTo>
                      <a:pt x="343" y="49"/>
                    </a:lnTo>
                    <a:lnTo>
                      <a:pt x="386" y="38"/>
                    </a:lnTo>
                    <a:lnTo>
                      <a:pt x="401" y="71"/>
                    </a:lnTo>
                    <a:lnTo>
                      <a:pt x="356" y="101"/>
                    </a:lnTo>
                    <a:lnTo>
                      <a:pt x="367" y="153"/>
                    </a:lnTo>
                    <a:lnTo>
                      <a:pt x="321" y="240"/>
                    </a:lnTo>
                    <a:lnTo>
                      <a:pt x="286" y="293"/>
                    </a:lnTo>
                    <a:lnTo>
                      <a:pt x="306" y="362"/>
                    </a:lnTo>
                    <a:lnTo>
                      <a:pt x="58" y="374"/>
                    </a:lnTo>
                    <a:lnTo>
                      <a:pt x="57" y="332"/>
                    </a:lnTo>
                    <a:lnTo>
                      <a:pt x="8" y="323"/>
                    </a:lnTo>
                    <a:lnTo>
                      <a:pt x="8" y="101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7" name="Shape - Arizona"/>
              <p:cNvSpPr>
                <a:spLocks noChangeAspect="1"/>
              </p:cNvSpPr>
              <p:nvPr/>
            </p:nvSpPr>
            <p:spPr bwMode="auto">
              <a:xfrm>
                <a:off x="1397110" y="7530007"/>
                <a:ext cx="338529" cy="371618"/>
              </a:xfrm>
              <a:custGeom>
                <a:avLst/>
                <a:gdLst>
                  <a:gd name="T0" fmla="*/ 2147483647 w 536"/>
                  <a:gd name="T1" fmla="*/ 0 h 595"/>
                  <a:gd name="T2" fmla="*/ 2147483647 w 536"/>
                  <a:gd name="T3" fmla="*/ 2147483647 h 595"/>
                  <a:gd name="T4" fmla="*/ 2147483647 w 536"/>
                  <a:gd name="T5" fmla="*/ 2147483647 h 595"/>
                  <a:gd name="T6" fmla="*/ 2147483647 w 536"/>
                  <a:gd name="T7" fmla="*/ 2147483647 h 595"/>
                  <a:gd name="T8" fmla="*/ 2147483647 w 536"/>
                  <a:gd name="T9" fmla="*/ 2147483647 h 595"/>
                  <a:gd name="T10" fmla="*/ 2147483647 w 536"/>
                  <a:gd name="T11" fmla="*/ 2147483647 h 595"/>
                  <a:gd name="T12" fmla="*/ 2147483647 w 536"/>
                  <a:gd name="T13" fmla="*/ 2147483647 h 595"/>
                  <a:gd name="T14" fmla="*/ 2147483647 w 536"/>
                  <a:gd name="T15" fmla="*/ 2147483647 h 595"/>
                  <a:gd name="T16" fmla="*/ 2147483647 w 536"/>
                  <a:gd name="T17" fmla="*/ 2147483647 h 595"/>
                  <a:gd name="T18" fmla="*/ 2147483647 w 536"/>
                  <a:gd name="T19" fmla="*/ 2147483647 h 595"/>
                  <a:gd name="T20" fmla="*/ 2147483647 w 536"/>
                  <a:gd name="T21" fmla="*/ 2147483647 h 595"/>
                  <a:gd name="T22" fmla="*/ 0 w 536"/>
                  <a:gd name="T23" fmla="*/ 2147483647 h 595"/>
                  <a:gd name="T24" fmla="*/ 2147483647 w 536"/>
                  <a:gd name="T25" fmla="*/ 2147483647 h 595"/>
                  <a:gd name="T26" fmla="*/ 2147483647 w 536"/>
                  <a:gd name="T27" fmla="*/ 2147483647 h 595"/>
                  <a:gd name="T28" fmla="*/ 2147483647 w 536"/>
                  <a:gd name="T29" fmla="*/ 2147483647 h 595"/>
                  <a:gd name="T30" fmla="*/ 2147483647 w 536"/>
                  <a:gd name="T31" fmla="*/ 0 h 59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36"/>
                  <a:gd name="T49" fmla="*/ 0 h 595"/>
                  <a:gd name="T50" fmla="*/ 536 w 536"/>
                  <a:gd name="T51" fmla="*/ 595 h 59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36" h="595">
                    <a:moveTo>
                      <a:pt x="136" y="0"/>
                    </a:moveTo>
                    <a:lnTo>
                      <a:pt x="126" y="78"/>
                    </a:lnTo>
                    <a:lnTo>
                      <a:pt x="79" y="69"/>
                    </a:lnTo>
                    <a:lnTo>
                      <a:pt x="82" y="169"/>
                    </a:lnTo>
                    <a:lnTo>
                      <a:pt x="60" y="188"/>
                    </a:lnTo>
                    <a:lnTo>
                      <a:pt x="93" y="249"/>
                    </a:lnTo>
                    <a:lnTo>
                      <a:pt x="60" y="276"/>
                    </a:lnTo>
                    <a:lnTo>
                      <a:pt x="42" y="321"/>
                    </a:lnTo>
                    <a:lnTo>
                      <a:pt x="17" y="364"/>
                    </a:lnTo>
                    <a:lnTo>
                      <a:pt x="35" y="389"/>
                    </a:lnTo>
                    <a:lnTo>
                      <a:pt x="3" y="400"/>
                    </a:lnTo>
                    <a:lnTo>
                      <a:pt x="0" y="440"/>
                    </a:lnTo>
                    <a:lnTo>
                      <a:pt x="301" y="592"/>
                    </a:lnTo>
                    <a:lnTo>
                      <a:pt x="471" y="595"/>
                    </a:lnTo>
                    <a:lnTo>
                      <a:pt x="536" y="46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8" name="Shape - Alaska"/>
              <p:cNvSpPr>
                <a:spLocks noChangeAspect="1"/>
              </p:cNvSpPr>
              <p:nvPr/>
            </p:nvSpPr>
            <p:spPr bwMode="auto">
              <a:xfrm>
                <a:off x="494578" y="7628437"/>
                <a:ext cx="648422" cy="631878"/>
              </a:xfrm>
              <a:custGeom>
                <a:avLst/>
                <a:gdLst>
                  <a:gd name="T0" fmla="*/ 2147483647 w 1572"/>
                  <a:gd name="T1" fmla="*/ 2147483647 h 1533"/>
                  <a:gd name="T2" fmla="*/ 2147483647 w 1572"/>
                  <a:gd name="T3" fmla="*/ 0 h 1533"/>
                  <a:gd name="T4" fmla="*/ 2147483647 w 1572"/>
                  <a:gd name="T5" fmla="*/ 2147483647 h 1533"/>
                  <a:gd name="T6" fmla="*/ 2147483647 w 1572"/>
                  <a:gd name="T7" fmla="*/ 2147483647 h 1533"/>
                  <a:gd name="T8" fmla="*/ 2147483647 w 1572"/>
                  <a:gd name="T9" fmla="*/ 2147483647 h 1533"/>
                  <a:gd name="T10" fmla="*/ 2147483647 w 1572"/>
                  <a:gd name="T11" fmla="*/ 2147483647 h 1533"/>
                  <a:gd name="T12" fmla="*/ 2147483647 w 1572"/>
                  <a:gd name="T13" fmla="*/ 2147483647 h 1533"/>
                  <a:gd name="T14" fmla="*/ 2147483647 w 1572"/>
                  <a:gd name="T15" fmla="*/ 2147483647 h 1533"/>
                  <a:gd name="T16" fmla="*/ 2147483647 w 1572"/>
                  <a:gd name="T17" fmla="*/ 2147483647 h 1533"/>
                  <a:gd name="T18" fmla="*/ 2147483647 w 1572"/>
                  <a:gd name="T19" fmla="*/ 2147483647 h 1533"/>
                  <a:gd name="T20" fmla="*/ 2147483647 w 1572"/>
                  <a:gd name="T21" fmla="*/ 2147483647 h 1533"/>
                  <a:gd name="T22" fmla="*/ 2147483647 w 1572"/>
                  <a:gd name="T23" fmla="*/ 2147483647 h 1533"/>
                  <a:gd name="T24" fmla="*/ 2147483647 w 1572"/>
                  <a:gd name="T25" fmla="*/ 2147483647 h 1533"/>
                  <a:gd name="T26" fmla="*/ 2147483647 w 1572"/>
                  <a:gd name="T27" fmla="*/ 2147483647 h 1533"/>
                  <a:gd name="T28" fmla="*/ 2147483647 w 1572"/>
                  <a:gd name="T29" fmla="*/ 2147483647 h 1533"/>
                  <a:gd name="T30" fmla="*/ 2147483647 w 1572"/>
                  <a:gd name="T31" fmla="*/ 2147483647 h 1533"/>
                  <a:gd name="T32" fmla="*/ 2147483647 w 1572"/>
                  <a:gd name="T33" fmla="*/ 2147483647 h 1533"/>
                  <a:gd name="T34" fmla="*/ 2147483647 w 1572"/>
                  <a:gd name="T35" fmla="*/ 2147483647 h 1533"/>
                  <a:gd name="T36" fmla="*/ 2147483647 w 1572"/>
                  <a:gd name="T37" fmla="*/ 2147483647 h 1533"/>
                  <a:gd name="T38" fmla="*/ 2147483647 w 1572"/>
                  <a:gd name="T39" fmla="*/ 2147483647 h 1533"/>
                  <a:gd name="T40" fmla="*/ 2147483647 w 1572"/>
                  <a:gd name="T41" fmla="*/ 2147483647 h 1533"/>
                  <a:gd name="T42" fmla="*/ 2147483647 w 1572"/>
                  <a:gd name="T43" fmla="*/ 2147483647 h 1533"/>
                  <a:gd name="T44" fmla="*/ 0 w 1572"/>
                  <a:gd name="T45" fmla="*/ 2147483647 h 1533"/>
                  <a:gd name="T46" fmla="*/ 2147483647 w 1572"/>
                  <a:gd name="T47" fmla="*/ 2147483647 h 1533"/>
                  <a:gd name="T48" fmla="*/ 2147483647 w 1572"/>
                  <a:gd name="T49" fmla="*/ 2147483647 h 1533"/>
                  <a:gd name="T50" fmla="*/ 2147483647 w 1572"/>
                  <a:gd name="T51" fmla="*/ 2147483647 h 1533"/>
                  <a:gd name="T52" fmla="*/ 2147483647 w 1572"/>
                  <a:gd name="T53" fmla="*/ 2147483647 h 1533"/>
                  <a:gd name="T54" fmla="*/ 2147483647 w 1572"/>
                  <a:gd name="T55" fmla="*/ 2147483647 h 1533"/>
                  <a:gd name="T56" fmla="*/ 2147483647 w 1572"/>
                  <a:gd name="T57" fmla="*/ 2147483647 h 1533"/>
                  <a:gd name="T58" fmla="*/ 2147483647 w 1572"/>
                  <a:gd name="T59" fmla="*/ 2147483647 h 1533"/>
                  <a:gd name="T60" fmla="*/ 2147483647 w 1572"/>
                  <a:gd name="T61" fmla="*/ 2147483647 h 1533"/>
                  <a:gd name="T62" fmla="*/ 2147483647 w 1572"/>
                  <a:gd name="T63" fmla="*/ 2147483647 h 1533"/>
                  <a:gd name="T64" fmla="*/ 2147483647 w 1572"/>
                  <a:gd name="T65" fmla="*/ 2147483647 h 1533"/>
                  <a:gd name="T66" fmla="*/ 2147483647 w 1572"/>
                  <a:gd name="T67" fmla="*/ 2147483647 h 1533"/>
                  <a:gd name="T68" fmla="*/ 2147483647 w 1572"/>
                  <a:gd name="T69" fmla="*/ 2147483647 h 1533"/>
                  <a:gd name="T70" fmla="*/ 2147483647 w 1572"/>
                  <a:gd name="T71" fmla="*/ 2147483647 h 1533"/>
                  <a:gd name="T72" fmla="*/ 2147483647 w 1572"/>
                  <a:gd name="T73" fmla="*/ 2147483647 h 1533"/>
                  <a:gd name="T74" fmla="*/ 2147483647 w 1572"/>
                  <a:gd name="T75" fmla="*/ 2147483647 h 1533"/>
                  <a:gd name="T76" fmla="*/ 2147483647 w 1572"/>
                  <a:gd name="T77" fmla="*/ 2147483647 h 1533"/>
                  <a:gd name="T78" fmla="*/ 2147483647 w 1572"/>
                  <a:gd name="T79" fmla="*/ 2147483647 h 1533"/>
                  <a:gd name="T80" fmla="*/ 2147483647 w 1572"/>
                  <a:gd name="T81" fmla="*/ 2147483647 h 1533"/>
                  <a:gd name="T82" fmla="*/ 2147483647 w 1572"/>
                  <a:gd name="T83" fmla="*/ 2147483647 h 153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72"/>
                  <a:gd name="T127" fmla="*/ 0 h 1533"/>
                  <a:gd name="T128" fmla="*/ 1572 w 1572"/>
                  <a:gd name="T129" fmla="*/ 1533 h 153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72" h="1533">
                    <a:moveTo>
                      <a:pt x="251" y="228"/>
                    </a:moveTo>
                    <a:lnTo>
                      <a:pt x="567" y="0"/>
                    </a:lnTo>
                    <a:lnTo>
                      <a:pt x="717" y="40"/>
                    </a:lnTo>
                    <a:lnTo>
                      <a:pt x="790" y="113"/>
                    </a:lnTo>
                    <a:lnTo>
                      <a:pt x="1087" y="142"/>
                    </a:lnTo>
                    <a:lnTo>
                      <a:pt x="1096" y="900"/>
                    </a:lnTo>
                    <a:lnTo>
                      <a:pt x="1193" y="922"/>
                    </a:lnTo>
                    <a:lnTo>
                      <a:pt x="1238" y="1013"/>
                    </a:lnTo>
                    <a:lnTo>
                      <a:pt x="1306" y="982"/>
                    </a:lnTo>
                    <a:lnTo>
                      <a:pt x="1449" y="1188"/>
                    </a:lnTo>
                    <a:lnTo>
                      <a:pt x="1572" y="1283"/>
                    </a:lnTo>
                    <a:lnTo>
                      <a:pt x="1567" y="1365"/>
                    </a:lnTo>
                    <a:lnTo>
                      <a:pt x="1412" y="1375"/>
                    </a:lnTo>
                    <a:lnTo>
                      <a:pt x="1344" y="1124"/>
                    </a:lnTo>
                    <a:lnTo>
                      <a:pt x="855" y="876"/>
                    </a:lnTo>
                    <a:lnTo>
                      <a:pt x="868" y="954"/>
                    </a:lnTo>
                    <a:lnTo>
                      <a:pt x="758" y="1055"/>
                    </a:lnTo>
                    <a:lnTo>
                      <a:pt x="740" y="1018"/>
                    </a:lnTo>
                    <a:lnTo>
                      <a:pt x="709" y="1018"/>
                    </a:lnTo>
                    <a:lnTo>
                      <a:pt x="621" y="1228"/>
                    </a:lnTo>
                    <a:lnTo>
                      <a:pt x="348" y="1435"/>
                    </a:lnTo>
                    <a:lnTo>
                      <a:pt x="78" y="1533"/>
                    </a:lnTo>
                    <a:lnTo>
                      <a:pt x="0" y="1520"/>
                    </a:lnTo>
                    <a:lnTo>
                      <a:pt x="310" y="1343"/>
                    </a:lnTo>
                    <a:lnTo>
                      <a:pt x="348" y="1343"/>
                    </a:lnTo>
                    <a:lnTo>
                      <a:pt x="461" y="1206"/>
                    </a:lnTo>
                    <a:lnTo>
                      <a:pt x="512" y="1201"/>
                    </a:lnTo>
                    <a:lnTo>
                      <a:pt x="589" y="1097"/>
                    </a:lnTo>
                    <a:lnTo>
                      <a:pt x="562" y="1051"/>
                    </a:lnTo>
                    <a:lnTo>
                      <a:pt x="397" y="1073"/>
                    </a:lnTo>
                    <a:lnTo>
                      <a:pt x="284" y="812"/>
                    </a:lnTo>
                    <a:lnTo>
                      <a:pt x="348" y="694"/>
                    </a:lnTo>
                    <a:lnTo>
                      <a:pt x="452" y="653"/>
                    </a:lnTo>
                    <a:lnTo>
                      <a:pt x="415" y="548"/>
                    </a:lnTo>
                    <a:lnTo>
                      <a:pt x="306" y="598"/>
                    </a:lnTo>
                    <a:lnTo>
                      <a:pt x="224" y="447"/>
                    </a:lnTo>
                    <a:lnTo>
                      <a:pt x="315" y="411"/>
                    </a:lnTo>
                    <a:lnTo>
                      <a:pt x="397" y="452"/>
                    </a:lnTo>
                    <a:lnTo>
                      <a:pt x="434" y="429"/>
                    </a:lnTo>
                    <a:lnTo>
                      <a:pt x="366" y="301"/>
                    </a:lnTo>
                    <a:lnTo>
                      <a:pt x="246" y="292"/>
                    </a:lnTo>
                    <a:lnTo>
                      <a:pt x="251" y="228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9" name="Shape - Alabama"/>
              <p:cNvSpPr>
                <a:spLocks noChangeAspect="1"/>
              </p:cNvSpPr>
              <p:nvPr/>
            </p:nvSpPr>
            <p:spPr bwMode="auto">
              <a:xfrm>
                <a:off x="2839675" y="7646456"/>
                <a:ext cx="204262" cy="314984"/>
              </a:xfrm>
              <a:custGeom>
                <a:avLst/>
                <a:gdLst>
                  <a:gd name="T0" fmla="*/ 0 w 323"/>
                  <a:gd name="T1" fmla="*/ 2147483647 h 504"/>
                  <a:gd name="T2" fmla="*/ 2147483647 w 323"/>
                  <a:gd name="T3" fmla="*/ 0 h 504"/>
                  <a:gd name="T4" fmla="*/ 2147483647 w 323"/>
                  <a:gd name="T5" fmla="*/ 2147483647 h 504"/>
                  <a:gd name="T6" fmla="*/ 2147483647 w 323"/>
                  <a:gd name="T7" fmla="*/ 2147483647 h 504"/>
                  <a:gd name="T8" fmla="*/ 2147483647 w 323"/>
                  <a:gd name="T9" fmla="*/ 2147483647 h 504"/>
                  <a:gd name="T10" fmla="*/ 2147483647 w 323"/>
                  <a:gd name="T11" fmla="*/ 2147483647 h 504"/>
                  <a:gd name="T12" fmla="*/ 2147483647 w 323"/>
                  <a:gd name="T13" fmla="*/ 2147483647 h 504"/>
                  <a:gd name="T14" fmla="*/ 2147483647 w 323"/>
                  <a:gd name="T15" fmla="*/ 2147483647 h 504"/>
                  <a:gd name="T16" fmla="*/ 2147483647 w 323"/>
                  <a:gd name="T17" fmla="*/ 2147483647 h 504"/>
                  <a:gd name="T18" fmla="*/ 2147483647 w 323"/>
                  <a:gd name="T19" fmla="*/ 2147483647 h 504"/>
                  <a:gd name="T20" fmla="*/ 2147483647 w 323"/>
                  <a:gd name="T21" fmla="*/ 2147483647 h 504"/>
                  <a:gd name="T22" fmla="*/ 2147483647 w 323"/>
                  <a:gd name="T23" fmla="*/ 2147483647 h 504"/>
                  <a:gd name="T24" fmla="*/ 2147483647 w 323"/>
                  <a:gd name="T25" fmla="*/ 2147483647 h 504"/>
                  <a:gd name="T26" fmla="*/ 2147483647 w 323"/>
                  <a:gd name="T27" fmla="*/ 2147483647 h 504"/>
                  <a:gd name="T28" fmla="*/ 0 w 323"/>
                  <a:gd name="T29" fmla="*/ 2147483647 h 50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23"/>
                  <a:gd name="T46" fmla="*/ 0 h 504"/>
                  <a:gd name="T47" fmla="*/ 323 w 323"/>
                  <a:gd name="T48" fmla="*/ 504 h 50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23" h="504">
                    <a:moveTo>
                      <a:pt x="0" y="25"/>
                    </a:moveTo>
                    <a:lnTo>
                      <a:pt x="210" y="0"/>
                    </a:lnTo>
                    <a:lnTo>
                      <a:pt x="277" y="232"/>
                    </a:lnTo>
                    <a:lnTo>
                      <a:pt x="323" y="270"/>
                    </a:lnTo>
                    <a:lnTo>
                      <a:pt x="286" y="338"/>
                    </a:lnTo>
                    <a:lnTo>
                      <a:pt x="322" y="404"/>
                    </a:lnTo>
                    <a:lnTo>
                      <a:pt x="107" y="428"/>
                    </a:lnTo>
                    <a:lnTo>
                      <a:pt x="116" y="484"/>
                    </a:lnTo>
                    <a:lnTo>
                      <a:pt x="85" y="504"/>
                    </a:lnTo>
                    <a:lnTo>
                      <a:pt x="59" y="432"/>
                    </a:lnTo>
                    <a:lnTo>
                      <a:pt x="44" y="490"/>
                    </a:lnTo>
                    <a:lnTo>
                      <a:pt x="18" y="484"/>
                    </a:lnTo>
                    <a:lnTo>
                      <a:pt x="9" y="426"/>
                    </a:lnTo>
                    <a:lnTo>
                      <a:pt x="1" y="37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80" name="Shape - District of Columbia (star)"/>
              <p:cNvSpPr>
                <a:spLocks noChangeArrowheads="1"/>
              </p:cNvSpPr>
              <p:nvPr/>
            </p:nvSpPr>
            <p:spPr bwMode="auto">
              <a:xfrm>
                <a:off x="3291471" y="7283747"/>
                <a:ext cx="83359" cy="80814"/>
              </a:xfrm>
              <a:prstGeom prst="star5">
                <a:avLst/>
              </a:prstGeom>
              <a:solidFill>
                <a:schemeClr val="accent6"/>
              </a:solidFill>
              <a:ln w="9525">
                <a:solidFill>
                  <a:schemeClr val="accent4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81" name="Shape - Wisconsin"/>
              <p:cNvSpPr>
                <a:spLocks noChangeAspect="1"/>
              </p:cNvSpPr>
              <p:nvPr/>
            </p:nvSpPr>
            <p:spPr bwMode="auto">
              <a:xfrm>
                <a:off x="2532479" y="6905765"/>
                <a:ext cx="262169" cy="301621"/>
              </a:xfrm>
              <a:custGeom>
                <a:avLst/>
                <a:gdLst>
                  <a:gd name="T0" fmla="*/ 30 w 415"/>
                  <a:gd name="T1" fmla="*/ 33 h 484"/>
                  <a:gd name="T2" fmla="*/ 61 w 415"/>
                  <a:gd name="T3" fmla="*/ 28 h 484"/>
                  <a:gd name="T4" fmla="*/ 90 w 415"/>
                  <a:gd name="T5" fmla="*/ 28 h 484"/>
                  <a:gd name="T6" fmla="*/ 107 w 415"/>
                  <a:gd name="T7" fmla="*/ 0 h 484"/>
                  <a:gd name="T8" fmla="*/ 121 w 415"/>
                  <a:gd name="T9" fmla="*/ 36 h 484"/>
                  <a:gd name="T10" fmla="*/ 166 w 415"/>
                  <a:gd name="T11" fmla="*/ 36 h 484"/>
                  <a:gd name="T12" fmla="*/ 189 w 415"/>
                  <a:gd name="T13" fmla="*/ 68 h 484"/>
                  <a:gd name="T14" fmla="*/ 236 w 415"/>
                  <a:gd name="T15" fmla="*/ 59 h 484"/>
                  <a:gd name="T16" fmla="*/ 267 w 415"/>
                  <a:gd name="T17" fmla="*/ 80 h 484"/>
                  <a:gd name="T18" fmla="*/ 325 w 415"/>
                  <a:gd name="T19" fmla="*/ 95 h 484"/>
                  <a:gd name="T20" fmla="*/ 336 w 415"/>
                  <a:gd name="T21" fmla="*/ 121 h 484"/>
                  <a:gd name="T22" fmla="*/ 365 w 415"/>
                  <a:gd name="T23" fmla="*/ 122 h 484"/>
                  <a:gd name="T24" fmla="*/ 356 w 415"/>
                  <a:gd name="T25" fmla="*/ 147 h 484"/>
                  <a:gd name="T26" fmla="*/ 367 w 415"/>
                  <a:gd name="T27" fmla="*/ 176 h 484"/>
                  <a:gd name="T28" fmla="*/ 347 w 415"/>
                  <a:gd name="T29" fmla="*/ 211 h 484"/>
                  <a:gd name="T30" fmla="*/ 361 w 415"/>
                  <a:gd name="T31" fmla="*/ 219 h 484"/>
                  <a:gd name="T32" fmla="*/ 394 w 415"/>
                  <a:gd name="T33" fmla="*/ 180 h 484"/>
                  <a:gd name="T34" fmla="*/ 392 w 415"/>
                  <a:gd name="T35" fmla="*/ 167 h 484"/>
                  <a:gd name="T36" fmla="*/ 406 w 415"/>
                  <a:gd name="T37" fmla="*/ 161 h 484"/>
                  <a:gd name="T38" fmla="*/ 415 w 415"/>
                  <a:gd name="T39" fmla="*/ 180 h 484"/>
                  <a:gd name="T40" fmla="*/ 389 w 415"/>
                  <a:gd name="T41" fmla="*/ 207 h 484"/>
                  <a:gd name="T42" fmla="*/ 379 w 415"/>
                  <a:gd name="T43" fmla="*/ 268 h 484"/>
                  <a:gd name="T44" fmla="*/ 379 w 415"/>
                  <a:gd name="T45" fmla="*/ 371 h 484"/>
                  <a:gd name="T46" fmla="*/ 394 w 415"/>
                  <a:gd name="T47" fmla="*/ 389 h 484"/>
                  <a:gd name="T48" fmla="*/ 388 w 415"/>
                  <a:gd name="T49" fmla="*/ 453 h 484"/>
                  <a:gd name="T50" fmla="*/ 191 w 415"/>
                  <a:gd name="T51" fmla="*/ 484 h 484"/>
                  <a:gd name="T52" fmla="*/ 142 w 415"/>
                  <a:gd name="T53" fmla="*/ 454 h 484"/>
                  <a:gd name="T54" fmla="*/ 152 w 415"/>
                  <a:gd name="T55" fmla="*/ 416 h 484"/>
                  <a:gd name="T56" fmla="*/ 128 w 415"/>
                  <a:gd name="T57" fmla="*/ 374 h 484"/>
                  <a:gd name="T58" fmla="*/ 107 w 415"/>
                  <a:gd name="T59" fmla="*/ 322 h 484"/>
                  <a:gd name="T60" fmla="*/ 52 w 415"/>
                  <a:gd name="T61" fmla="*/ 270 h 484"/>
                  <a:gd name="T62" fmla="*/ 18 w 415"/>
                  <a:gd name="T63" fmla="*/ 270 h 484"/>
                  <a:gd name="T64" fmla="*/ 18 w 415"/>
                  <a:gd name="T65" fmla="*/ 198 h 484"/>
                  <a:gd name="T66" fmla="*/ 0 w 415"/>
                  <a:gd name="T67" fmla="*/ 171 h 484"/>
                  <a:gd name="T68" fmla="*/ 39 w 415"/>
                  <a:gd name="T69" fmla="*/ 130 h 484"/>
                  <a:gd name="T70" fmla="*/ 30 w 415"/>
                  <a:gd name="T71" fmla="*/ 33 h 48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15"/>
                  <a:gd name="T109" fmla="*/ 0 h 484"/>
                  <a:gd name="T110" fmla="*/ 415 w 415"/>
                  <a:gd name="T111" fmla="*/ 484 h 48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15" h="484">
                    <a:moveTo>
                      <a:pt x="30" y="33"/>
                    </a:moveTo>
                    <a:lnTo>
                      <a:pt x="61" y="28"/>
                    </a:lnTo>
                    <a:lnTo>
                      <a:pt x="90" y="28"/>
                    </a:lnTo>
                    <a:lnTo>
                      <a:pt x="107" y="0"/>
                    </a:lnTo>
                    <a:lnTo>
                      <a:pt x="121" y="36"/>
                    </a:lnTo>
                    <a:lnTo>
                      <a:pt x="166" y="36"/>
                    </a:lnTo>
                    <a:lnTo>
                      <a:pt x="189" y="68"/>
                    </a:lnTo>
                    <a:lnTo>
                      <a:pt x="236" y="59"/>
                    </a:lnTo>
                    <a:lnTo>
                      <a:pt x="267" y="80"/>
                    </a:lnTo>
                    <a:lnTo>
                      <a:pt x="325" y="95"/>
                    </a:lnTo>
                    <a:lnTo>
                      <a:pt x="336" y="121"/>
                    </a:lnTo>
                    <a:lnTo>
                      <a:pt x="365" y="122"/>
                    </a:lnTo>
                    <a:lnTo>
                      <a:pt x="356" y="147"/>
                    </a:lnTo>
                    <a:lnTo>
                      <a:pt x="367" y="176"/>
                    </a:lnTo>
                    <a:lnTo>
                      <a:pt x="347" y="211"/>
                    </a:lnTo>
                    <a:lnTo>
                      <a:pt x="361" y="219"/>
                    </a:lnTo>
                    <a:lnTo>
                      <a:pt x="394" y="180"/>
                    </a:lnTo>
                    <a:lnTo>
                      <a:pt x="392" y="167"/>
                    </a:lnTo>
                    <a:lnTo>
                      <a:pt x="406" y="161"/>
                    </a:lnTo>
                    <a:lnTo>
                      <a:pt x="415" y="180"/>
                    </a:lnTo>
                    <a:lnTo>
                      <a:pt x="389" y="207"/>
                    </a:lnTo>
                    <a:lnTo>
                      <a:pt x="379" y="268"/>
                    </a:lnTo>
                    <a:lnTo>
                      <a:pt x="379" y="371"/>
                    </a:lnTo>
                    <a:lnTo>
                      <a:pt x="394" y="389"/>
                    </a:lnTo>
                    <a:lnTo>
                      <a:pt x="388" y="453"/>
                    </a:lnTo>
                    <a:lnTo>
                      <a:pt x="191" y="484"/>
                    </a:lnTo>
                    <a:lnTo>
                      <a:pt x="142" y="454"/>
                    </a:lnTo>
                    <a:lnTo>
                      <a:pt x="152" y="416"/>
                    </a:lnTo>
                    <a:lnTo>
                      <a:pt x="128" y="374"/>
                    </a:lnTo>
                    <a:lnTo>
                      <a:pt x="107" y="322"/>
                    </a:lnTo>
                    <a:lnTo>
                      <a:pt x="52" y="270"/>
                    </a:lnTo>
                    <a:lnTo>
                      <a:pt x="18" y="270"/>
                    </a:lnTo>
                    <a:lnTo>
                      <a:pt x="18" y="198"/>
                    </a:lnTo>
                    <a:lnTo>
                      <a:pt x="0" y="171"/>
                    </a:lnTo>
                    <a:lnTo>
                      <a:pt x="39" y="130"/>
                    </a:lnTo>
                    <a:lnTo>
                      <a:pt x="30" y="33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3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82" name="Shape - Michigan"/>
              <p:cNvGrpSpPr>
                <a:grpSpLocks/>
              </p:cNvGrpSpPr>
              <p:nvPr/>
            </p:nvGrpSpPr>
            <p:grpSpPr bwMode="auto">
              <a:xfrm>
                <a:off x="2639230" y="6862495"/>
                <a:ext cx="397071" cy="353801"/>
                <a:chOff x="3254" y="860"/>
                <a:chExt cx="623" cy="557"/>
              </a:xfrm>
              <a:solidFill>
                <a:schemeClr val="accent6"/>
              </a:solidFill>
            </p:grpSpPr>
            <p:sp>
              <p:nvSpPr>
                <p:cNvPr id="83" name="Freeform 27"/>
                <p:cNvSpPr>
                  <a:spLocks noChangeAspect="1"/>
                </p:cNvSpPr>
                <p:nvPr/>
              </p:nvSpPr>
              <p:spPr bwMode="auto">
                <a:xfrm>
                  <a:off x="3254" y="860"/>
                  <a:ext cx="442" cy="190"/>
                </a:xfrm>
                <a:custGeom>
                  <a:avLst/>
                  <a:gdLst>
                    <a:gd name="T0" fmla="*/ 0 w 445"/>
                    <a:gd name="T1" fmla="*/ 100 h 193"/>
                    <a:gd name="T2" fmla="*/ 96 w 445"/>
                    <a:gd name="T3" fmla="*/ 0 h 193"/>
                    <a:gd name="T4" fmla="*/ 79 w 445"/>
                    <a:gd name="T5" fmla="*/ 41 h 193"/>
                    <a:gd name="T6" fmla="*/ 92 w 445"/>
                    <a:gd name="T7" fmla="*/ 54 h 193"/>
                    <a:gd name="T8" fmla="*/ 123 w 445"/>
                    <a:gd name="T9" fmla="*/ 36 h 193"/>
                    <a:gd name="T10" fmla="*/ 192 w 445"/>
                    <a:gd name="T11" fmla="*/ 63 h 193"/>
                    <a:gd name="T12" fmla="*/ 220 w 445"/>
                    <a:gd name="T13" fmla="*/ 41 h 193"/>
                    <a:gd name="T14" fmla="*/ 311 w 445"/>
                    <a:gd name="T15" fmla="*/ 32 h 193"/>
                    <a:gd name="T16" fmla="*/ 329 w 445"/>
                    <a:gd name="T17" fmla="*/ 55 h 193"/>
                    <a:gd name="T18" fmla="*/ 364 w 445"/>
                    <a:gd name="T19" fmla="*/ 50 h 193"/>
                    <a:gd name="T20" fmla="*/ 432 w 445"/>
                    <a:gd name="T21" fmla="*/ 78 h 193"/>
                    <a:gd name="T22" fmla="*/ 436 w 445"/>
                    <a:gd name="T23" fmla="*/ 96 h 193"/>
                    <a:gd name="T24" fmla="*/ 363 w 445"/>
                    <a:gd name="T25" fmla="*/ 114 h 193"/>
                    <a:gd name="T26" fmla="*/ 341 w 445"/>
                    <a:gd name="T27" fmla="*/ 100 h 193"/>
                    <a:gd name="T28" fmla="*/ 302 w 445"/>
                    <a:gd name="T29" fmla="*/ 105 h 193"/>
                    <a:gd name="T30" fmla="*/ 257 w 445"/>
                    <a:gd name="T31" fmla="*/ 131 h 193"/>
                    <a:gd name="T32" fmla="*/ 237 w 445"/>
                    <a:gd name="T33" fmla="*/ 133 h 193"/>
                    <a:gd name="T34" fmla="*/ 221 w 445"/>
                    <a:gd name="T35" fmla="*/ 114 h 193"/>
                    <a:gd name="T36" fmla="*/ 198 w 445"/>
                    <a:gd name="T37" fmla="*/ 182 h 193"/>
                    <a:gd name="T38" fmla="*/ 170 w 445"/>
                    <a:gd name="T39" fmla="*/ 184 h 193"/>
                    <a:gd name="T40" fmla="*/ 158 w 445"/>
                    <a:gd name="T41" fmla="*/ 156 h 193"/>
                    <a:gd name="T42" fmla="*/ 98 w 445"/>
                    <a:gd name="T43" fmla="*/ 145 h 193"/>
                    <a:gd name="T44" fmla="*/ 73 w 445"/>
                    <a:gd name="T45" fmla="*/ 124 h 193"/>
                    <a:gd name="T46" fmla="*/ 23 w 445"/>
                    <a:gd name="T47" fmla="*/ 131 h 193"/>
                    <a:gd name="T48" fmla="*/ 0 w 445"/>
                    <a:gd name="T49" fmla="*/ 100 h 19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445"/>
                    <a:gd name="T76" fmla="*/ 0 h 193"/>
                    <a:gd name="T77" fmla="*/ 445 w 445"/>
                    <a:gd name="T78" fmla="*/ 193 h 19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445" h="193">
                      <a:moveTo>
                        <a:pt x="0" y="106"/>
                      </a:moveTo>
                      <a:lnTo>
                        <a:pt x="99" y="0"/>
                      </a:lnTo>
                      <a:lnTo>
                        <a:pt x="82" y="44"/>
                      </a:lnTo>
                      <a:lnTo>
                        <a:pt x="95" y="57"/>
                      </a:lnTo>
                      <a:lnTo>
                        <a:pt x="126" y="39"/>
                      </a:lnTo>
                      <a:lnTo>
                        <a:pt x="195" y="66"/>
                      </a:lnTo>
                      <a:lnTo>
                        <a:pt x="225" y="44"/>
                      </a:lnTo>
                      <a:lnTo>
                        <a:pt x="317" y="32"/>
                      </a:lnTo>
                      <a:lnTo>
                        <a:pt x="335" y="58"/>
                      </a:lnTo>
                      <a:lnTo>
                        <a:pt x="371" y="53"/>
                      </a:lnTo>
                      <a:lnTo>
                        <a:pt x="441" y="81"/>
                      </a:lnTo>
                      <a:lnTo>
                        <a:pt x="445" y="102"/>
                      </a:lnTo>
                      <a:lnTo>
                        <a:pt x="369" y="120"/>
                      </a:lnTo>
                      <a:lnTo>
                        <a:pt x="347" y="106"/>
                      </a:lnTo>
                      <a:lnTo>
                        <a:pt x="308" y="111"/>
                      </a:lnTo>
                      <a:lnTo>
                        <a:pt x="263" y="137"/>
                      </a:lnTo>
                      <a:lnTo>
                        <a:pt x="243" y="139"/>
                      </a:lnTo>
                      <a:lnTo>
                        <a:pt x="226" y="120"/>
                      </a:lnTo>
                      <a:lnTo>
                        <a:pt x="201" y="191"/>
                      </a:lnTo>
                      <a:lnTo>
                        <a:pt x="173" y="193"/>
                      </a:lnTo>
                      <a:lnTo>
                        <a:pt x="161" y="164"/>
                      </a:lnTo>
                      <a:lnTo>
                        <a:pt x="101" y="151"/>
                      </a:lnTo>
                      <a:lnTo>
                        <a:pt x="73" y="130"/>
                      </a:lnTo>
                      <a:lnTo>
                        <a:pt x="23" y="137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accent4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300" b="1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84" name="Freeform 28"/>
                <p:cNvSpPr>
                  <a:spLocks noChangeAspect="1"/>
                </p:cNvSpPr>
                <p:nvPr/>
              </p:nvSpPr>
              <p:spPr bwMode="auto">
                <a:xfrm>
                  <a:off x="3560" y="994"/>
                  <a:ext cx="317" cy="423"/>
                </a:xfrm>
                <a:custGeom>
                  <a:avLst/>
                  <a:gdLst>
                    <a:gd name="T0" fmla="*/ 79 w 319"/>
                    <a:gd name="T1" fmla="*/ 18 h 432"/>
                    <a:gd name="T2" fmla="*/ 90 w 319"/>
                    <a:gd name="T3" fmla="*/ 42 h 432"/>
                    <a:gd name="T4" fmla="*/ 70 w 319"/>
                    <a:gd name="T5" fmla="*/ 58 h 432"/>
                    <a:gd name="T6" fmla="*/ 69 w 319"/>
                    <a:gd name="T7" fmla="*/ 121 h 432"/>
                    <a:gd name="T8" fmla="*/ 57 w 319"/>
                    <a:gd name="T9" fmla="*/ 79 h 432"/>
                    <a:gd name="T10" fmla="*/ 11 w 319"/>
                    <a:gd name="T11" fmla="*/ 119 h 432"/>
                    <a:gd name="T12" fmla="*/ 0 w 319"/>
                    <a:gd name="T13" fmla="*/ 237 h 432"/>
                    <a:gd name="T14" fmla="*/ 30 w 319"/>
                    <a:gd name="T15" fmla="*/ 294 h 432"/>
                    <a:gd name="T16" fmla="*/ 33 w 319"/>
                    <a:gd name="T17" fmla="*/ 323 h 432"/>
                    <a:gd name="T18" fmla="*/ 34 w 319"/>
                    <a:gd name="T19" fmla="*/ 346 h 432"/>
                    <a:gd name="T20" fmla="*/ 33 w 319"/>
                    <a:gd name="T21" fmla="*/ 368 h 432"/>
                    <a:gd name="T22" fmla="*/ 27 w 319"/>
                    <a:gd name="T23" fmla="*/ 405 h 432"/>
                    <a:gd name="T24" fmla="*/ 149 w 319"/>
                    <a:gd name="T25" fmla="*/ 399 h 432"/>
                    <a:gd name="T26" fmla="*/ 312 w 319"/>
                    <a:gd name="T27" fmla="*/ 385 h 432"/>
                    <a:gd name="T28" fmla="*/ 282 w 319"/>
                    <a:gd name="T29" fmla="*/ 377 h 432"/>
                    <a:gd name="T30" fmla="*/ 265 w 319"/>
                    <a:gd name="T31" fmla="*/ 354 h 432"/>
                    <a:gd name="T32" fmla="*/ 291 w 319"/>
                    <a:gd name="T33" fmla="*/ 338 h 432"/>
                    <a:gd name="T34" fmla="*/ 291 w 319"/>
                    <a:gd name="T35" fmla="*/ 314 h 432"/>
                    <a:gd name="T36" fmla="*/ 279 w 319"/>
                    <a:gd name="T37" fmla="*/ 295 h 432"/>
                    <a:gd name="T38" fmla="*/ 291 w 319"/>
                    <a:gd name="T39" fmla="*/ 281 h 432"/>
                    <a:gd name="T40" fmla="*/ 313 w 319"/>
                    <a:gd name="T41" fmla="*/ 283 h 432"/>
                    <a:gd name="T42" fmla="*/ 309 w 319"/>
                    <a:gd name="T43" fmla="*/ 226 h 432"/>
                    <a:gd name="T44" fmla="*/ 303 w 319"/>
                    <a:gd name="T45" fmla="*/ 194 h 432"/>
                    <a:gd name="T46" fmla="*/ 289 w 319"/>
                    <a:gd name="T47" fmla="*/ 171 h 432"/>
                    <a:gd name="T48" fmla="*/ 276 w 319"/>
                    <a:gd name="T49" fmla="*/ 160 h 432"/>
                    <a:gd name="T50" fmla="*/ 255 w 319"/>
                    <a:gd name="T51" fmla="*/ 156 h 432"/>
                    <a:gd name="T52" fmla="*/ 237 w 319"/>
                    <a:gd name="T53" fmla="*/ 156 h 432"/>
                    <a:gd name="T54" fmla="*/ 218 w 319"/>
                    <a:gd name="T55" fmla="*/ 182 h 432"/>
                    <a:gd name="T56" fmla="*/ 204 w 319"/>
                    <a:gd name="T57" fmla="*/ 191 h 432"/>
                    <a:gd name="T58" fmla="*/ 195 w 319"/>
                    <a:gd name="T59" fmla="*/ 194 h 432"/>
                    <a:gd name="T60" fmla="*/ 185 w 319"/>
                    <a:gd name="T61" fmla="*/ 189 h 432"/>
                    <a:gd name="T62" fmla="*/ 182 w 319"/>
                    <a:gd name="T63" fmla="*/ 176 h 432"/>
                    <a:gd name="T64" fmla="*/ 185 w 319"/>
                    <a:gd name="T65" fmla="*/ 167 h 432"/>
                    <a:gd name="T66" fmla="*/ 194 w 319"/>
                    <a:gd name="T67" fmla="*/ 160 h 432"/>
                    <a:gd name="T68" fmla="*/ 203 w 319"/>
                    <a:gd name="T69" fmla="*/ 156 h 432"/>
                    <a:gd name="T70" fmla="*/ 212 w 319"/>
                    <a:gd name="T71" fmla="*/ 155 h 432"/>
                    <a:gd name="T72" fmla="*/ 212 w 319"/>
                    <a:gd name="T73" fmla="*/ 138 h 432"/>
                    <a:gd name="T74" fmla="*/ 236 w 319"/>
                    <a:gd name="T75" fmla="*/ 121 h 432"/>
                    <a:gd name="T76" fmla="*/ 212 w 319"/>
                    <a:gd name="T77" fmla="*/ 69 h 432"/>
                    <a:gd name="T78" fmla="*/ 212 w 319"/>
                    <a:gd name="T79" fmla="*/ 43 h 432"/>
                    <a:gd name="T80" fmla="*/ 172 w 319"/>
                    <a:gd name="T81" fmla="*/ 33 h 432"/>
                    <a:gd name="T82" fmla="*/ 113 w 319"/>
                    <a:gd name="T83" fmla="*/ 0 h 432"/>
                    <a:gd name="T84" fmla="*/ 79 w 319"/>
                    <a:gd name="T85" fmla="*/ 18 h 432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319"/>
                    <a:gd name="T130" fmla="*/ 0 h 432"/>
                    <a:gd name="T131" fmla="*/ 319 w 319"/>
                    <a:gd name="T132" fmla="*/ 432 h 432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319" h="432">
                      <a:moveTo>
                        <a:pt x="81" y="18"/>
                      </a:moveTo>
                      <a:lnTo>
                        <a:pt x="93" y="45"/>
                      </a:lnTo>
                      <a:lnTo>
                        <a:pt x="70" y="61"/>
                      </a:lnTo>
                      <a:lnTo>
                        <a:pt x="69" y="130"/>
                      </a:lnTo>
                      <a:lnTo>
                        <a:pt x="57" y="85"/>
                      </a:lnTo>
                      <a:lnTo>
                        <a:pt x="11" y="128"/>
                      </a:lnTo>
                      <a:lnTo>
                        <a:pt x="0" y="252"/>
                      </a:lnTo>
                      <a:lnTo>
                        <a:pt x="30" y="313"/>
                      </a:lnTo>
                      <a:lnTo>
                        <a:pt x="33" y="344"/>
                      </a:lnTo>
                      <a:lnTo>
                        <a:pt x="34" y="369"/>
                      </a:lnTo>
                      <a:lnTo>
                        <a:pt x="33" y="392"/>
                      </a:lnTo>
                      <a:lnTo>
                        <a:pt x="27" y="432"/>
                      </a:lnTo>
                      <a:lnTo>
                        <a:pt x="152" y="425"/>
                      </a:lnTo>
                      <a:lnTo>
                        <a:pt x="318" y="410"/>
                      </a:lnTo>
                      <a:lnTo>
                        <a:pt x="288" y="401"/>
                      </a:lnTo>
                      <a:lnTo>
                        <a:pt x="271" y="378"/>
                      </a:lnTo>
                      <a:lnTo>
                        <a:pt x="297" y="359"/>
                      </a:lnTo>
                      <a:lnTo>
                        <a:pt x="297" y="335"/>
                      </a:lnTo>
                      <a:lnTo>
                        <a:pt x="285" y="314"/>
                      </a:lnTo>
                      <a:lnTo>
                        <a:pt x="297" y="299"/>
                      </a:lnTo>
                      <a:lnTo>
                        <a:pt x="319" y="301"/>
                      </a:lnTo>
                      <a:lnTo>
                        <a:pt x="315" y="241"/>
                      </a:lnTo>
                      <a:lnTo>
                        <a:pt x="309" y="206"/>
                      </a:lnTo>
                      <a:lnTo>
                        <a:pt x="295" y="183"/>
                      </a:lnTo>
                      <a:lnTo>
                        <a:pt x="282" y="170"/>
                      </a:lnTo>
                      <a:lnTo>
                        <a:pt x="261" y="165"/>
                      </a:lnTo>
                      <a:lnTo>
                        <a:pt x="242" y="165"/>
                      </a:lnTo>
                      <a:lnTo>
                        <a:pt x="221" y="194"/>
                      </a:lnTo>
                      <a:lnTo>
                        <a:pt x="207" y="203"/>
                      </a:lnTo>
                      <a:lnTo>
                        <a:pt x="198" y="206"/>
                      </a:lnTo>
                      <a:lnTo>
                        <a:pt x="188" y="201"/>
                      </a:lnTo>
                      <a:lnTo>
                        <a:pt x="185" y="188"/>
                      </a:lnTo>
                      <a:lnTo>
                        <a:pt x="188" y="179"/>
                      </a:lnTo>
                      <a:lnTo>
                        <a:pt x="197" y="170"/>
                      </a:lnTo>
                      <a:lnTo>
                        <a:pt x="206" y="165"/>
                      </a:lnTo>
                      <a:lnTo>
                        <a:pt x="215" y="164"/>
                      </a:lnTo>
                      <a:lnTo>
                        <a:pt x="215" y="147"/>
                      </a:lnTo>
                      <a:lnTo>
                        <a:pt x="239" y="130"/>
                      </a:lnTo>
                      <a:lnTo>
                        <a:pt x="215" y="73"/>
                      </a:lnTo>
                      <a:lnTo>
                        <a:pt x="215" y="46"/>
                      </a:lnTo>
                      <a:lnTo>
                        <a:pt x="175" y="36"/>
                      </a:lnTo>
                      <a:lnTo>
                        <a:pt x="116" y="0"/>
                      </a:lnTo>
                      <a:lnTo>
                        <a:pt x="81" y="18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accent4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300" b="1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</p:grpSp>
        </p:grpSp>
        <p:grpSp>
          <p:nvGrpSpPr>
            <p:cNvPr id="101" name="Group 100"/>
            <p:cNvGrpSpPr/>
            <p:nvPr/>
          </p:nvGrpSpPr>
          <p:grpSpPr>
            <a:xfrm>
              <a:off x="5929831" y="3344093"/>
              <a:ext cx="1168596" cy="596439"/>
              <a:chOff x="1033514" y="1627938"/>
              <a:chExt cx="1710942" cy="793860"/>
            </a:xfrm>
          </p:grpSpPr>
          <p:sp>
            <p:nvSpPr>
              <p:cNvPr id="98" name="Wave 97"/>
              <p:cNvSpPr/>
              <p:nvPr/>
            </p:nvSpPr>
            <p:spPr>
              <a:xfrm>
                <a:off x="1033514" y="1627938"/>
                <a:ext cx="1710942" cy="469232"/>
              </a:xfrm>
              <a:prstGeom prst="wav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/>
                  <a:t>Louisville, </a:t>
                </a:r>
                <a:r>
                  <a:rPr lang="en-US" sz="1400" b="1" dirty="0"/>
                  <a:t>27%</a:t>
                </a:r>
              </a:p>
            </p:txBody>
          </p:sp>
          <p:cxnSp>
            <p:nvCxnSpPr>
              <p:cNvPr id="100" name="Straight Connector 99"/>
              <p:cNvCxnSpPr/>
              <p:nvPr/>
            </p:nvCxnSpPr>
            <p:spPr>
              <a:xfrm>
                <a:off x="1033515" y="1693277"/>
                <a:ext cx="0" cy="728521"/>
              </a:xfrm>
              <a:prstGeom prst="line">
                <a:avLst/>
              </a:prstGeom>
              <a:ln w="38100" cmpd="sng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9" name="Group 128"/>
            <p:cNvGrpSpPr/>
            <p:nvPr/>
          </p:nvGrpSpPr>
          <p:grpSpPr>
            <a:xfrm>
              <a:off x="2060908" y="1999729"/>
              <a:ext cx="1272633" cy="596438"/>
              <a:chOff x="1033514" y="1627939"/>
              <a:chExt cx="1863262" cy="793859"/>
            </a:xfrm>
          </p:grpSpPr>
          <p:sp>
            <p:nvSpPr>
              <p:cNvPr id="130" name="Wave 129"/>
              <p:cNvSpPr/>
              <p:nvPr/>
            </p:nvSpPr>
            <p:spPr>
              <a:xfrm>
                <a:off x="1033514" y="1627939"/>
                <a:ext cx="1863262" cy="469232"/>
              </a:xfrm>
              <a:prstGeom prst="wave">
                <a:avLst/>
              </a:pr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>
                    <a:solidFill>
                      <a:schemeClr val="tx1"/>
                    </a:solidFill>
                  </a:rPr>
                  <a:t>Portland,  </a:t>
                </a:r>
                <a:r>
                  <a:rPr lang="en-US" sz="1400" b="1" dirty="0" smtClean="0">
                    <a:solidFill>
                      <a:schemeClr val="tx1"/>
                    </a:solidFill>
                  </a:rPr>
                  <a:t>56%</a:t>
                </a:r>
                <a:endParaRPr lang="en-US" sz="12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31" name="Straight Connector 130"/>
              <p:cNvCxnSpPr/>
              <p:nvPr/>
            </p:nvCxnSpPr>
            <p:spPr>
              <a:xfrm>
                <a:off x="1033515" y="1693277"/>
                <a:ext cx="0" cy="728521"/>
              </a:xfrm>
              <a:prstGeom prst="line">
                <a:avLst/>
              </a:prstGeom>
              <a:ln w="38100" cmpd="sng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8" name="Group 107"/>
            <p:cNvGrpSpPr/>
            <p:nvPr/>
          </p:nvGrpSpPr>
          <p:grpSpPr>
            <a:xfrm>
              <a:off x="3106181" y="2391002"/>
              <a:ext cx="1311894" cy="596439"/>
              <a:chOff x="1033514" y="1627938"/>
              <a:chExt cx="1920744" cy="793860"/>
            </a:xfrm>
          </p:grpSpPr>
          <p:sp>
            <p:nvSpPr>
              <p:cNvPr id="109" name="Wave 108"/>
              <p:cNvSpPr/>
              <p:nvPr/>
            </p:nvSpPr>
            <p:spPr>
              <a:xfrm>
                <a:off x="1033514" y="1627938"/>
                <a:ext cx="1920744" cy="469232"/>
              </a:xfrm>
              <a:prstGeom prst="wav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/>
                  <a:t>Idaho Falls, </a:t>
                </a:r>
                <a:r>
                  <a:rPr lang="en-US" sz="1400" b="1" dirty="0" smtClean="0"/>
                  <a:t>21%</a:t>
                </a:r>
                <a:endParaRPr lang="en-US" sz="1400" b="1" dirty="0"/>
              </a:p>
            </p:txBody>
          </p:sp>
          <p:cxnSp>
            <p:nvCxnSpPr>
              <p:cNvPr id="110" name="Straight Connector 109"/>
              <p:cNvCxnSpPr/>
              <p:nvPr/>
            </p:nvCxnSpPr>
            <p:spPr>
              <a:xfrm>
                <a:off x="1033515" y="1693277"/>
                <a:ext cx="0" cy="728521"/>
              </a:xfrm>
              <a:prstGeom prst="line">
                <a:avLst/>
              </a:prstGeom>
              <a:ln w="38100" cmpd="sng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5" name="Group 134"/>
            <p:cNvGrpSpPr/>
            <p:nvPr/>
          </p:nvGrpSpPr>
          <p:grpSpPr>
            <a:xfrm>
              <a:off x="1304685" y="4260762"/>
              <a:ext cx="1271372" cy="674957"/>
              <a:chOff x="1033514" y="1599925"/>
              <a:chExt cx="1861414" cy="898367"/>
            </a:xfrm>
          </p:grpSpPr>
          <p:sp>
            <p:nvSpPr>
              <p:cNvPr id="136" name="Wave 135"/>
              <p:cNvSpPr/>
              <p:nvPr/>
            </p:nvSpPr>
            <p:spPr>
              <a:xfrm>
                <a:off x="1033514" y="1599925"/>
                <a:ext cx="1861414" cy="426574"/>
              </a:xfrm>
              <a:prstGeom prst="wave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/>
                  <a:t>Anchorage, </a:t>
                </a:r>
                <a:r>
                  <a:rPr lang="en-US" sz="1400" b="1" dirty="0" smtClean="0"/>
                  <a:t>0%</a:t>
                </a:r>
                <a:endParaRPr lang="en-US" sz="1200" b="1" dirty="0"/>
              </a:p>
            </p:txBody>
          </p:sp>
          <p:cxnSp>
            <p:nvCxnSpPr>
              <p:cNvPr id="137" name="Straight Connector 136"/>
              <p:cNvCxnSpPr/>
              <p:nvPr/>
            </p:nvCxnSpPr>
            <p:spPr>
              <a:xfrm>
                <a:off x="1033515" y="1616782"/>
                <a:ext cx="0" cy="881510"/>
              </a:xfrm>
              <a:prstGeom prst="line">
                <a:avLst/>
              </a:prstGeom>
              <a:ln w="38100" cmpd="sng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5" name="Group 164"/>
            <p:cNvGrpSpPr/>
            <p:nvPr/>
          </p:nvGrpSpPr>
          <p:grpSpPr>
            <a:xfrm>
              <a:off x="2179400" y="3668813"/>
              <a:ext cx="1409042" cy="596439"/>
              <a:chOff x="2179400" y="3668813"/>
              <a:chExt cx="1409042" cy="596439"/>
            </a:xfrm>
          </p:grpSpPr>
          <p:sp>
            <p:nvSpPr>
              <p:cNvPr id="118" name="Wave 117"/>
              <p:cNvSpPr/>
              <p:nvPr/>
            </p:nvSpPr>
            <p:spPr>
              <a:xfrm>
                <a:off x="2179400" y="3668813"/>
                <a:ext cx="1409042" cy="352541"/>
              </a:xfrm>
              <a:prstGeom prst="wave">
                <a:avLst/>
              </a:pr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>
                    <a:solidFill>
                      <a:schemeClr val="tx1"/>
                    </a:solidFill>
                  </a:rPr>
                  <a:t>Los Angeles, </a:t>
                </a:r>
                <a:r>
                  <a:rPr lang="en-US" sz="1400" b="1" dirty="0" smtClean="0">
                    <a:solidFill>
                      <a:schemeClr val="tx1"/>
                    </a:solidFill>
                  </a:rPr>
                  <a:t>43%</a:t>
                </a:r>
                <a:endParaRPr lang="en-US" sz="12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19" name="Straight Connector 118"/>
              <p:cNvCxnSpPr/>
              <p:nvPr/>
            </p:nvCxnSpPr>
            <p:spPr>
              <a:xfrm>
                <a:off x="2191156" y="3717903"/>
                <a:ext cx="0" cy="547349"/>
              </a:xfrm>
              <a:prstGeom prst="line">
                <a:avLst/>
              </a:prstGeom>
              <a:ln w="38100" cmpd="sng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5" name="Group 104"/>
            <p:cNvGrpSpPr/>
            <p:nvPr/>
          </p:nvGrpSpPr>
          <p:grpSpPr>
            <a:xfrm>
              <a:off x="4866006" y="3178613"/>
              <a:ext cx="924153" cy="596439"/>
              <a:chOff x="1033515" y="1627938"/>
              <a:chExt cx="1353053" cy="793860"/>
            </a:xfrm>
          </p:grpSpPr>
          <p:sp>
            <p:nvSpPr>
              <p:cNvPr id="106" name="Wave 105"/>
              <p:cNvSpPr/>
              <p:nvPr/>
            </p:nvSpPr>
            <p:spPr>
              <a:xfrm>
                <a:off x="1033515" y="1627938"/>
                <a:ext cx="1353053" cy="469232"/>
              </a:xfrm>
              <a:prstGeom prst="wave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/>
                  <a:t>Topeka, 7%</a:t>
                </a:r>
                <a:endParaRPr lang="en-US" sz="1200" b="1" dirty="0"/>
              </a:p>
            </p:txBody>
          </p:sp>
          <p:cxnSp>
            <p:nvCxnSpPr>
              <p:cNvPr id="107" name="Straight Connector 106"/>
              <p:cNvCxnSpPr/>
              <p:nvPr/>
            </p:nvCxnSpPr>
            <p:spPr>
              <a:xfrm>
                <a:off x="1033515" y="1693277"/>
                <a:ext cx="0" cy="728521"/>
              </a:xfrm>
              <a:prstGeom prst="line">
                <a:avLst/>
              </a:prstGeom>
              <a:ln w="38100" cmpd="sng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1" name="Group 110"/>
            <p:cNvGrpSpPr/>
            <p:nvPr/>
          </p:nvGrpSpPr>
          <p:grpSpPr>
            <a:xfrm>
              <a:off x="4855733" y="4434985"/>
              <a:ext cx="1022903" cy="596439"/>
              <a:chOff x="1033514" y="1627938"/>
              <a:chExt cx="1497632" cy="793860"/>
            </a:xfrm>
          </p:grpSpPr>
          <p:sp>
            <p:nvSpPr>
              <p:cNvPr id="112" name="Wave 111"/>
              <p:cNvSpPr/>
              <p:nvPr/>
            </p:nvSpPr>
            <p:spPr>
              <a:xfrm>
                <a:off x="1033514" y="1627938"/>
                <a:ext cx="1497632" cy="469232"/>
              </a:xfrm>
              <a:prstGeom prst="wav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/>
                  <a:t>Austin, </a:t>
                </a:r>
                <a:r>
                  <a:rPr lang="en-US" sz="1400" b="1" dirty="0" smtClean="0"/>
                  <a:t>23%</a:t>
                </a:r>
                <a:endParaRPr lang="en-US" sz="1200" b="1" dirty="0"/>
              </a:p>
            </p:txBody>
          </p:sp>
          <p:cxnSp>
            <p:nvCxnSpPr>
              <p:cNvPr id="113" name="Straight Connector 112"/>
              <p:cNvCxnSpPr/>
              <p:nvPr/>
            </p:nvCxnSpPr>
            <p:spPr>
              <a:xfrm>
                <a:off x="1033515" y="1693277"/>
                <a:ext cx="0" cy="728521"/>
              </a:xfrm>
              <a:prstGeom prst="line">
                <a:avLst/>
              </a:prstGeom>
              <a:ln w="38100" cmpd="sng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8" name="Group 137"/>
            <p:cNvGrpSpPr/>
            <p:nvPr/>
          </p:nvGrpSpPr>
          <p:grpSpPr>
            <a:xfrm>
              <a:off x="7008502" y="4794058"/>
              <a:ext cx="1032444" cy="596439"/>
              <a:chOff x="1033514" y="1627938"/>
              <a:chExt cx="1511601" cy="793860"/>
            </a:xfrm>
          </p:grpSpPr>
          <p:sp>
            <p:nvSpPr>
              <p:cNvPr id="139" name="Wave 138"/>
              <p:cNvSpPr/>
              <p:nvPr/>
            </p:nvSpPr>
            <p:spPr>
              <a:xfrm>
                <a:off x="1033514" y="1627938"/>
                <a:ext cx="1511601" cy="469232"/>
              </a:xfrm>
              <a:prstGeom prst="wave">
                <a:avLst/>
              </a:pr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>
                    <a:solidFill>
                      <a:schemeClr val="tx1"/>
                    </a:solidFill>
                  </a:rPr>
                  <a:t>Miami, 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59%</a:t>
                </a:r>
              </a:p>
            </p:txBody>
          </p:sp>
          <p:cxnSp>
            <p:nvCxnSpPr>
              <p:cNvPr id="140" name="Straight Connector 139"/>
              <p:cNvCxnSpPr/>
              <p:nvPr/>
            </p:nvCxnSpPr>
            <p:spPr>
              <a:xfrm>
                <a:off x="1033515" y="1693277"/>
                <a:ext cx="0" cy="728521"/>
              </a:xfrm>
              <a:prstGeom prst="line">
                <a:avLst/>
              </a:prstGeom>
              <a:ln w="38100" cmpd="sng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" name="Group 101"/>
            <p:cNvGrpSpPr/>
            <p:nvPr/>
          </p:nvGrpSpPr>
          <p:grpSpPr>
            <a:xfrm>
              <a:off x="5669108" y="2527539"/>
              <a:ext cx="1316914" cy="596439"/>
              <a:chOff x="1033514" y="1627938"/>
              <a:chExt cx="1928094" cy="793860"/>
            </a:xfrm>
          </p:grpSpPr>
          <p:sp>
            <p:nvSpPr>
              <p:cNvPr id="103" name="Wave 102"/>
              <p:cNvSpPr/>
              <p:nvPr/>
            </p:nvSpPr>
            <p:spPr>
              <a:xfrm>
                <a:off x="1033514" y="1627938"/>
                <a:ext cx="1928094" cy="469232"/>
              </a:xfrm>
              <a:prstGeom prst="wav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>
                    <a:solidFill>
                      <a:schemeClr val="bg1"/>
                    </a:solidFill>
                  </a:rPr>
                  <a:t>Milwaukee, </a:t>
                </a:r>
                <a:r>
                  <a:rPr lang="en-US" sz="1400" b="1" dirty="0">
                    <a:solidFill>
                      <a:schemeClr val="bg1"/>
                    </a:solidFill>
                  </a:rPr>
                  <a:t>34%</a:t>
                </a:r>
              </a:p>
            </p:txBody>
          </p:sp>
          <p:cxnSp>
            <p:nvCxnSpPr>
              <p:cNvPr id="104" name="Straight Connector 103"/>
              <p:cNvCxnSpPr/>
              <p:nvPr/>
            </p:nvCxnSpPr>
            <p:spPr>
              <a:xfrm>
                <a:off x="1033515" y="1693277"/>
                <a:ext cx="0" cy="728521"/>
              </a:xfrm>
              <a:prstGeom prst="line">
                <a:avLst/>
              </a:prstGeom>
              <a:ln w="38100" cmpd="sng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" name="Group 122"/>
            <p:cNvGrpSpPr/>
            <p:nvPr/>
          </p:nvGrpSpPr>
          <p:grpSpPr>
            <a:xfrm>
              <a:off x="7418152" y="3004539"/>
              <a:ext cx="1268648" cy="596439"/>
              <a:chOff x="1033514" y="1627938"/>
              <a:chExt cx="1857427" cy="793860"/>
            </a:xfrm>
          </p:grpSpPr>
          <p:sp>
            <p:nvSpPr>
              <p:cNvPr id="124" name="Wave 123"/>
              <p:cNvSpPr/>
              <p:nvPr/>
            </p:nvSpPr>
            <p:spPr>
              <a:xfrm>
                <a:off x="1033514" y="1627938"/>
                <a:ext cx="1857427" cy="469232"/>
              </a:xfrm>
              <a:prstGeom prst="wave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/>
                  <a:t>Baltimore, </a:t>
                </a:r>
                <a:r>
                  <a:rPr lang="en-US" sz="1400" b="1" dirty="0" smtClean="0"/>
                  <a:t>10</a:t>
                </a:r>
                <a:r>
                  <a:rPr lang="en-US" sz="1400" b="1" dirty="0"/>
                  <a:t>%</a:t>
                </a:r>
              </a:p>
            </p:txBody>
          </p:sp>
          <p:cxnSp>
            <p:nvCxnSpPr>
              <p:cNvPr id="125" name="Straight Connector 124"/>
              <p:cNvCxnSpPr/>
              <p:nvPr/>
            </p:nvCxnSpPr>
            <p:spPr>
              <a:xfrm>
                <a:off x="1033515" y="1693277"/>
                <a:ext cx="0" cy="728521"/>
              </a:xfrm>
              <a:prstGeom prst="line">
                <a:avLst/>
              </a:prstGeom>
              <a:ln w="38100" cmpd="sng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" name="Group 125"/>
            <p:cNvGrpSpPr/>
            <p:nvPr/>
          </p:nvGrpSpPr>
          <p:grpSpPr>
            <a:xfrm>
              <a:off x="7518196" y="1905000"/>
              <a:ext cx="1244804" cy="596439"/>
              <a:chOff x="1033514" y="1627938"/>
              <a:chExt cx="1822517" cy="793860"/>
            </a:xfrm>
          </p:grpSpPr>
          <p:sp>
            <p:nvSpPr>
              <p:cNvPr id="127" name="Wave 126"/>
              <p:cNvSpPr/>
              <p:nvPr/>
            </p:nvSpPr>
            <p:spPr>
              <a:xfrm>
                <a:off x="1033514" y="1627938"/>
                <a:ext cx="1822517" cy="469232"/>
              </a:xfrm>
              <a:prstGeom prst="wav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/>
                  <a:t>Portland, </a:t>
                </a:r>
                <a:r>
                  <a:rPr lang="en-US" sz="1400" b="1" dirty="0"/>
                  <a:t>24%</a:t>
                </a:r>
              </a:p>
            </p:txBody>
          </p:sp>
          <p:cxnSp>
            <p:nvCxnSpPr>
              <p:cNvPr id="128" name="Straight Connector 127"/>
              <p:cNvCxnSpPr/>
              <p:nvPr/>
            </p:nvCxnSpPr>
            <p:spPr>
              <a:xfrm>
                <a:off x="1033515" y="1693277"/>
                <a:ext cx="0" cy="728521"/>
              </a:xfrm>
              <a:prstGeom prst="line">
                <a:avLst/>
              </a:prstGeom>
              <a:ln w="38100" cmpd="sng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6" name="Group 165"/>
            <p:cNvGrpSpPr/>
            <p:nvPr/>
          </p:nvGrpSpPr>
          <p:grpSpPr>
            <a:xfrm>
              <a:off x="3165294" y="4079614"/>
              <a:ext cx="1020716" cy="596439"/>
              <a:chOff x="3165294" y="4079614"/>
              <a:chExt cx="1020716" cy="596439"/>
            </a:xfrm>
          </p:grpSpPr>
          <p:sp>
            <p:nvSpPr>
              <p:cNvPr id="115" name="Wave 114"/>
              <p:cNvSpPr/>
              <p:nvPr/>
            </p:nvSpPr>
            <p:spPr>
              <a:xfrm>
                <a:off x="3165294" y="4079614"/>
                <a:ext cx="1020716" cy="352541"/>
              </a:xfrm>
              <a:prstGeom prst="wave">
                <a:avLst/>
              </a:pr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>
                    <a:solidFill>
                      <a:schemeClr val="tx1"/>
                    </a:solidFill>
                  </a:rPr>
                  <a:t>Tucson, </a:t>
                </a:r>
                <a:r>
                  <a:rPr lang="en-US" sz="1400" b="1" dirty="0" smtClean="0">
                    <a:solidFill>
                      <a:schemeClr val="tx1"/>
                    </a:solidFill>
                  </a:rPr>
                  <a:t>48%</a:t>
                </a:r>
                <a:endParaRPr lang="en-US" sz="12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16" name="Straight Connector 115"/>
              <p:cNvCxnSpPr/>
              <p:nvPr/>
            </p:nvCxnSpPr>
            <p:spPr>
              <a:xfrm>
                <a:off x="3165294" y="4128704"/>
                <a:ext cx="0" cy="547349"/>
              </a:xfrm>
              <a:prstGeom prst="line">
                <a:avLst/>
              </a:prstGeom>
              <a:ln w="38100" cmpd="sng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0" name="Group 119"/>
            <p:cNvGrpSpPr/>
            <p:nvPr/>
          </p:nvGrpSpPr>
          <p:grpSpPr>
            <a:xfrm>
              <a:off x="7342096" y="2469338"/>
              <a:ext cx="1344704" cy="596439"/>
              <a:chOff x="1033514" y="1627938"/>
              <a:chExt cx="1968781" cy="793860"/>
            </a:xfrm>
          </p:grpSpPr>
          <p:sp>
            <p:nvSpPr>
              <p:cNvPr id="121" name="Wave 120"/>
              <p:cNvSpPr/>
              <p:nvPr/>
            </p:nvSpPr>
            <p:spPr>
              <a:xfrm>
                <a:off x="1033514" y="1627938"/>
                <a:ext cx="1968781" cy="469232"/>
              </a:xfrm>
              <a:prstGeom prst="wav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>
                    <a:solidFill>
                      <a:schemeClr val="bg1"/>
                    </a:solidFill>
                  </a:rPr>
                  <a:t>Manhattan, </a:t>
                </a:r>
                <a:r>
                  <a:rPr lang="en-US" sz="1400" b="1" dirty="0">
                    <a:solidFill>
                      <a:schemeClr val="bg1"/>
                    </a:solidFill>
                  </a:rPr>
                  <a:t>32%</a:t>
                </a:r>
              </a:p>
            </p:txBody>
          </p:sp>
          <p:cxnSp>
            <p:nvCxnSpPr>
              <p:cNvPr id="122" name="Straight Connector 121"/>
              <p:cNvCxnSpPr/>
              <p:nvPr/>
            </p:nvCxnSpPr>
            <p:spPr>
              <a:xfrm>
                <a:off x="1033515" y="1693277"/>
                <a:ext cx="0" cy="728521"/>
              </a:xfrm>
              <a:prstGeom prst="line">
                <a:avLst/>
              </a:prstGeom>
              <a:ln w="38100" cmpd="sng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5" name="Straight Connector 174"/>
            <p:cNvCxnSpPr/>
            <p:nvPr/>
          </p:nvCxnSpPr>
          <p:spPr>
            <a:xfrm>
              <a:off x="7134687" y="3357080"/>
              <a:ext cx="214598" cy="121731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 1"/>
            <p:cNvGrpSpPr/>
            <p:nvPr/>
          </p:nvGrpSpPr>
          <p:grpSpPr>
            <a:xfrm>
              <a:off x="2215432" y="4483515"/>
              <a:ext cx="1174482" cy="596439"/>
              <a:chOff x="2215432" y="4483515"/>
              <a:chExt cx="1174482" cy="596439"/>
            </a:xfrm>
          </p:grpSpPr>
          <p:sp>
            <p:nvSpPr>
              <p:cNvPr id="133" name="Wave 132"/>
              <p:cNvSpPr/>
              <p:nvPr/>
            </p:nvSpPr>
            <p:spPr>
              <a:xfrm>
                <a:off x="2215432" y="4483515"/>
                <a:ext cx="1174482" cy="352541"/>
              </a:xfrm>
              <a:prstGeom prst="wave">
                <a:avLst/>
              </a:pr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>
                    <a:solidFill>
                      <a:schemeClr val="tx1"/>
                    </a:solidFill>
                  </a:rPr>
                  <a:t>Honolulu, </a:t>
                </a:r>
                <a:r>
                  <a:rPr lang="en-US" sz="1400" b="1" dirty="0" smtClean="0">
                    <a:solidFill>
                      <a:schemeClr val="tx1"/>
                    </a:solidFill>
                  </a:rPr>
                  <a:t>48%</a:t>
                </a:r>
                <a:endParaRPr lang="en-US" sz="14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34" name="Straight Connector 133"/>
              <p:cNvCxnSpPr/>
              <p:nvPr/>
            </p:nvCxnSpPr>
            <p:spPr>
              <a:xfrm>
                <a:off x="2215433" y="4532605"/>
                <a:ext cx="0" cy="547349"/>
              </a:xfrm>
              <a:prstGeom prst="line">
                <a:avLst/>
              </a:prstGeom>
              <a:ln w="38100" cmpd="sng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857216"/>
              </p:ext>
            </p:extLst>
          </p:nvPr>
        </p:nvGraphicFramePr>
        <p:xfrm>
          <a:off x="2566494" y="5867400"/>
          <a:ext cx="4011012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004"/>
                <a:gridCol w="1337004"/>
                <a:gridCol w="1337004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0%-20%</a:t>
                      </a:r>
                      <a:endParaRPr lang="en-US" sz="14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21%-40%</a:t>
                      </a:r>
                      <a:endParaRPr 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&gt;41%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02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7385152" y="2698520"/>
            <a:ext cx="1400549" cy="2895830"/>
            <a:chOff x="7385152" y="1934790"/>
            <a:chExt cx="1400549" cy="3704010"/>
          </a:xfrm>
          <a:solidFill>
            <a:schemeClr val="bg1">
              <a:lumMod val="85000"/>
            </a:schemeClr>
          </a:solidFill>
        </p:grpSpPr>
        <p:grpSp>
          <p:nvGrpSpPr>
            <p:cNvPr id="22" name="Group 21"/>
            <p:cNvGrpSpPr/>
            <p:nvPr/>
          </p:nvGrpSpPr>
          <p:grpSpPr>
            <a:xfrm>
              <a:off x="7385152" y="2198029"/>
              <a:ext cx="996848" cy="3440771"/>
              <a:chOff x="7385152" y="2198029"/>
              <a:chExt cx="996848" cy="3440771"/>
            </a:xfrm>
            <a:grpFill/>
          </p:grpSpPr>
          <p:sp>
            <p:nvSpPr>
              <p:cNvPr id="20" name="Rectangle 19"/>
              <p:cNvSpPr/>
              <p:nvPr/>
            </p:nvSpPr>
            <p:spPr>
              <a:xfrm>
                <a:off x="7385152" y="2514600"/>
                <a:ext cx="996848" cy="31242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ight Triangle 20"/>
              <p:cNvSpPr/>
              <p:nvPr/>
            </p:nvSpPr>
            <p:spPr>
              <a:xfrm rot="9179806">
                <a:off x="7466255" y="2198029"/>
                <a:ext cx="834641" cy="713286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8322884" y="1934790"/>
              <a:ext cx="462817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933054"/>
              </p:ext>
            </p:extLst>
          </p:nvPr>
        </p:nvGraphicFramePr>
        <p:xfrm>
          <a:off x="92075" y="1371600"/>
          <a:ext cx="8959850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SOURCE: Medicare Payment Advisory Commission (</a:t>
            </a:r>
            <a:r>
              <a:rPr lang="en-US" dirty="0" err="1" smtClean="0"/>
              <a:t>MedPAC</a:t>
            </a:r>
            <a:r>
              <a:rPr lang="en-US" dirty="0" smtClean="0"/>
              <a:t>) Report to Congress, 2006-2014.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65760"/>
            <a:ext cx="8961120" cy="914400"/>
          </a:xfrm>
        </p:spPr>
        <p:txBody>
          <a:bodyPr/>
          <a:lstStyle/>
          <a:p>
            <a:r>
              <a:rPr lang="en-US" sz="2700" dirty="0" smtClean="0"/>
              <a:t>Medicare has been paying more for beneficiaries in Medicare Advantage plans than for those in traditional Medicare</a:t>
            </a:r>
            <a:endParaRPr lang="en-US" sz="2700" dirty="0"/>
          </a:p>
        </p:txBody>
      </p:sp>
      <p:sp>
        <p:nvSpPr>
          <p:cNvPr id="13" name="TextBox 12"/>
          <p:cNvSpPr txBox="1"/>
          <p:nvPr/>
        </p:nvSpPr>
        <p:spPr>
          <a:xfrm>
            <a:off x="28107" y="2836128"/>
            <a:ext cx="10978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/>
                </a:solidFill>
                <a:latin typeface="Calibri" pitchFamily="34" charset="0"/>
                <a:cs typeface="Meta Offc Pro"/>
              </a:rPr>
              <a:t>Traditional</a:t>
            </a:r>
            <a:endParaRPr lang="en-US" sz="1600" b="1" dirty="0">
              <a:solidFill>
                <a:schemeClr val="tx2"/>
              </a:solidFill>
              <a:latin typeface="Calibri" pitchFamily="34" charset="0"/>
              <a:cs typeface="Meta Offc Pro"/>
            </a:endParaRPr>
          </a:p>
          <a:p>
            <a:pPr algn="ctr"/>
            <a:r>
              <a:rPr lang="en-US" sz="1600" b="1" dirty="0" smtClean="0">
                <a:solidFill>
                  <a:schemeClr val="tx2"/>
                </a:solidFill>
                <a:latin typeface="Calibri" pitchFamily="34" charset="0"/>
                <a:cs typeface="Meta Offc Pro"/>
              </a:rPr>
              <a:t>Medicare</a:t>
            </a:r>
          </a:p>
          <a:p>
            <a:pPr algn="ctr"/>
            <a:r>
              <a:rPr lang="en-US" sz="1600" b="1" dirty="0" smtClean="0">
                <a:solidFill>
                  <a:schemeClr val="tx2"/>
                </a:solidFill>
                <a:latin typeface="Calibri" pitchFamily="34" charset="0"/>
                <a:cs typeface="Meta Offc Pro"/>
              </a:rPr>
              <a:t>Spending</a:t>
            </a:r>
          </a:p>
        </p:txBody>
      </p:sp>
      <p:sp>
        <p:nvSpPr>
          <p:cNvPr id="16" name="Isosceles Triangle 15"/>
          <p:cNvSpPr/>
          <p:nvPr/>
        </p:nvSpPr>
        <p:spPr>
          <a:xfrm rot="5400000">
            <a:off x="1021771" y="3122904"/>
            <a:ext cx="482137" cy="320492"/>
          </a:xfrm>
          <a:prstGeom prst="triangl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cxnSp>
        <p:nvCxnSpPr>
          <p:cNvPr id="11" name="Straight Connector 10"/>
          <p:cNvCxnSpPr>
            <a:stCxn id="16" idx="0"/>
          </p:cNvCxnSpPr>
          <p:nvPr/>
        </p:nvCxnSpPr>
        <p:spPr>
          <a:xfrm flipV="1">
            <a:off x="1423086" y="3278923"/>
            <a:ext cx="7391400" cy="4228"/>
          </a:xfrm>
          <a:prstGeom prst="line">
            <a:avLst/>
          </a:prstGeom>
          <a:ln w="19050" cap="rnd" cmpd="sng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551420" y="2228850"/>
            <a:ext cx="0" cy="3771900"/>
          </a:xfrm>
          <a:prstGeom prst="line">
            <a:avLst/>
          </a:prstGeom>
          <a:ln w="57150" cap="rnd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572250" y="2297668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Actual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93974" y="2297668"/>
            <a:ext cx="1080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alibri" pitchFamily="34" charset="0"/>
                <a:cs typeface="Meta Offc Pro"/>
              </a:rPr>
              <a:t>Projected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441" y="1221349"/>
            <a:ext cx="890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Average Medicare Advantage Payments as a Percentage of Traditional Medicare </a:t>
            </a:r>
            <a:r>
              <a:rPr lang="en-US" sz="2000" i="1" dirty="0" smtClean="0"/>
              <a:t>Spending</a:t>
            </a:r>
            <a:endParaRPr lang="en-US" sz="2000" i="1" dirty="0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30491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11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2385226"/>
              </p:ext>
            </p:extLst>
          </p:nvPr>
        </p:nvGraphicFramePr>
        <p:xfrm>
          <a:off x="92075" y="1219200"/>
          <a:ext cx="8959850" cy="4147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NOTE:  Other includes firms with less than 3% of total enrollment.  BCBS are BlueCross BlueShield affiliates and includes </a:t>
            </a:r>
            <a:r>
              <a:rPr lang="en-US" sz="1100" dirty="0" err="1" smtClean="0"/>
              <a:t>Wellpoint</a:t>
            </a:r>
            <a:r>
              <a:rPr lang="en-US" sz="1100" dirty="0" smtClean="0"/>
              <a:t> BCBS plans that comprise 4% of all enrollment  (approximately 600,000 enrollees) in Medicare Advantage plans.  Other national insurers includes approximately 428,000 enrollees across the following firms: </a:t>
            </a:r>
            <a:r>
              <a:rPr lang="en-US" sz="1100" dirty="0" err="1" smtClean="0"/>
              <a:t>Wellcare</a:t>
            </a:r>
            <a:r>
              <a:rPr lang="en-US" sz="1100" dirty="0" smtClean="0"/>
              <a:t>, </a:t>
            </a:r>
            <a:r>
              <a:rPr lang="en-US" sz="1100" dirty="0" err="1" smtClean="0"/>
              <a:t>HealthNet</a:t>
            </a:r>
            <a:r>
              <a:rPr lang="en-US" sz="1100" dirty="0" smtClean="0"/>
              <a:t>, Universal American, Munich American Holding Corporation, and </a:t>
            </a:r>
            <a:r>
              <a:rPr lang="en-US" sz="1100" dirty="0" err="1" smtClean="0"/>
              <a:t>Wellpoint</a:t>
            </a:r>
            <a:r>
              <a:rPr lang="en-US" sz="1100" dirty="0" smtClean="0"/>
              <a:t> non-BCBS plans .  Accounts for merger between Coventry and Aetna in 2013; Medicare Advantage plans offered by Coventry covered 306,000 beneficiaries and Aetna plans covered 615,000 in 2013.  Percentages may not sum to 100% due to rounding.</a:t>
            </a:r>
          </a:p>
          <a:p>
            <a:r>
              <a:rPr lang="en-US" sz="1100" dirty="0" smtClean="0"/>
              <a:t>SOURCE:  MPR/Kaiser Family Foundation analysis of CMS Enrollment files, 2014. </a:t>
            </a:r>
            <a:endParaRPr lang="en-US" sz="1100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Medicare Advantage enrollment is concentrated within a small number of firms and affiliates, 2014</a:t>
            </a:r>
          </a:p>
        </p:txBody>
      </p:sp>
      <p:sp>
        <p:nvSpPr>
          <p:cNvPr id="8200" name="Text Box 14"/>
          <p:cNvSpPr txBox="1">
            <a:spLocks noChangeArrowheads="1"/>
          </p:cNvSpPr>
          <p:nvPr/>
        </p:nvSpPr>
        <p:spPr bwMode="auto">
          <a:xfrm>
            <a:off x="1447800" y="5305365"/>
            <a:ext cx="632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ea typeface="Tahoma" pitchFamily="34" charset="0"/>
                <a:cs typeface="Calibri" pitchFamily="34" charset="0"/>
              </a:rPr>
              <a:t>Total Medicare Advantage Enrollment, 2014 = 15.7 Million</a:t>
            </a:r>
            <a:endParaRPr lang="en-US" sz="2000" b="1" dirty="0">
              <a:solidFill>
                <a:srgbClr val="000000"/>
              </a:solidFill>
              <a:ea typeface="Tahoma" pitchFamily="34" charset="0"/>
              <a:cs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59326" y="4471035"/>
            <a:ext cx="1226874" cy="86177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  <a:defRPr sz="16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defRPr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Kaiser </a:t>
            </a:r>
          </a:p>
          <a:p>
            <a:pPr algn="ctr">
              <a:lnSpc>
                <a:spcPts val="2000"/>
              </a:lnSpc>
              <a:defRPr sz="16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defRPr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Permanente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
8</a:t>
            </a:r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%</a:t>
            </a:r>
            <a:endParaRPr lang="en-US" dirty="0" smtClean="0">
              <a:latin typeface="Calibri" pitchFamily="34" charset="0"/>
              <a:cs typeface="Meta Offc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6390" y="3873386"/>
            <a:ext cx="693010" cy="62241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  <a:defRPr sz="16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defRPr>
            </a:pPr>
            <a:r>
              <a:rPr lang="en-US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Aetna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
</a:t>
            </a:r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7%</a:t>
            </a:r>
            <a:endParaRPr lang="en-US" sz="2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989" y="2491026"/>
            <a:ext cx="1500411" cy="86177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  <a:defRPr sz="16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defRPr>
            </a:pPr>
            <a:r>
              <a:rPr lang="en-US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Other National </a:t>
            </a:r>
          </a:p>
          <a:p>
            <a:pPr algn="ctr">
              <a:lnSpc>
                <a:spcPts val="2000"/>
              </a:lnSpc>
              <a:defRPr sz="16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defRPr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Insurers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
</a:t>
            </a:r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5%</a:t>
            </a:r>
            <a:endParaRPr lang="en-US" dirty="0" smtClean="0">
              <a:latin typeface="Calibri" pitchFamily="34" charset="0"/>
              <a:cs typeface="Meta Offc Pro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5000" y="3187586"/>
            <a:ext cx="652743" cy="62241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  <a:defRPr sz="16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defRPr>
            </a:pPr>
            <a:r>
              <a:rPr lang="en-US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Cigna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
</a:t>
            </a:r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3%</a:t>
            </a:r>
            <a:endParaRPr lang="en-US" sz="2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90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506</TotalTime>
  <Words>574</Words>
  <Application>Microsoft Office PowerPoint</Application>
  <PresentationFormat>On-screen Show (4:3)</PresentationFormat>
  <Paragraphs>75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Default with exhibit #</vt:lpstr>
      <vt:lpstr>Default with figure #</vt:lpstr>
      <vt:lpstr>Title page</vt:lpstr>
      <vt:lpstr>Three in 10 Medicare beneficiaries are enrolled in Medicare Advantage plans, most of whom are in HMOs</vt:lpstr>
      <vt:lpstr>Medicare Advantage enrollment has increased rapidly and is projected to continue to rise</vt:lpstr>
      <vt:lpstr>The share of Medicare beneficiaries in Medicare Advantage plans varies greatly across the country</vt:lpstr>
      <vt:lpstr>Medicare has been paying more for beneficiaries in Medicare Advantage plans than for those in traditional Medicare</vt:lpstr>
      <vt:lpstr>Medicare Advantage enrollment is concentrated within a small number of firms and affiliates, 2014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Christina Swoope</dc:creator>
  <cp:lastModifiedBy>Kanani Kauka</cp:lastModifiedBy>
  <cp:revision>26</cp:revision>
  <cp:lastPrinted>2014-08-13T13:30:14Z</cp:lastPrinted>
  <dcterms:created xsi:type="dcterms:W3CDTF">2014-08-12T13:49:50Z</dcterms:created>
  <dcterms:modified xsi:type="dcterms:W3CDTF">2014-09-05T18:07:37Z</dcterms:modified>
</cp:coreProperties>
</file>