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  <p:sldMasterId id="2147483666" r:id="rId2"/>
  </p:sldMasterIdLst>
  <p:notesMasterIdLst>
    <p:notesMasterId r:id="rId4"/>
  </p:notesMasterIdLst>
  <p:sldIdLst>
    <p:sldId id="314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70" autoAdjust="0"/>
  </p:normalViewPr>
  <p:slideViewPr>
    <p:cSldViewPr>
      <p:cViewPr>
        <p:scale>
          <a:sx n="90" d="100"/>
          <a:sy n="90" d="100"/>
        </p:scale>
        <p:origin x="-1656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24719101123601"/>
          <c:y val="4.1736227045075208E-2"/>
          <c:w val="0.70609174165446864"/>
          <c:h val="0.8907218099861584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3-9 Workers</c:v>
                </c:pt>
              </c:strCache>
            </c:strRef>
          </c:tx>
          <c:spPr>
            <a:solidFill>
              <a:schemeClr val="tx1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4384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Sheet1!$B$2:$D$2</c:f>
              <c:numCache>
                <c:formatCode>0.0%</c:formatCode>
                <c:ptCount val="3"/>
                <c:pt idx="0">
                  <c:v>0.61199999999999999</c:v>
                </c:pt>
                <c:pt idx="1">
                  <c:v>8.2000000000000003E-2</c:v>
                </c:pt>
                <c:pt idx="2">
                  <c:v>3.4000000000000002E-2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10-24 Workers</c:v>
                </c:pt>
              </c:strCache>
            </c:strRef>
          </c:tx>
          <c:spPr>
            <a:solidFill>
              <a:schemeClr val="accent1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4384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Sheet1!$B$3:$D$3</c:f>
              <c:numCache>
                <c:formatCode>0.0%</c:formatCode>
                <c:ptCount val="3"/>
                <c:pt idx="0">
                  <c:v>0.23400000000000001</c:v>
                </c:pt>
                <c:pt idx="1">
                  <c:v>9.1999999999999998E-2</c:v>
                </c:pt>
                <c:pt idx="2">
                  <c:v>6.9000000000000006E-2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25-49 Workers</c:v>
                </c:pt>
              </c:strCache>
            </c:strRef>
          </c:tx>
          <c:spPr>
            <a:solidFill>
              <a:schemeClr val="accent2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spPr>
                <a:noFill/>
                <a:ln w="24384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chemeClr val="bg1"/>
                      </a:solidFill>
                      <a:latin typeface="+mj-lt"/>
                      <a:ea typeface="Tahoma"/>
                      <a:cs typeface="Tahoma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4384">
                  <a:noFill/>
                </a:ln>
              </c:spPr>
              <c:txPr>
                <a:bodyPr/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FFFFFF"/>
                      </a:solidFill>
                      <a:latin typeface="+mj-lt"/>
                      <a:ea typeface="Tahoma"/>
                      <a:cs typeface="Tahoma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4384">
                  <a:noFill/>
                </a:ln>
              </c:spPr>
              <c:txPr>
                <a:bodyPr/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FFFFFF"/>
                      </a:solidFill>
                      <a:latin typeface="+mj-lt"/>
                      <a:ea typeface="Tahoma"/>
                      <a:cs typeface="Tahoma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4384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Sheet1!$B$4:$D$4</c:f>
              <c:numCache>
                <c:formatCode>0.0%</c:formatCode>
                <c:ptCount val="3"/>
                <c:pt idx="0">
                  <c:v>8.1000000000000003E-2</c:v>
                </c:pt>
                <c:pt idx="1">
                  <c:v>7.2999999999999995E-2</c:v>
                </c:pt>
                <c:pt idx="2">
                  <c:v>6.9000000000000006E-2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50-199 Workers</c:v>
                </c:pt>
              </c:strCache>
            </c:strRef>
          </c:tx>
          <c:spPr>
            <a:solidFill>
              <a:schemeClr val="accent3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latin typeface="+mj-lt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Sheet1!$B$5:$D$5</c:f>
              <c:numCache>
                <c:formatCode>0.0%</c:formatCode>
                <c:ptCount val="3"/>
                <c:pt idx="0">
                  <c:v>5.7000000000000002E-2</c:v>
                </c:pt>
                <c:pt idx="1">
                  <c:v>0.13500000000000001</c:v>
                </c:pt>
                <c:pt idx="2">
                  <c:v>0.13500000000000001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200-999 Workers</c:v>
                </c:pt>
              </c:strCache>
            </c:strRef>
          </c:tx>
          <c:spPr>
            <a:solidFill>
              <a:schemeClr val="accent4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9.6674582374854628E-2"/>
                  <c:y val="4.91687796524135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4384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Sheet1!$B$6:$D$6</c:f>
              <c:numCache>
                <c:formatCode>0.0%</c:formatCode>
                <c:ptCount val="3"/>
                <c:pt idx="0">
                  <c:v>1.2999999999999999E-2</c:v>
                </c:pt>
                <c:pt idx="1">
                  <c:v>0.13600000000000001</c:v>
                </c:pt>
                <c:pt idx="2">
                  <c:v>0.14699999999999999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1,000-4,999 Workers</c:v>
                </c:pt>
              </c:strCache>
            </c:strRef>
          </c:tx>
          <c:spPr>
            <a:solidFill>
              <a:schemeClr val="accent5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9.3896885096833915E-2"/>
                  <c:y val="-8.363085415979118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4384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Sheet1!$B$7:$D$7</c:f>
              <c:numCache>
                <c:formatCode>0.0%</c:formatCode>
                <c:ptCount val="3"/>
                <c:pt idx="0">
                  <c:v>2E-3</c:v>
                </c:pt>
                <c:pt idx="1">
                  <c:v>0.13200000000000001</c:v>
                </c:pt>
                <c:pt idx="2">
                  <c:v>0.158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5,000 or More Workers</c:v>
                </c:pt>
              </c:strCache>
            </c:strRef>
          </c:tx>
          <c:spPr>
            <a:solidFill>
              <a:schemeClr val="accent6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5432098765431823E-3"/>
                  <c:y val="-1.3683010262257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Sheet1!$B$8:$D$8</c:f>
              <c:numCache>
                <c:formatCode>0.0%</c:formatCode>
                <c:ptCount val="3"/>
                <c:pt idx="0">
                  <c:v>1E-3</c:v>
                </c:pt>
                <c:pt idx="1">
                  <c:v>0.35</c:v>
                </c:pt>
                <c:pt idx="2">
                  <c:v>0.38800000000000001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2194816"/>
        <c:axId val="42196352"/>
      </c:barChart>
      <c:catAx>
        <c:axId val="42194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04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48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421963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2196352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 w="304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42194816"/>
        <c:crosses val="autoZero"/>
        <c:crossBetween val="between"/>
      </c:valAx>
      <c:spPr>
        <a:noFill/>
        <a:ln w="24384">
          <a:noFill/>
        </a:ln>
      </c:spPr>
    </c:plotArea>
    <c:legend>
      <c:legendPos val="b"/>
      <c:layout>
        <c:manualLayout>
          <c:xMode val="edge"/>
          <c:yMode val="edge"/>
          <c:x val="0.79776854673393649"/>
          <c:y val="0.15611791670669845"/>
          <c:w val="0.18380460321305211"/>
          <c:h val="0.50034421575830801"/>
        </c:manualLayout>
      </c:layout>
      <c:overlay val="0"/>
      <c:spPr>
        <a:solidFill>
          <a:schemeClr val="bg1"/>
        </a:solidFill>
        <a:ln w="3048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48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0.27684</cdr:x>
      <cdr:y>0.03089</cdr:y>
    </cdr:from>
    <cdr:to>
      <cdr:x>0.28959</cdr:x>
      <cdr:y>0.04114</cdr:y>
    </cdr:to>
    <cdr:sp macro="" textlink="">
      <cdr:nvSpPr>
        <cdr:cNvPr id="1025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2531498" y="152400"/>
          <a:ext cx="116590" cy="5056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A5FDA8-85DC-4CC4-8FE3-09ECC55A90FB}" type="slidenum">
              <a:rPr lang="en-US"/>
              <a:pPr/>
              <a:t>0</a:t>
            </a:fld>
            <a:endParaRPr lang="en-U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Meta Offc Pro"/>
                <a:cs typeface="Meta Offc Pro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  <p:sldLayoutId id="2147483669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0" y="6173197"/>
            <a:ext cx="853440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 algn="l">
              <a:spcBef>
                <a:spcPct val="50000"/>
              </a:spcBef>
            </a:pPr>
            <a:r>
              <a:rPr lang="en-US" sz="1100" b="0" dirty="0" smtClean="0">
                <a:solidFill>
                  <a:schemeClr val="tx1"/>
                </a:solidFill>
                <a:latin typeface="+mj-lt"/>
              </a:rPr>
              <a:t>NOTES:  </a:t>
            </a:r>
            <a:r>
              <a:rPr lang="en-US" sz="1100" b="0" dirty="0">
                <a:solidFill>
                  <a:schemeClr val="tx1"/>
                </a:solidFill>
                <a:latin typeface="+mj-lt"/>
              </a:rPr>
              <a:t>Data are based on a special data request to the U.S. Census Bureau for their most recent (</a:t>
            </a:r>
            <a:r>
              <a:rPr lang="en-US" sz="1100" b="0" dirty="0" smtClean="0">
                <a:solidFill>
                  <a:schemeClr val="tx1"/>
                </a:solidFill>
                <a:latin typeface="+mj-lt"/>
              </a:rPr>
              <a:t>2011) </a:t>
            </a:r>
            <a:r>
              <a:rPr lang="en-US" sz="1100" b="0" dirty="0">
                <a:solidFill>
                  <a:schemeClr val="tx1"/>
                </a:solidFill>
                <a:latin typeface="+mj-lt"/>
              </a:rPr>
              <a:t>Statistics of U.S. Businesses data on private sector firms.  State and local government data are from the Census Bureau’s </a:t>
            </a:r>
            <a:r>
              <a:rPr lang="en-US" sz="1100" b="0" dirty="0" smtClean="0">
                <a:solidFill>
                  <a:schemeClr val="tx1"/>
                </a:solidFill>
                <a:latin typeface="+mj-lt"/>
              </a:rPr>
              <a:t>2012 </a:t>
            </a:r>
            <a:r>
              <a:rPr lang="en-US" sz="1100" b="0" dirty="0">
                <a:solidFill>
                  <a:schemeClr val="tx1"/>
                </a:solidFill>
                <a:latin typeface="+mj-lt"/>
              </a:rPr>
              <a:t>Census of Governments.</a:t>
            </a:r>
          </a:p>
          <a:p>
            <a:pPr marL="55563" algn="l" eaLnBrk="1" hangingPunct="1">
              <a:spcBef>
                <a:spcPct val="50000"/>
              </a:spcBef>
            </a:pPr>
            <a:r>
              <a:rPr lang="en-US" sz="1100" b="0" dirty="0" smtClean="0">
                <a:solidFill>
                  <a:srgbClr val="000000"/>
                </a:solidFill>
                <a:latin typeface="+mj-lt"/>
                <a:cs typeface="Arial" charset="0"/>
              </a:rPr>
              <a:t>SOURCES: </a:t>
            </a:r>
            <a:r>
              <a:rPr lang="en-US" sz="1100" b="0" dirty="0">
                <a:solidFill>
                  <a:srgbClr val="000000"/>
                </a:solidFill>
                <a:latin typeface="+mj-lt"/>
                <a:cs typeface="Arial" charset="0"/>
              </a:rPr>
              <a:t>Kaiser/HRET Survey of Employer-Sponsored Health Benefits, </a:t>
            </a:r>
            <a:r>
              <a:rPr lang="en-US" sz="1100" b="0" dirty="0" smtClean="0">
                <a:solidFill>
                  <a:srgbClr val="000000"/>
                </a:solidFill>
                <a:latin typeface="+mj-lt"/>
                <a:cs typeface="Arial" charset="0"/>
              </a:rPr>
              <a:t>2014.</a:t>
            </a:r>
            <a:endParaRPr lang="en-US" sz="1100" dirty="0">
              <a:latin typeface="+mj-lt"/>
              <a:cs typeface="Arial" charset="0"/>
            </a:endParaRPr>
          </a:p>
        </p:txBody>
      </p:sp>
      <p:grpSp>
        <p:nvGrpSpPr>
          <p:cNvPr id="3089" name="Group 17"/>
          <p:cNvGrpSpPr>
            <a:grpSpLocks/>
          </p:cNvGrpSpPr>
          <p:nvPr/>
        </p:nvGrpSpPr>
        <p:grpSpPr bwMode="auto">
          <a:xfrm>
            <a:off x="0" y="1143000"/>
            <a:ext cx="9144265" cy="4932988"/>
            <a:chOff x="15" y="789"/>
            <a:chExt cx="5457" cy="2630"/>
          </a:xfrm>
        </p:grpSpPr>
        <p:graphicFrame>
          <p:nvGraphicFramePr>
            <p:cNvPr id="8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4514870"/>
                </p:ext>
              </p:extLst>
            </p:nvPr>
          </p:nvGraphicFramePr>
          <p:xfrm>
            <a:off x="15" y="789"/>
            <a:ext cx="5457" cy="26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081" name="Line 9"/>
            <p:cNvSpPr>
              <a:spLocks noChangeShapeType="1"/>
            </p:cNvSpPr>
            <p:nvPr/>
          </p:nvSpPr>
          <p:spPr bwMode="auto">
            <a:xfrm>
              <a:off x="1516" y="915"/>
              <a:ext cx="89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+mj-lt"/>
              </a:rPr>
              <a:t>Exhibit M.2</a:t>
            </a:r>
            <a:br>
              <a:rPr lang="en-US" sz="2400" b="1" dirty="0">
                <a:latin typeface="+mj-lt"/>
              </a:rPr>
            </a:br>
            <a:r>
              <a:rPr lang="en-US" sz="2400" b="1" dirty="0">
                <a:latin typeface="+mj-lt"/>
              </a:rPr>
              <a:t>Distribution of Employers, Workers, and Workers Covered by Health Benefits, by Firm Size, </a:t>
            </a:r>
            <a:r>
              <a:rPr lang="en-US" sz="2400" b="1" dirty="0" smtClean="0">
                <a:latin typeface="+mj-lt"/>
              </a:rPr>
              <a:t>2014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04152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ustom 2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KFF Slide Template</Template>
  <TotalTime>1493</TotalTime>
  <Words>81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KFF Slide Template</vt:lpstr>
      <vt:lpstr>Custom Design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6</dc:title>
  <dc:creator>MatthewR;NirmitaP</dc:creator>
  <cp:keywords>ehbs</cp:keywords>
  <cp:lastModifiedBy>NirmitaP</cp:lastModifiedBy>
  <cp:revision>54</cp:revision>
  <dcterms:created xsi:type="dcterms:W3CDTF">2013-02-04T19:06:20Z</dcterms:created>
  <dcterms:modified xsi:type="dcterms:W3CDTF">2014-09-04T15:30:00Z</dcterms:modified>
</cp:coreProperties>
</file>