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42577516793452"/>
          <c:y val="1.6697588126159561E-2"/>
          <c:w val="0.81464878330886592"/>
          <c:h val="0.6456400742115072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Four or More Tiers</c:v>
                </c:pt>
              </c:strCache>
            </c:strRef>
          </c:tx>
          <c:spPr>
            <a:solidFill>
              <a:schemeClr val="accent1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0.2</c:v>
                </c:pt>
                <c:pt idx="1">
                  <c:v>0.18</c:v>
                </c:pt>
                <c:pt idx="2">
                  <c:v>0.19</c:v>
                </c:pt>
                <c:pt idx="3">
                  <c:v>0.2</c:v>
                </c:pt>
                <c:pt idx="4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Tiers</c:v>
                </c:pt>
              </c:strCache>
            </c:strRef>
          </c:tx>
          <c:spPr>
            <a:solidFill>
              <a:schemeClr val="accent2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0.6</c:v>
                </c:pt>
                <c:pt idx="1">
                  <c:v>0.43</c:v>
                </c:pt>
                <c:pt idx="2">
                  <c:v>0.48</c:v>
                </c:pt>
                <c:pt idx="3">
                  <c:v>0.68</c:v>
                </c:pt>
                <c:pt idx="4">
                  <c:v>0.56000000000000005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Two Tiers</c:v>
                </c:pt>
              </c:strCache>
            </c:strRef>
          </c:tx>
          <c:spPr>
            <a:solidFill>
              <a:schemeClr val="accent3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0.1</c:v>
                </c:pt>
                <c:pt idx="1">
                  <c:v>0.06</c:v>
                </c:pt>
                <c:pt idx="2">
                  <c:v>0.2</c:v>
                </c:pt>
                <c:pt idx="3">
                  <c:v>0.08</c:v>
                </c:pt>
                <c:pt idx="4">
                  <c:v>0.18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Payment is the same regardless of type of drug</c:v>
                </c:pt>
              </c:strCache>
            </c:strRef>
          </c:tx>
          <c:spPr>
            <a:solidFill>
              <a:schemeClr val="accent4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0.05</c:v>
                </c:pt>
                <c:pt idx="1">
                  <c:v>0.17</c:v>
                </c:pt>
                <c:pt idx="2">
                  <c:v>0.04</c:v>
                </c:pt>
                <c:pt idx="3">
                  <c:v>0.03</c:v>
                </c:pt>
                <c:pt idx="4">
                  <c:v>0.05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cost sharing after deductible is met</c:v>
                </c:pt>
              </c:strCache>
            </c:strRef>
          </c:tx>
          <c:spPr>
            <a:solidFill>
              <a:schemeClr val="accent5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4124293785310734E-3"/>
                  <c:y val="-4.9484540673249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0.04</c:v>
                </c:pt>
                <c:pt idx="1">
                  <c:v>0.15</c:v>
                </c:pt>
                <c:pt idx="2">
                  <c:v>0.11</c:v>
                </c:pt>
                <c:pt idx="3">
                  <c:v>0.01</c:v>
                </c:pt>
                <c:pt idx="4">
                  <c:v>0.02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1797789047555496E-2"/>
                  <c:y val="-3.604931161381945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896080786511856E-2"/>
                  <c:y val="2.4412002311134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layout>
                <c:manualLayout>
                  <c:x val="2.501890653498821E-2"/>
                  <c:y val="-6.8333938824713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219471506739623E-2"/>
                  <c:y val="-5.2189769780920971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u="none" strike="noStrike" kern="1200" baseline="0" dirty="0" smtClean="0">
                        <a:solidFill>
                          <a:srgbClr val="000000"/>
                        </a:solidFill>
                        <a:latin typeface="+mn-lt"/>
                        <a:ea typeface="Tahoma"/>
                        <a:cs typeface="Tahoma"/>
                      </a:rPr>
                      <a:t>&lt;1</a:t>
                    </a:r>
                    <a:r>
                      <a:rPr lang="en-US" sz="1200" b="0" i="0" u="none" strike="noStrike" kern="1200" baseline="0" dirty="0">
                        <a:solidFill>
                          <a:srgbClr val="000000"/>
                        </a:solidFill>
                        <a:latin typeface="+mn-lt"/>
                        <a:ea typeface="Tahoma"/>
                        <a:cs typeface="Tahoma"/>
                      </a:rPr>
                      <a:t>%</a:t>
                    </a:r>
                    <a:endParaRPr lang="en-US" sz="11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0.01</c:v>
                </c:pt>
                <c:pt idx="1">
                  <c:v>0.01</c:v>
                </c:pt>
                <c:pt idx="2">
                  <c:v>0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1598592"/>
        <c:axId val="131661824"/>
      </c:barChart>
      <c:catAx>
        <c:axId val="1315985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/>
            </a:pPr>
            <a:endParaRPr lang="en-US"/>
          </a:p>
        </c:txPr>
        <c:crossAx val="1316618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166182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131598592"/>
        <c:crosses val="autoZero"/>
        <c:crossBetween val="between"/>
      </c:valAx>
      <c:spPr>
        <a:noFill/>
        <a:ln w="25266">
          <a:noFill/>
        </a:ln>
      </c:spPr>
    </c:plotArea>
    <c:legend>
      <c:legendPos val="b"/>
      <c:layout>
        <c:manualLayout>
          <c:xMode val="edge"/>
          <c:yMode val="edge"/>
          <c:x val="0.50776280083633618"/>
          <c:y val="0.75408269618471602"/>
          <c:w val="0.41561223808888303"/>
          <c:h val="0.24557780820875652"/>
        </c:manualLayout>
      </c:layout>
      <c:overlay val="0"/>
      <c:spPr>
        <a:noFill/>
        <a:ln w="3158">
          <a:noFill/>
          <a:prstDash val="solid"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984599943"/>
              </p:ext>
            </p:extLst>
          </p:nvPr>
        </p:nvGraphicFramePr>
        <p:xfrm>
          <a:off x="0" y="1524000"/>
          <a:ext cx="8991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6079044"/>
            <a:ext cx="4648200" cy="70275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*Distribution is statistically different from All Plans distribution (p&lt;.05). </a:t>
            </a:r>
          </a:p>
          <a:p>
            <a:pPr eaLnBrk="0" hangingPunct="0">
              <a:spcAft>
                <a:spcPts val="400"/>
              </a:spcAft>
            </a:pP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2014. </a:t>
            </a:r>
            <a:endParaRPr lang="en-US" sz="1100" dirty="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1447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9.2</a:t>
            </a:r>
            <a:br>
              <a:rPr lang="en-US" sz="2400" b="1" dirty="0"/>
            </a:br>
            <a:r>
              <a:rPr lang="en-US" sz="2400" b="1" dirty="0"/>
              <a:t>Distribution of Covered Workers Facing Different Cost-Sharing Formulas for Prescription Drug Benefits, by Plan Type, </a:t>
            </a:r>
            <a:r>
              <a:rPr lang="en-US" sz="2400" b="1" dirty="0" smtClean="0"/>
              <a:t>2014</a:t>
            </a:r>
            <a:endParaRPr lang="en-US" sz="2400" b="1" dirty="0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 flipV="1">
            <a:off x="82296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 flipV="1">
            <a:off x="8305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6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2014-09-02T15:17:32Z</dcterms:created>
  <dcterms:modified xsi:type="dcterms:W3CDTF">2014-09-02T15:17:32Z</dcterms:modified>
</cp:coreProperties>
</file>