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02187990693305E-2"/>
          <c:y val="2.5362648241738322E-2"/>
          <c:w val="0.84150513112884862"/>
          <c:h val="0.6629700934920582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5.822416302765648E-3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2014   </c:v>
                </c:pt>
                <c:pt idx="1">
                  <c:v>2013* </c:v>
                </c:pt>
                <c:pt idx="2">
                  <c:v>2012   </c:v>
                </c:pt>
                <c:pt idx="3">
                  <c:v>2011   </c:v>
                </c:pt>
                <c:pt idx="4">
                  <c:v>2010   </c:v>
                </c:pt>
                <c:pt idx="5">
                  <c:v>2009   </c:v>
                </c:pt>
                <c:pt idx="6">
                  <c:v>2008   </c:v>
                </c:pt>
                <c:pt idx="7">
                  <c:v>2007‡
</c:v>
                </c:pt>
                <c:pt idx="8">
                  <c:v>2006   </c:v>
                </c:pt>
                <c:pt idx="9">
                  <c:v>2005   </c:v>
                </c:pt>
                <c:pt idx="10">
                  <c:v>2004‡
</c:v>
                </c:pt>
                <c:pt idx="11">
                  <c:v>2003* </c:v>
                </c:pt>
                <c:pt idx="12">
                  <c:v>2002* </c:v>
                </c:pt>
                <c:pt idx="13">
                  <c:v>2001* </c:v>
                </c:pt>
                <c:pt idx="14">
                  <c:v>2000   </c:v>
                </c:pt>
              </c:strCache>
            </c:strRef>
          </c:cat>
          <c:val>
            <c:numRef>
              <c:f>Sheet1!$B$2:$P$2</c:f>
              <c:numCache>
                <c:formatCode>0%</c:formatCode>
                <c:ptCount val="15"/>
                <c:pt idx="0">
                  <c:v>0.19894411746247601</c:v>
                </c:pt>
                <c:pt idx="1">
                  <c:v>0.22568380589530501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0.13</c:v>
                </c:pt>
                <c:pt idx="5">
                  <c:v>0.11</c:v>
                </c:pt>
                <c:pt idx="6">
                  <c:v>7.0000000000000007E-2</c:v>
                </c:pt>
                <c:pt idx="7">
                  <c:v>7.0000000000000007E-2</c:v>
                </c:pt>
                <c:pt idx="8">
                  <c:v>0.05</c:v>
                </c:pt>
                <c:pt idx="9">
                  <c:v>0.04</c:v>
                </c:pt>
                <c:pt idx="10">
                  <c:v>0.03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2014   </c:v>
                </c:pt>
                <c:pt idx="1">
                  <c:v>2013* </c:v>
                </c:pt>
                <c:pt idx="2">
                  <c:v>2012   </c:v>
                </c:pt>
                <c:pt idx="3">
                  <c:v>2011   </c:v>
                </c:pt>
                <c:pt idx="4">
                  <c:v>2010   </c:v>
                </c:pt>
                <c:pt idx="5">
                  <c:v>2009   </c:v>
                </c:pt>
                <c:pt idx="6">
                  <c:v>2008   </c:v>
                </c:pt>
                <c:pt idx="7">
                  <c:v>2007‡
</c:v>
                </c:pt>
                <c:pt idx="8">
                  <c:v>2006   </c:v>
                </c:pt>
                <c:pt idx="9">
                  <c:v>2005   </c:v>
                </c:pt>
                <c:pt idx="10">
                  <c:v>2004‡
</c:v>
                </c:pt>
                <c:pt idx="11">
                  <c:v>2003* </c:v>
                </c:pt>
                <c:pt idx="12">
                  <c:v>2002* </c:v>
                </c:pt>
                <c:pt idx="13">
                  <c:v>2001* </c:v>
                </c:pt>
                <c:pt idx="14">
                  <c:v>2000   </c:v>
                </c:pt>
              </c:strCache>
            </c:strRef>
          </c:cat>
          <c:val>
            <c:numRef>
              <c:f>Sheet1!$B$3:$P$3</c:f>
              <c:numCache>
                <c:formatCode>0%</c:formatCode>
                <c:ptCount val="15"/>
                <c:pt idx="0">
                  <c:v>0.602747766922762</c:v>
                </c:pt>
                <c:pt idx="1">
                  <c:v>0.58905584105590603</c:v>
                </c:pt>
                <c:pt idx="2">
                  <c:v>0.63</c:v>
                </c:pt>
                <c:pt idx="3">
                  <c:v>0.63</c:v>
                </c:pt>
                <c:pt idx="4">
                  <c:v>0.65</c:v>
                </c:pt>
                <c:pt idx="5">
                  <c:v>0.67</c:v>
                </c:pt>
                <c:pt idx="6">
                  <c:v>0.7</c:v>
                </c:pt>
                <c:pt idx="7">
                  <c:v>0.68</c:v>
                </c:pt>
                <c:pt idx="8">
                  <c:v>0.69</c:v>
                </c:pt>
                <c:pt idx="9">
                  <c:v>0.7</c:v>
                </c:pt>
                <c:pt idx="10">
                  <c:v>0.65</c:v>
                </c:pt>
                <c:pt idx="11">
                  <c:v>0.63</c:v>
                </c:pt>
                <c:pt idx="12">
                  <c:v>0.55000000000000004</c:v>
                </c:pt>
                <c:pt idx="13">
                  <c:v>0.41</c:v>
                </c:pt>
                <c:pt idx="14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2014   </c:v>
                </c:pt>
                <c:pt idx="1">
                  <c:v>2013* </c:v>
                </c:pt>
                <c:pt idx="2">
                  <c:v>2012   </c:v>
                </c:pt>
                <c:pt idx="3">
                  <c:v>2011   </c:v>
                </c:pt>
                <c:pt idx="4">
                  <c:v>2010   </c:v>
                </c:pt>
                <c:pt idx="5">
                  <c:v>2009   </c:v>
                </c:pt>
                <c:pt idx="6">
                  <c:v>2008   </c:v>
                </c:pt>
                <c:pt idx="7">
                  <c:v>2007‡
</c:v>
                </c:pt>
                <c:pt idx="8">
                  <c:v>2006   </c:v>
                </c:pt>
                <c:pt idx="9">
                  <c:v>2005   </c:v>
                </c:pt>
                <c:pt idx="10">
                  <c:v>2004‡
</c:v>
                </c:pt>
                <c:pt idx="11">
                  <c:v>2003* </c:v>
                </c:pt>
                <c:pt idx="12">
                  <c:v>2002* </c:v>
                </c:pt>
                <c:pt idx="13">
                  <c:v>2001* </c:v>
                </c:pt>
                <c:pt idx="14">
                  <c:v>2000   </c:v>
                </c:pt>
              </c:strCache>
            </c:strRef>
          </c:cat>
          <c:val>
            <c:numRef>
              <c:f>Sheet1!$B$4:$P$4</c:f>
              <c:numCache>
                <c:formatCode>0%</c:formatCode>
                <c:ptCount val="15"/>
                <c:pt idx="0">
                  <c:v>9.75948089853024E-2</c:v>
                </c:pt>
                <c:pt idx="1">
                  <c:v>9.8175495140238697E-2</c:v>
                </c:pt>
                <c:pt idx="2">
                  <c:v>0.1</c:v>
                </c:pt>
                <c:pt idx="3">
                  <c:v>0.11</c:v>
                </c:pt>
                <c:pt idx="4">
                  <c:v>0.11</c:v>
                </c:pt>
                <c:pt idx="5">
                  <c:v>0.12</c:v>
                </c:pt>
                <c:pt idx="6">
                  <c:v>0.15</c:v>
                </c:pt>
                <c:pt idx="7">
                  <c:v>0.16</c:v>
                </c:pt>
                <c:pt idx="8">
                  <c:v>0.16</c:v>
                </c:pt>
                <c:pt idx="9">
                  <c:v>0.15</c:v>
                </c:pt>
                <c:pt idx="10">
                  <c:v>0.2</c:v>
                </c:pt>
                <c:pt idx="11">
                  <c:v>0.23</c:v>
                </c:pt>
                <c:pt idx="12">
                  <c:v>0.3</c:v>
                </c:pt>
                <c:pt idx="13">
                  <c:v>0.41</c:v>
                </c:pt>
                <c:pt idx="14">
                  <c:v>0.49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2014   </c:v>
                </c:pt>
                <c:pt idx="1">
                  <c:v>2013* </c:v>
                </c:pt>
                <c:pt idx="2">
                  <c:v>2012   </c:v>
                </c:pt>
                <c:pt idx="3">
                  <c:v>2011   </c:v>
                </c:pt>
                <c:pt idx="4">
                  <c:v>2010   </c:v>
                </c:pt>
                <c:pt idx="5">
                  <c:v>2009   </c:v>
                </c:pt>
                <c:pt idx="6">
                  <c:v>2008   </c:v>
                </c:pt>
                <c:pt idx="7">
                  <c:v>2007‡
</c:v>
                </c:pt>
                <c:pt idx="8">
                  <c:v>2006   </c:v>
                </c:pt>
                <c:pt idx="9">
                  <c:v>2005   </c:v>
                </c:pt>
                <c:pt idx="10">
                  <c:v>2004‡
</c:v>
                </c:pt>
                <c:pt idx="11">
                  <c:v>2003* </c:v>
                </c:pt>
                <c:pt idx="12">
                  <c:v>2002* </c:v>
                </c:pt>
                <c:pt idx="13">
                  <c:v>2001* </c:v>
                </c:pt>
                <c:pt idx="14">
                  <c:v>2000   </c:v>
                </c:pt>
              </c:strCache>
            </c:strRef>
          </c:cat>
          <c:val>
            <c:numRef>
              <c:f>Sheet1!$B$5:$P$5</c:f>
              <c:numCache>
                <c:formatCode>0%</c:formatCode>
                <c:ptCount val="15"/>
                <c:pt idx="0">
                  <c:v>5.2373546700391897E-2</c:v>
                </c:pt>
                <c:pt idx="1">
                  <c:v>5.2661675050161103E-2</c:v>
                </c:pt>
                <c:pt idx="2">
                  <c:v>0.06</c:v>
                </c:pt>
                <c:pt idx="3">
                  <c:v>7.0000000000000007E-2</c:v>
                </c:pt>
                <c:pt idx="4">
                  <c:v>0.05</c:v>
                </c:pt>
                <c:pt idx="5">
                  <c:v>0.05</c:v>
                </c:pt>
                <c:pt idx="6">
                  <c:v>0.04</c:v>
                </c:pt>
                <c:pt idx="7">
                  <c:v>0.06</c:v>
                </c:pt>
                <c:pt idx="8">
                  <c:v>0.08</c:v>
                </c:pt>
                <c:pt idx="9">
                  <c:v>0.08</c:v>
                </c:pt>
                <c:pt idx="10">
                  <c:v>0.1</c:v>
                </c:pt>
                <c:pt idx="11">
                  <c:v>0.13</c:v>
                </c:pt>
                <c:pt idx="12">
                  <c:v>0.13</c:v>
                </c:pt>
                <c:pt idx="13">
                  <c:v>0.18</c:v>
                </c:pt>
                <c:pt idx="14">
                  <c:v>0.22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6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 algn="ctr"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2014   </c:v>
                </c:pt>
                <c:pt idx="1">
                  <c:v>2013* </c:v>
                </c:pt>
                <c:pt idx="2">
                  <c:v>2012   </c:v>
                </c:pt>
                <c:pt idx="3">
                  <c:v>2011   </c:v>
                </c:pt>
                <c:pt idx="4">
                  <c:v>2010   </c:v>
                </c:pt>
                <c:pt idx="5">
                  <c:v>2009   </c:v>
                </c:pt>
                <c:pt idx="6">
                  <c:v>2008   </c:v>
                </c:pt>
                <c:pt idx="7">
                  <c:v>2007‡
</c:v>
                </c:pt>
                <c:pt idx="8">
                  <c:v>2006   </c:v>
                </c:pt>
                <c:pt idx="9">
                  <c:v>2005   </c:v>
                </c:pt>
                <c:pt idx="10">
                  <c:v>2004‡
</c:v>
                </c:pt>
                <c:pt idx="11">
                  <c:v>2003* </c:v>
                </c:pt>
                <c:pt idx="12">
                  <c:v>2002* </c:v>
                </c:pt>
                <c:pt idx="13">
                  <c:v>2001* </c:v>
                </c:pt>
                <c:pt idx="14">
                  <c:v>2000   </c:v>
                </c:pt>
              </c:strCache>
            </c:strRef>
          </c:cat>
          <c:val>
            <c:numRef>
              <c:f>Sheet1!$B$6:$P$6</c:f>
              <c:numCache>
                <c:formatCode>0%</c:formatCode>
                <c:ptCount val="15"/>
                <c:pt idx="0">
                  <c:v>4.4890047544035E-2</c:v>
                </c:pt>
                <c:pt idx="1">
                  <c:v>2.68680985436178E-2</c:v>
                </c:pt>
                <c:pt idx="2">
                  <c:v>0.05</c:v>
                </c:pt>
                <c:pt idx="3">
                  <c:v>0.03</c:v>
                </c:pt>
                <c:pt idx="4">
                  <c:v>0.04</c:v>
                </c:pt>
                <c:pt idx="5">
                  <c:v>0.03</c:v>
                </c:pt>
                <c:pt idx="6">
                  <c:v>0.03</c:v>
                </c:pt>
                <c:pt idx="7">
                  <c:v>0.02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745269286754003E-2"/>
                  <c:y val="4.332521355151274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20087336244541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200873362445413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00873362445413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6200873362445521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023289665211167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6200873362445309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05676855895196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0567685589519649E-2"/>
                  <c:y val="6.49878203272691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9112081513828346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0567685589519649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0567685589519649E-2"/>
                  <c:y val="6.49878203272691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62008733624455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3.0567685589519649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9112081513828238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2014   </c:v>
                </c:pt>
                <c:pt idx="1">
                  <c:v>2013* </c:v>
                </c:pt>
                <c:pt idx="2">
                  <c:v>2012   </c:v>
                </c:pt>
                <c:pt idx="3">
                  <c:v>2011   </c:v>
                </c:pt>
                <c:pt idx="4">
                  <c:v>2010   </c:v>
                </c:pt>
                <c:pt idx="5">
                  <c:v>2009   </c:v>
                </c:pt>
                <c:pt idx="6">
                  <c:v>2008   </c:v>
                </c:pt>
                <c:pt idx="7">
                  <c:v>2007‡
</c:v>
                </c:pt>
                <c:pt idx="8">
                  <c:v>2006   </c:v>
                </c:pt>
                <c:pt idx="9">
                  <c:v>2005   </c:v>
                </c:pt>
                <c:pt idx="10">
                  <c:v>2004‡
</c:v>
                </c:pt>
                <c:pt idx="11">
                  <c:v>2003* </c:v>
                </c:pt>
                <c:pt idx="12">
                  <c:v>2002* </c:v>
                </c:pt>
                <c:pt idx="13">
                  <c:v>2001* </c:v>
                </c:pt>
                <c:pt idx="14">
                  <c:v>2000   </c:v>
                </c:pt>
              </c:strCache>
            </c:strRef>
          </c:cat>
          <c:val>
            <c:numRef>
              <c:f>Sheet1!$B$7:$P$7</c:f>
              <c:numCache>
                <c:formatCode>0%</c:formatCode>
                <c:ptCount val="15"/>
                <c:pt idx="0">
                  <c:v>0.01</c:v>
                </c:pt>
                <c:pt idx="1">
                  <c:v>7.5550843147715197E-3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  <c:pt idx="8">
                  <c:v>0.02</c:v>
                </c:pt>
                <c:pt idx="9">
                  <c:v>0.02</c:v>
                </c:pt>
                <c:pt idx="10">
                  <c:v>0.01</c:v>
                </c:pt>
                <c:pt idx="11">
                  <c:v>0.02</c:v>
                </c:pt>
                <c:pt idx="12">
                  <c:v>0.01</c:v>
                </c:pt>
                <c:pt idx="13">
                  <c:v>0.01</c:v>
                </c:pt>
                <c:pt idx="14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31472384"/>
        <c:axId val="131527424"/>
      </c:barChart>
      <c:catAx>
        <c:axId val="131472384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just">
              <a:defRPr sz="1200" b="0"/>
            </a:pPr>
            <a:endParaRPr lang="en-US"/>
          </a:p>
        </c:txPr>
        <c:crossAx val="131527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152742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31472384"/>
        <c:crosses val="autoZero"/>
        <c:crossBetween val="between"/>
      </c:valAx>
      <c:spPr>
        <a:noFill/>
        <a:ln w="25885">
          <a:noFill/>
        </a:ln>
      </c:spPr>
    </c:plotArea>
    <c:legend>
      <c:legendPos val="b"/>
      <c:layout>
        <c:manualLayout>
          <c:xMode val="edge"/>
          <c:yMode val="edge"/>
          <c:x val="0.55891677841579845"/>
          <c:y val="0.75454560805999071"/>
          <c:w val="0.38421804261366899"/>
          <c:h val="0.21209312464680996"/>
        </c:manualLayout>
      </c:layout>
      <c:overlay val="0"/>
      <c:spPr>
        <a:noFill/>
        <a:ln w="3236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23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5519916"/>
            <a:ext cx="5181600" cy="12618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Distribution </a:t>
            </a:r>
            <a:r>
              <a:rPr lang="en-US" sz="1100" dirty="0"/>
              <a:t>is statistically different from distribution for the previous year </a:t>
            </a:r>
            <a:r>
              <a:rPr lang="en-US" sz="1100" dirty="0" smtClean="0"/>
              <a:t>shown </a:t>
            </a:r>
            <a:r>
              <a:rPr lang="en-US" sz="1100" dirty="0"/>
              <a:t>(p&lt;.05). </a:t>
            </a:r>
            <a:r>
              <a:rPr lang="en-US" sz="1100" dirty="0" smtClean="0"/>
              <a:t>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baseline="30000" dirty="0" smtClean="0"/>
              <a:t>‡</a:t>
            </a:r>
            <a:r>
              <a:rPr lang="en-US" sz="1100" dirty="0" smtClean="0"/>
              <a:t> No </a:t>
            </a:r>
            <a:r>
              <a:rPr lang="en-US" sz="1100" dirty="0"/>
              <a:t>statistical tests are conducted between 2003 and 2004 or between </a:t>
            </a:r>
            <a:r>
              <a:rPr lang="en-US" sz="1100" dirty="0" smtClean="0"/>
              <a:t>2006 </a:t>
            </a:r>
            <a:r>
              <a:rPr lang="en-US" sz="1100" dirty="0"/>
              <a:t>and </a:t>
            </a:r>
            <a:r>
              <a:rPr lang="en-US" sz="1100" dirty="0" smtClean="0"/>
              <a:t>2007 </a:t>
            </a:r>
            <a:r>
              <a:rPr lang="en-US" sz="1100" dirty="0"/>
              <a:t>due to the addition of a new category.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Fourth-tier drug </a:t>
            </a:r>
            <a:r>
              <a:rPr lang="en-US" sz="1100" dirty="0" smtClean="0"/>
              <a:t>cost-sharing </a:t>
            </a:r>
            <a:r>
              <a:rPr lang="en-US" sz="1100" dirty="0"/>
              <a:t>information was not obtained prior to </a:t>
            </a:r>
            <a:r>
              <a:rPr lang="en-US" sz="1100" dirty="0" smtClean="0"/>
              <a:t>2004</a:t>
            </a:r>
            <a:r>
              <a:rPr lang="en-US" sz="1100" dirty="0"/>
              <a:t>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2000-2014. </a:t>
            </a:r>
            <a:endParaRPr lang="en-US" sz="1100" dirty="0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89916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9.1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</a:t>
            </a:r>
            <a:r>
              <a:rPr lang="en-US" sz="2400" b="1" dirty="0" smtClean="0"/>
              <a:t>2000-2014</a:t>
            </a:r>
            <a:endParaRPr lang="en-US" sz="2400" b="1" dirty="0"/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348035436"/>
              </p:ext>
            </p:extLst>
          </p:nvPr>
        </p:nvGraphicFramePr>
        <p:xfrm>
          <a:off x="228600" y="1066800"/>
          <a:ext cx="8724900" cy="586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673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2014-09-02T15:17:34Z</dcterms:created>
  <dcterms:modified xsi:type="dcterms:W3CDTF">2014-09-02T15:17:34Z</dcterms:modified>
</cp:coreProperties>
</file>