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7726264820345739E-2"/>
          <c:y val="3.3622936963388049E-2"/>
          <c:w val="0.90503235586930941"/>
          <c:h val="0.86051559233061969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spPr>
            <a:ln>
              <a:solidFill>
                <a:schemeClr val="accent5"/>
              </a:solidFill>
            </a:ln>
          </c:spPr>
          <c:marker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</c:spPr>
          </c:marker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2,254*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2,647*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3,382*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4.4590573807584397E-2"/>
                  <c:y val="-5.384180790960452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4,236*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dirty="0"/>
                      <a:t> $</a:t>
                    </a:r>
                    <a:r>
                      <a:rPr lang="en-US" dirty="0" smtClean="0"/>
                      <a:t>4,665 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/>
              <c:tx>
                <c:rich>
                  <a:bodyPr/>
                  <a:lstStyle/>
                  <a:p>
                    <a:r>
                      <a:rPr lang="en-US" dirty="0"/>
                      <a:t> $</a:t>
                    </a:r>
                    <a:r>
                      <a:rPr lang="en-US" dirty="0" smtClean="0"/>
                      <a:t>5,284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Sheet1!$B$1:$Q$1</c:f>
              <c:strCache>
                <c:ptCount val="16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</c:strCache>
            </c:strRef>
          </c:cat>
          <c:val>
            <c:numRef>
              <c:f>Sheet1!$B$2:$Q$2</c:f>
              <c:numCache>
                <c:formatCode>_("$"* #,##0_);_("$"* \(#,##0\);_("$"* "-"??_);_(@_)</c:formatCode>
                <c:ptCount val="16"/>
                <c:pt idx="0">
                  <c:v>1831</c:v>
                </c:pt>
                <c:pt idx="1">
                  <c:v>1940</c:v>
                </c:pt>
                <c:pt idx="2">
                  <c:v>2254</c:v>
                </c:pt>
                <c:pt idx="3">
                  <c:v>2647</c:v>
                </c:pt>
                <c:pt idx="4">
                  <c:v>2970</c:v>
                </c:pt>
                <c:pt idx="5">
                  <c:v>3382</c:v>
                </c:pt>
                <c:pt idx="6">
                  <c:v>3170</c:v>
                </c:pt>
                <c:pt idx="7">
                  <c:v>3550</c:v>
                </c:pt>
                <c:pt idx="8">
                  <c:v>4236</c:v>
                </c:pt>
                <c:pt idx="9">
                  <c:v>4101</c:v>
                </c:pt>
                <c:pt idx="10">
                  <c:v>4204</c:v>
                </c:pt>
                <c:pt idx="11">
                  <c:v>4665</c:v>
                </c:pt>
                <c:pt idx="12">
                  <c:v>4946</c:v>
                </c:pt>
                <c:pt idx="13">
                  <c:v>5134</c:v>
                </c:pt>
                <c:pt idx="14">
                  <c:v>5284</c:v>
                </c:pt>
                <c:pt idx="15">
                  <c:v>5508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1,893* 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2,146* 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2,340* 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3,652* 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4,226* 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Sheet1!$B$1:$Q$1</c:f>
              <c:strCache>
                <c:ptCount val="16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</c:strCache>
            </c:strRef>
          </c:cat>
          <c:val>
            <c:numRef>
              <c:f>Sheet1!$B$3:$Q$3</c:f>
              <c:numCache>
                <c:formatCode>_("$"* #,##0_);_("$"* \(#,##0\);_("$"* "-"??_);_(@_)</c:formatCode>
                <c:ptCount val="16"/>
                <c:pt idx="0">
                  <c:v>1398</c:v>
                </c:pt>
                <c:pt idx="1">
                  <c:v>1453</c:v>
                </c:pt>
                <c:pt idx="2">
                  <c:v>1551</c:v>
                </c:pt>
                <c:pt idx="3">
                  <c:v>1893</c:v>
                </c:pt>
                <c:pt idx="4">
                  <c:v>2146</c:v>
                </c:pt>
                <c:pt idx="5">
                  <c:v>2340</c:v>
                </c:pt>
                <c:pt idx="6">
                  <c:v>2487</c:v>
                </c:pt>
                <c:pt idx="7">
                  <c:v>2658</c:v>
                </c:pt>
                <c:pt idx="8">
                  <c:v>2831</c:v>
                </c:pt>
                <c:pt idx="9">
                  <c:v>2982</c:v>
                </c:pt>
                <c:pt idx="10">
                  <c:v>3182</c:v>
                </c:pt>
                <c:pt idx="11">
                  <c:v>3652</c:v>
                </c:pt>
                <c:pt idx="12">
                  <c:v>3755</c:v>
                </c:pt>
                <c:pt idx="13">
                  <c:v>3926</c:v>
                </c:pt>
                <c:pt idx="14">
                  <c:v>4226</c:v>
                </c:pt>
                <c:pt idx="15">
                  <c:v>4523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3808512"/>
        <c:axId val="53867648"/>
      </c:lineChart>
      <c:catAx>
        <c:axId val="538085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53867648"/>
        <c:crosses val="autoZero"/>
        <c:auto val="1"/>
        <c:lblAlgn val="ctr"/>
        <c:lblOffset val="100"/>
        <c:noMultiLvlLbl val="0"/>
      </c:catAx>
      <c:valAx>
        <c:axId val="53867648"/>
        <c:scaling>
          <c:orientation val="minMax"/>
        </c:scaling>
        <c:delete val="0"/>
        <c:axPos val="l"/>
        <c:numFmt formatCode="&quot;$&quot;#,##0" sourceLinked="0"/>
        <c:majorTickMark val="out"/>
        <c:minorTickMark val="none"/>
        <c:tickLblPos val="nextTo"/>
        <c:txPr>
          <a:bodyPr/>
          <a:lstStyle/>
          <a:p>
            <a:pPr>
              <a:defRPr sz="1200" b="0"/>
            </a:pPr>
            <a:endParaRPr lang="en-US"/>
          </a:p>
        </c:txPr>
        <c:crossAx val="5380851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0226920988324736"/>
          <c:y val="3.4806263623826682E-2"/>
          <c:w val="0.34287537333695356"/>
          <c:h val="0.13475199074691938"/>
        </c:manualLayout>
      </c:layout>
      <c:overlay val="1"/>
      <c:spPr>
        <a:ln>
          <a:noFill/>
        </a:ln>
      </c:spPr>
      <c:txPr>
        <a:bodyPr/>
        <a:lstStyle/>
        <a:p>
          <a:pPr>
            <a:defRPr sz="1200" b="1">
              <a:latin typeface="+mj-lt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1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735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426359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983517"/>
              </p:ext>
            </p:extLst>
          </p:nvPr>
        </p:nvGraphicFramePr>
        <p:xfrm>
          <a:off x="152400" y="1600200"/>
          <a:ext cx="88392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76200" y="6096000"/>
            <a:ext cx="8229600" cy="685800"/>
          </a:xfrm>
        </p:spPr>
        <p:txBody>
          <a:bodyPr anchor="b" anchorCtr="0"/>
          <a:lstStyle/>
          <a:p>
            <a:pPr>
              <a:lnSpc>
                <a:spcPct val="85000"/>
              </a:lnSpc>
              <a:spcBef>
                <a:spcPct val="50000"/>
              </a:spcBef>
              <a:tabLst>
                <a:tab pos="569913" algn="l"/>
              </a:tabLst>
            </a:pPr>
            <a:r>
              <a:rPr lang="en-US" altLang="en-US" sz="1100" dirty="0">
                <a:latin typeface="+mn-lt"/>
              </a:rPr>
              <a:t>* Estimate is statistically different from estimate for the previous year shown (p&lt;.05).</a:t>
            </a:r>
          </a:p>
          <a:p>
            <a:pPr>
              <a:lnSpc>
                <a:spcPct val="85000"/>
              </a:lnSpc>
              <a:spcBef>
                <a:spcPct val="50000"/>
              </a:spcBef>
              <a:tabLst>
                <a:tab pos="569913" algn="l"/>
              </a:tabLst>
            </a:pPr>
            <a:r>
              <a:rPr lang="en-US" sz="1100" dirty="0">
                <a:latin typeface="+mn-lt"/>
              </a:rPr>
              <a:t>SOURCE:  Kaiser/HRET Survey of Employer-Sponsored Health Benefits, </a:t>
            </a:r>
            <a:r>
              <a:rPr lang="en-US" sz="1100" dirty="0" smtClean="0">
                <a:latin typeface="+mn-lt"/>
              </a:rPr>
              <a:t>1999-2014.</a:t>
            </a:r>
            <a:endParaRPr lang="en-US" altLang="en-US" sz="1100" dirty="0">
              <a:latin typeface="+mn-lt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-20855" y="0"/>
            <a:ext cx="8961120" cy="914400"/>
          </a:xfrm>
        </p:spPr>
        <p:txBody>
          <a:bodyPr/>
          <a:lstStyle/>
          <a:p>
            <a:r>
              <a:rPr lang="en-US" sz="2400" dirty="0">
                <a:latin typeface="+mn-lt"/>
              </a:rPr>
              <a:t>Exhibit 6.7</a:t>
            </a:r>
            <a:br>
              <a:rPr lang="en-US" sz="2400" dirty="0">
                <a:latin typeface="+mn-lt"/>
              </a:rPr>
            </a:br>
            <a:r>
              <a:rPr lang="en-US" sz="2400" dirty="0" smtClean="0">
                <a:latin typeface="+mn-lt"/>
              </a:rPr>
              <a:t>Average </a:t>
            </a:r>
            <a:r>
              <a:rPr lang="en-US" sz="2400" dirty="0">
                <a:latin typeface="+mn-lt"/>
              </a:rPr>
              <a:t>Annual Worker Contributions for Covered Workers with Family Coverage, by Firm Size, </a:t>
            </a:r>
            <a:r>
              <a:rPr lang="en-US" sz="2400" dirty="0" smtClean="0">
                <a:latin typeface="+mn-lt"/>
              </a:rPr>
              <a:t>1999-2014</a:t>
            </a:r>
            <a:endParaRPr lang="en-US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4301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75</Words>
  <Application>Microsoft Office PowerPoint</Application>
  <PresentationFormat>On-screen Show (4:3)</PresentationFormat>
  <Paragraphs>15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6.7 Average Annual Worker Contributions for Covered Workers with Family Coverage, by Firm Size, 1999-2014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6.7 Average Annual Worker Contributions for Covered Workers with Family Coverage, by Firm Size, 1999-2014</dc:title>
  <dc:creator>NirmitaP</dc:creator>
  <cp:lastModifiedBy>NirmitaP</cp:lastModifiedBy>
  <cp:revision>1</cp:revision>
  <dcterms:created xsi:type="dcterms:W3CDTF">2014-09-02T14:47:36Z</dcterms:created>
  <dcterms:modified xsi:type="dcterms:W3CDTF">2014-09-02T14:47:37Z</dcterms:modified>
</cp:coreProperties>
</file>