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406*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865*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Sheet1!$B$1:$Q$1</c:f>
              <c:strCach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strCache>
            </c:strRef>
          </c:cat>
          <c:val>
            <c:numRef>
              <c:f>Sheet1!$B$2:$Q$2</c:f>
              <c:numCache>
                <c:formatCode>_("$"* #,##0_);_("$"* \(#,##0\);_("$"* "-"??_);_(@_)</c:formatCode>
                <c:ptCount val="16"/>
                <c:pt idx="0">
                  <c:v>286</c:v>
                </c:pt>
                <c:pt idx="1">
                  <c:v>280</c:v>
                </c:pt>
                <c:pt idx="2">
                  <c:v>306</c:v>
                </c:pt>
                <c:pt idx="3">
                  <c:v>406</c:v>
                </c:pt>
                <c:pt idx="4">
                  <c:v>450</c:v>
                </c:pt>
                <c:pt idx="5">
                  <c:v>513</c:v>
                </c:pt>
                <c:pt idx="6">
                  <c:v>556</c:v>
                </c:pt>
                <c:pt idx="7">
                  <c:v>515</c:v>
                </c:pt>
                <c:pt idx="8">
                  <c:v>561</c:v>
                </c:pt>
                <c:pt idx="9">
                  <c:v>624</c:v>
                </c:pt>
                <c:pt idx="10">
                  <c:v>625</c:v>
                </c:pt>
                <c:pt idx="11">
                  <c:v>865</c:v>
                </c:pt>
                <c:pt idx="12">
                  <c:v>762</c:v>
                </c:pt>
                <c:pt idx="13">
                  <c:v>848</c:v>
                </c:pt>
                <c:pt idx="14">
                  <c:v>862</c:v>
                </c:pt>
                <c:pt idx="15">
                  <c:v>902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495*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638*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759*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854*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$1,160*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Sheet1!$B$1:$Q$1</c:f>
              <c:strCach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strCache>
            </c:strRef>
          </c:cat>
          <c:val>
            <c:numRef>
              <c:f>Sheet1!$B$3:$Q$3</c:f>
              <c:numCache>
                <c:formatCode>_("$"* #,##0_);_("$"* \(#,##0\);_("$"* "-"??_);_(@_)</c:formatCode>
                <c:ptCount val="16"/>
                <c:pt idx="0">
                  <c:v>334</c:v>
                </c:pt>
                <c:pt idx="1">
                  <c:v>363</c:v>
                </c:pt>
                <c:pt idx="2">
                  <c:v>380</c:v>
                </c:pt>
                <c:pt idx="3">
                  <c:v>495</c:v>
                </c:pt>
                <c:pt idx="4">
                  <c:v>536</c:v>
                </c:pt>
                <c:pt idx="5">
                  <c:v>578</c:v>
                </c:pt>
                <c:pt idx="6">
                  <c:v>638</c:v>
                </c:pt>
                <c:pt idx="7">
                  <c:v>689</c:v>
                </c:pt>
                <c:pt idx="8">
                  <c:v>759</c:v>
                </c:pt>
                <c:pt idx="9">
                  <c:v>769</c:v>
                </c:pt>
                <c:pt idx="10">
                  <c:v>854</c:v>
                </c:pt>
                <c:pt idx="11">
                  <c:v>917</c:v>
                </c:pt>
                <c:pt idx="12">
                  <c:v>996</c:v>
                </c:pt>
                <c:pt idx="13">
                  <c:v>1001</c:v>
                </c:pt>
                <c:pt idx="14">
                  <c:v>1065</c:v>
                </c:pt>
                <c:pt idx="15">
                  <c:v>1160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869952"/>
        <c:axId val="54040832"/>
      </c:lineChart>
      <c:catAx>
        <c:axId val="53869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54040832"/>
        <c:crosses val="autoZero"/>
        <c:auto val="1"/>
        <c:lblAlgn val="ctr"/>
        <c:lblOffset val="100"/>
        <c:noMultiLvlLbl val="0"/>
      </c:catAx>
      <c:valAx>
        <c:axId val="54040832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538699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226920988324736"/>
          <c:y val="4.8930557409137425E-2"/>
          <c:w val="0.34287537333695356"/>
          <c:h val="0.13475199074691938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125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9485464"/>
              </p:ext>
            </p:extLst>
          </p:nvPr>
        </p:nvGraphicFramePr>
        <p:xfrm>
          <a:off x="1524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096000"/>
            <a:ext cx="8229600" cy="6858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>
                <a:latin typeface="+mn-lt"/>
              </a:rPr>
              <a:t>* Estimate is statistically different from estimate for the previous year shown (p&lt;.05).</a:t>
            </a:r>
          </a:p>
          <a:p>
            <a:pPr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 smtClean="0">
                <a:latin typeface="+mn-lt"/>
              </a:rPr>
              <a:t>SOURCE:  </a:t>
            </a:r>
            <a:r>
              <a:rPr lang="en-US" sz="1100" dirty="0">
                <a:latin typeface="+mn-lt"/>
              </a:rPr>
              <a:t>Kaiser/HRET Survey of Employer-Sponsored Health Benefits, </a:t>
            </a:r>
            <a:r>
              <a:rPr lang="en-US" sz="1100" dirty="0" smtClean="0">
                <a:latin typeface="+mn-lt"/>
              </a:rPr>
              <a:t>1999-2014.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10668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6.6</a:t>
            </a:r>
            <a:br>
              <a:rPr lang="en-US" sz="2400" dirty="0">
                <a:latin typeface="+mj-lt"/>
              </a:rPr>
            </a:br>
            <a:r>
              <a:rPr lang="en-US" sz="2400" dirty="0" smtClean="0">
                <a:latin typeface="+mj-lt"/>
              </a:rPr>
              <a:t>Average </a:t>
            </a:r>
            <a:r>
              <a:rPr lang="en-US" sz="2400" dirty="0">
                <a:latin typeface="+mj-lt"/>
              </a:rPr>
              <a:t>Annual Worker Contributions for Covered Workers with Single Coverage, by Firm Size, </a:t>
            </a:r>
            <a:r>
              <a:rPr lang="en-US" sz="2400" dirty="0" smtClean="0">
                <a:latin typeface="+mj-lt"/>
              </a:rPr>
              <a:t>1999-2014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1258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6.6 Average Annual Worker Contributions for Covered Workers with Single Coverage, by Firm Size, 1999-2014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6.6 Average Annual Worker Contributions for Covered Workers with Single Coverage, by Firm Size, 1999-2014</dc:title>
  <dc:creator>NirmitaP</dc:creator>
  <cp:lastModifiedBy>NirmitaP</cp:lastModifiedBy>
  <cp:revision>1</cp:revision>
  <dcterms:created xsi:type="dcterms:W3CDTF">2014-09-02T14:47:37Z</dcterms:created>
  <dcterms:modified xsi:type="dcterms:W3CDTF">2014-09-02T14:47:38Z</dcterms:modified>
</cp:coreProperties>
</file>