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76984560029805"/>
          <c:y val="8.3333315694412893E-2"/>
          <c:w val="0.80193447348917624"/>
          <c:h val="0.85307851725541506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Worker Contribution</c:v>
                </c:pt>
              </c:strCache>
            </c:strRef>
          </c:tx>
          <c:spPr>
            <a:solidFill>
              <a:schemeClr val="accent1"/>
            </a:solidFill>
            <a:ln w="136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</a:rPr>
                      <a:t> $</a:t>
                    </a:r>
                    <a:r>
                      <a:rPr lang="en-US" sz="1200" smtClean="0">
                        <a:solidFill>
                          <a:schemeClr val="bg1"/>
                        </a:solidFill>
                      </a:rPr>
                      <a:t>905*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Sheet1!$C$2:$C$16</c:f>
              <c:numCache>
                <c:formatCode>_("$"* #,##0_);_("$"* \(#,##0\);_("$"* "-"??_);_(@_)</c:formatCode>
                <c:ptCount val="14"/>
                <c:pt idx="0">
                  <c:v>1182</c:v>
                </c:pt>
                <c:pt idx="1">
                  <c:v>5254</c:v>
                </c:pt>
                <c:pt idx="3">
                  <c:v>1134</c:v>
                </c:pt>
                <c:pt idx="4">
                  <c:v>4877</c:v>
                </c:pt>
                <c:pt idx="6">
                  <c:v>984</c:v>
                </c:pt>
                <c:pt idx="7">
                  <c:v>4849</c:v>
                </c:pt>
                <c:pt idx="9">
                  <c:v>905</c:v>
                </c:pt>
                <c:pt idx="10">
                  <c:v>4385</c:v>
                </c:pt>
                <c:pt idx="12">
                  <c:v>1081</c:v>
                </c:pt>
                <c:pt idx="13">
                  <c:v>4823</c:v>
                </c:pt>
              </c:numCache>
            </c:numRef>
          </c:val>
        </c:ser>
        <c:ser>
          <c:idx val="0"/>
          <c:order val="1"/>
          <c:tx>
            <c:strRef>
              <c:f>Sheet1!$D$1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 w="136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4,394*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100"/>
                      <a:t> $</a:t>
                    </a:r>
                    <a:r>
                      <a:rPr lang="en-US" sz="1100" smtClean="0"/>
                      <a:t>11,016*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Sheet1!$D$2:$D$16</c:f>
              <c:numCache>
                <c:formatCode>_("$"* #,##0_);_("$"* \(#,##0\);_("$"* "-"??_);_(@_)</c:formatCode>
                <c:ptCount val="14"/>
                <c:pt idx="0">
                  <c:v>5041</c:v>
                </c:pt>
                <c:pt idx="1">
                  <c:v>12129</c:v>
                </c:pt>
                <c:pt idx="3">
                  <c:v>5082</c:v>
                </c:pt>
                <c:pt idx="4">
                  <c:v>12456</c:v>
                </c:pt>
                <c:pt idx="6">
                  <c:v>5182</c:v>
                </c:pt>
                <c:pt idx="7">
                  <c:v>11188</c:v>
                </c:pt>
                <c:pt idx="9">
                  <c:v>4394</c:v>
                </c:pt>
                <c:pt idx="10">
                  <c:v>11016</c:v>
                </c:pt>
                <c:pt idx="12">
                  <c:v>4944</c:v>
                </c:pt>
                <c:pt idx="13">
                  <c:v>12011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54040832"/>
        <c:axId val="54673408"/>
      </c:barChart>
      <c:catAx>
        <c:axId val="5404083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42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54673408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54673408"/>
        <c:scaling>
          <c:orientation val="minMax"/>
        </c:scaling>
        <c:delete val="1"/>
        <c:axPos val="b"/>
        <c:numFmt formatCode="\$#,##0" sourceLinked="0"/>
        <c:majorTickMark val="out"/>
        <c:minorTickMark val="none"/>
        <c:tickLblPos val="nextTo"/>
        <c:crossAx val="54040832"/>
        <c:crosses val="max"/>
        <c:crossBetween val="between"/>
      </c:valAx>
      <c:spPr>
        <a:noFill/>
        <a:ln w="27383">
          <a:noFill/>
        </a:ln>
      </c:spPr>
    </c:plotArea>
    <c:legend>
      <c:legendPos val="b"/>
      <c:layout>
        <c:manualLayout>
          <c:xMode val="edge"/>
          <c:yMode val="edge"/>
          <c:x val="0.28328804832020449"/>
          <c:y val="1.66990407158161E-4"/>
          <c:w val="0.53646885052167048"/>
          <c:h val="6.0945538057742783E-2"/>
        </c:manualLayout>
      </c:layout>
      <c:overlay val="0"/>
      <c:spPr>
        <a:noFill/>
        <a:ln w="3423">
          <a:noFill/>
          <a:prstDash val="solid"/>
        </a:ln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94" b="1" i="0" u="none" strike="noStrike" baseline="0">
          <a:solidFill>
            <a:schemeClr val="tx1"/>
          </a:solidFill>
          <a:latin typeface="+mj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982D9-0808-4B6A-A3E7-64B21FC4AD8B}" type="datetimeFigureOut">
              <a:rPr lang="en-US" smtClean="0"/>
              <a:t>9/2/2014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8D5A8-9D7E-4B07-AC7F-D52B43940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35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B6B849-29B2-41B5-823F-187A4DE7FDC3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5" y="4343704"/>
            <a:ext cx="5027414" cy="411389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898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/>
        </p:spPr>
        <p:txBody>
          <a:bodyPr/>
          <a:lstStyle/>
          <a:p>
            <a:r>
              <a:rPr lang="en-US" sz="2400" b="1" dirty="0">
                <a:latin typeface="Calibri" pitchFamily="34" charset="0"/>
                <a:cs typeface="Calibri" pitchFamily="34" charset="0"/>
              </a:rPr>
              <a:t>Exhibit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6.5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dirty="0">
                <a:latin typeface="Calibri" pitchFamily="34" charset="0"/>
                <a:cs typeface="Calibri" pitchFamily="34" charset="0"/>
              </a:rPr>
            </a:br>
            <a:r>
              <a:rPr lang="en-US" sz="2400" b="1" dirty="0">
                <a:latin typeface="Calibri" pitchFamily="34" charset="0"/>
                <a:cs typeface="Calibri" pitchFamily="34" charset="0"/>
              </a:rPr>
              <a:t>Average Annual Firm and Worker Premium Contributions and Total Premiums for Covered Workers for Single and Family Coverage, by Plan Type,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2014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2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49065958"/>
              </p:ext>
            </p:extLst>
          </p:nvPr>
        </p:nvGraphicFramePr>
        <p:xfrm>
          <a:off x="76200" y="1789564"/>
          <a:ext cx="8839201" cy="4557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76200" y="6309748"/>
            <a:ext cx="5410200" cy="490134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* Estimate is statistically different from All Plans estimate by coverage type (p&lt;.05).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SOURCE: 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2014.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5407" name="Text Box 47"/>
          <p:cNvSpPr txBox="1">
            <a:spLocks noChangeArrowheads="1"/>
          </p:cNvSpPr>
          <p:nvPr/>
        </p:nvSpPr>
        <p:spPr bwMode="auto">
          <a:xfrm>
            <a:off x="3657600" y="216140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$6223</a:t>
            </a:r>
          </a:p>
        </p:txBody>
      </p:sp>
      <p:sp>
        <p:nvSpPr>
          <p:cNvPr id="15408" name="Text Box 48"/>
          <p:cNvSpPr txBox="1">
            <a:spLocks noChangeArrowheads="1"/>
          </p:cNvSpPr>
          <p:nvPr/>
        </p:nvSpPr>
        <p:spPr bwMode="auto">
          <a:xfrm>
            <a:off x="7696200" y="244709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$17,383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09" name="Text Box 49"/>
          <p:cNvSpPr txBox="1">
            <a:spLocks noChangeArrowheads="1"/>
          </p:cNvSpPr>
          <p:nvPr/>
        </p:nvSpPr>
        <p:spPr bwMode="auto">
          <a:xfrm>
            <a:off x="3657600" y="299960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$6,217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0" name="Text Box 50"/>
          <p:cNvSpPr txBox="1">
            <a:spLocks noChangeArrowheads="1"/>
          </p:cNvSpPr>
          <p:nvPr/>
        </p:nvSpPr>
        <p:spPr bwMode="auto">
          <a:xfrm>
            <a:off x="7696200" y="331458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$17,333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1" name="Text Box 51"/>
          <p:cNvSpPr txBox="1">
            <a:spLocks noChangeArrowheads="1"/>
          </p:cNvSpPr>
          <p:nvPr/>
        </p:nvSpPr>
        <p:spPr bwMode="auto">
          <a:xfrm>
            <a:off x="3657600" y="383780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$6,166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2" name="Text Box 52"/>
          <p:cNvSpPr txBox="1">
            <a:spLocks noChangeArrowheads="1"/>
          </p:cNvSpPr>
          <p:nvPr/>
        </p:nvSpPr>
        <p:spPr bwMode="auto">
          <a:xfrm>
            <a:off x="7239000" y="415278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$16,037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3" name="Text Box 53"/>
          <p:cNvSpPr txBox="1">
            <a:spLocks noChangeArrowheads="1"/>
          </p:cNvSpPr>
          <p:nvPr/>
        </p:nvSpPr>
        <p:spPr bwMode="auto">
          <a:xfrm>
            <a:off x="3352800" y="467600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$5,299*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4" name="Text Box 54"/>
          <p:cNvSpPr txBox="1">
            <a:spLocks noChangeArrowheads="1"/>
          </p:cNvSpPr>
          <p:nvPr/>
        </p:nvSpPr>
        <p:spPr bwMode="auto">
          <a:xfrm>
            <a:off x="7010400" y="4985304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$15,401*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5" name="Text Box 55"/>
          <p:cNvSpPr txBox="1">
            <a:spLocks noChangeArrowheads="1"/>
          </p:cNvSpPr>
          <p:nvPr/>
        </p:nvSpPr>
        <p:spPr bwMode="auto">
          <a:xfrm>
            <a:off x="3581400" y="551420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$6,025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6" name="Text Box 56"/>
          <p:cNvSpPr txBox="1">
            <a:spLocks noChangeArrowheads="1"/>
          </p:cNvSpPr>
          <p:nvPr/>
        </p:nvSpPr>
        <p:spPr bwMode="auto">
          <a:xfrm>
            <a:off x="7772400" y="5819001"/>
            <a:ext cx="76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$16,834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3719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</Words>
  <Application>Microsoft Office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6.5  Average Annual Firm and Worker Premium Contributions and Total Premiums for Covered Workers for Single and Family Coverage, by Plan Type, 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6.5  Average Annual Firm and Worker Premium Contributions and Total Premiums for Covered Workers for Single and Family Coverage, by Plan Type, 2014</dc:title>
  <dc:creator>NirmitaP</dc:creator>
  <cp:lastModifiedBy>NirmitaP</cp:lastModifiedBy>
  <cp:revision>1</cp:revision>
  <dcterms:created xsi:type="dcterms:W3CDTF">2014-09-02T14:47:39Z</dcterms:created>
  <dcterms:modified xsi:type="dcterms:W3CDTF">2014-09-02T14:47:39Z</dcterms:modified>
</cp:coreProperties>
</file>