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2" d="100"/>
          <a:sy n="92" d="100"/>
        </p:scale>
        <p:origin x="-990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7.742792477454874E-2"/>
          <c:y val="2.3861346350208763E-2"/>
          <c:w val="0.88716688246384623"/>
          <c:h val="0.91297414157775725"/>
        </c:manualLayout>
      </c:layout>
      <c:barChart>
        <c:barDir val="bar"/>
        <c:grouping val="stack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Worker Contribution</c:v>
                </c:pt>
              </c:strCache>
            </c:strRef>
          </c:tx>
          <c:spPr>
            <a:solidFill>
              <a:schemeClr val="accent1"/>
            </a:solidFill>
            <a:ln w="12751">
              <a:solidFill>
                <a:schemeClr val="tx1"/>
              </a:solidFill>
              <a:prstDash val="solid"/>
            </a:ln>
          </c:spPr>
          <c:invertIfNegative val="0"/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sz="1200" dirty="0" smtClean="0"/>
                      <a:t>$4,823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/>
              <c:tx>
                <c:rich>
                  <a:bodyPr/>
                  <a:lstStyle/>
                  <a:p>
                    <a:r>
                      <a:rPr lang="en-US" sz="1200" dirty="0" smtClean="0">
                        <a:latin typeface="+mj-lt"/>
                      </a:rPr>
                      <a:t>$4,129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/>
              <c:tx>
                <c:rich>
                  <a:bodyPr/>
                  <a:lstStyle/>
                  <a:p>
                    <a:r>
                      <a:rPr lang="en-US"/>
                      <a:t>$</a:t>
                    </a:r>
                    <a:r>
                      <a:rPr lang="en-US" smtClean="0"/>
                      <a:t>3,997*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6"/>
              <c:layout/>
              <c:tx>
                <c:rich>
                  <a:bodyPr/>
                  <a:lstStyle/>
                  <a:p>
                    <a:r>
                      <a:rPr lang="en-US" sz="1200" dirty="0">
                        <a:latin typeface="+mj-lt"/>
                      </a:rPr>
                      <a:t>$</a:t>
                    </a:r>
                    <a:r>
                      <a:rPr lang="en-US" sz="1200" dirty="0" smtClean="0">
                        <a:latin typeface="+mj-lt"/>
                      </a:rPr>
                      <a:t>3,354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7"/>
              <c:layout/>
              <c:tx>
                <c:rich>
                  <a:bodyPr/>
                  <a:lstStyle/>
                  <a:p>
                    <a:r>
                      <a:rPr lang="en-US" sz="1200" dirty="0" smtClean="0">
                        <a:latin typeface="+mj-lt"/>
                      </a:rPr>
                      <a:t>$3,281*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8"/>
              <c:layout/>
              <c:tx>
                <c:rich>
                  <a:bodyPr/>
                  <a:lstStyle/>
                  <a:p>
                    <a:r>
                      <a:rPr lang="en-US"/>
                      <a:t>$</a:t>
                    </a:r>
                    <a:r>
                      <a:rPr lang="en-US" smtClean="0"/>
                      <a:t>2,973*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9"/>
              <c:layout/>
              <c:tx>
                <c:rich>
                  <a:bodyPr/>
                  <a:lstStyle/>
                  <a:p>
                    <a:r>
                      <a:rPr lang="en-US" sz="1200" dirty="0">
                        <a:latin typeface="+mj-lt"/>
                      </a:rPr>
                      <a:t>$</a:t>
                    </a:r>
                    <a:r>
                      <a:rPr lang="en-US" sz="1200" dirty="0" smtClean="0">
                        <a:latin typeface="+mj-lt"/>
                      </a:rPr>
                      <a:t>2,713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0"/>
              <c:layout/>
              <c:tx>
                <c:rich>
                  <a:bodyPr/>
                  <a:lstStyle/>
                  <a:p>
                    <a:r>
                      <a:rPr lang="en-US" sz="1200" dirty="0">
                        <a:latin typeface="+mj-lt"/>
                      </a:rPr>
                      <a:t>$</a:t>
                    </a:r>
                    <a:r>
                      <a:rPr lang="en-US" sz="1200" dirty="0" smtClean="0">
                        <a:latin typeface="+mj-lt"/>
                      </a:rPr>
                      <a:t>2,661*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1"/>
              <c:layout/>
              <c:tx>
                <c:rich>
                  <a:bodyPr/>
                  <a:lstStyle/>
                  <a:p>
                    <a:r>
                      <a:rPr lang="en-US" sz="1200" dirty="0">
                        <a:latin typeface="+mj-lt"/>
                      </a:rPr>
                      <a:t>$</a:t>
                    </a:r>
                    <a:r>
                      <a:rPr lang="en-US" sz="1200" dirty="0" smtClean="0">
                        <a:latin typeface="+mj-lt"/>
                      </a:rPr>
                      <a:t>2,412*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2"/>
              <c:layout/>
              <c:tx>
                <c:rich>
                  <a:bodyPr/>
                  <a:lstStyle/>
                  <a:p>
                    <a:r>
                      <a:rPr lang="en-US" sz="1200" dirty="0" smtClean="0">
                        <a:latin typeface="+mj-lt"/>
                      </a:rPr>
                      <a:t>$2,137*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3"/>
              <c:layout/>
              <c:tx>
                <c:rich>
                  <a:bodyPr/>
                  <a:lstStyle/>
                  <a:p>
                    <a:r>
                      <a:rPr lang="en-US"/>
                      <a:t>$</a:t>
                    </a:r>
                    <a:r>
                      <a:rPr lang="en-US" smtClean="0"/>
                      <a:t>1,787*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 b="0">
                    <a:solidFill>
                      <a:schemeClr val="bg1"/>
                    </a:solidFill>
                    <a:latin typeface="+mj-lt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numRef>
              <c:f>Sheet1!$B$1:$Q$1</c:f>
              <c:numCache>
                <c:formatCode>General</c:formatCode>
                <c:ptCount val="16"/>
                <c:pt idx="0">
                  <c:v>2014</c:v>
                </c:pt>
                <c:pt idx="1">
                  <c:v>2013</c:v>
                </c:pt>
                <c:pt idx="2">
                  <c:v>2012</c:v>
                </c:pt>
                <c:pt idx="3">
                  <c:v>2011</c:v>
                </c:pt>
                <c:pt idx="4">
                  <c:v>2010</c:v>
                </c:pt>
                <c:pt idx="5">
                  <c:v>2009</c:v>
                </c:pt>
                <c:pt idx="6">
                  <c:v>2008</c:v>
                </c:pt>
                <c:pt idx="7">
                  <c:v>2007</c:v>
                </c:pt>
                <c:pt idx="8">
                  <c:v>2006</c:v>
                </c:pt>
                <c:pt idx="9">
                  <c:v>2005</c:v>
                </c:pt>
                <c:pt idx="10">
                  <c:v>2004</c:v>
                </c:pt>
                <c:pt idx="11">
                  <c:v>2003</c:v>
                </c:pt>
                <c:pt idx="12">
                  <c:v>2002</c:v>
                </c:pt>
                <c:pt idx="13">
                  <c:v>2001</c:v>
                </c:pt>
                <c:pt idx="14">
                  <c:v>2000</c:v>
                </c:pt>
                <c:pt idx="15">
                  <c:v>1999</c:v>
                </c:pt>
              </c:numCache>
            </c:numRef>
          </c:cat>
          <c:val>
            <c:numRef>
              <c:f>Sheet1!$B$2:$Q$2</c:f>
              <c:numCache>
                <c:formatCode>"$"#,##0</c:formatCode>
                <c:ptCount val="16"/>
                <c:pt idx="0" formatCode="General">
                  <c:v>4823</c:v>
                </c:pt>
                <c:pt idx="1">
                  <c:v>4565</c:v>
                </c:pt>
                <c:pt idx="2">
                  <c:v>4316</c:v>
                </c:pt>
                <c:pt idx="3">
                  <c:v>4129</c:v>
                </c:pt>
                <c:pt idx="4">
                  <c:v>3997</c:v>
                </c:pt>
                <c:pt idx="5">
                  <c:v>3515</c:v>
                </c:pt>
                <c:pt idx="6">
                  <c:v>3354</c:v>
                </c:pt>
                <c:pt idx="7">
                  <c:v>3281</c:v>
                </c:pt>
                <c:pt idx="8">
                  <c:v>2973</c:v>
                </c:pt>
                <c:pt idx="9">
                  <c:v>2713</c:v>
                </c:pt>
                <c:pt idx="10">
                  <c:v>2661</c:v>
                </c:pt>
                <c:pt idx="11">
                  <c:v>2412</c:v>
                </c:pt>
                <c:pt idx="12">
                  <c:v>2137</c:v>
                </c:pt>
                <c:pt idx="13">
                  <c:v>1787</c:v>
                </c:pt>
                <c:pt idx="14">
                  <c:v>1619</c:v>
                </c:pt>
                <c:pt idx="15">
                  <c:v>1543</c:v>
                </c:pt>
              </c:numCache>
            </c:numRef>
          </c:val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Employer Contribution</c:v>
                </c:pt>
              </c:strCache>
            </c:strRef>
          </c:tx>
          <c:spPr>
            <a:solidFill>
              <a:schemeClr val="accent5"/>
            </a:solidFill>
            <a:ln>
              <a:solidFill>
                <a:schemeClr val="tx1"/>
              </a:solidFill>
            </a:ln>
          </c:spPr>
          <c:invertIfNegative val="0"/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sz="1200" dirty="0">
                        <a:latin typeface="+mj-lt"/>
                      </a:rPr>
                      <a:t>$</a:t>
                    </a:r>
                    <a:r>
                      <a:rPr lang="en-US" sz="1200" dirty="0" smtClean="0">
                        <a:latin typeface="+mj-lt"/>
                      </a:rPr>
                      <a:t>12,011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sz="1200" dirty="0">
                        <a:latin typeface="+mj-lt"/>
                      </a:rPr>
                      <a:t>$</a:t>
                    </a:r>
                    <a:r>
                      <a:rPr lang="en-US" sz="1200" dirty="0" smtClean="0">
                        <a:latin typeface="+mj-lt"/>
                      </a:rPr>
                      <a:t>11,786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en-US" sz="1200" dirty="0">
                        <a:latin typeface="+mj-lt"/>
                      </a:rPr>
                      <a:t>$</a:t>
                    </a:r>
                    <a:r>
                      <a:rPr lang="en-US" sz="1200" dirty="0" smtClean="0">
                        <a:latin typeface="+mj-lt"/>
                      </a:rPr>
                      <a:t>11,429*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/>
              <c:tx>
                <c:rich>
                  <a:bodyPr/>
                  <a:lstStyle/>
                  <a:p>
                    <a:r>
                      <a:rPr lang="en-US"/>
                      <a:t>$</a:t>
                    </a:r>
                    <a:r>
                      <a:rPr lang="en-US" smtClean="0"/>
                      <a:t>10,944*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/>
              <c:tx>
                <c:rich>
                  <a:bodyPr/>
                  <a:lstStyle/>
                  <a:p>
                    <a:r>
                      <a:rPr lang="en-US" sz="1200" dirty="0">
                        <a:latin typeface="+mj-lt"/>
                      </a:rPr>
                      <a:t>$</a:t>
                    </a:r>
                    <a:r>
                      <a:rPr lang="en-US" sz="1200" dirty="0" smtClean="0">
                        <a:latin typeface="+mj-lt"/>
                      </a:rPr>
                      <a:t>9,773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5"/>
              <c:layout/>
              <c:tx>
                <c:rich>
                  <a:bodyPr/>
                  <a:lstStyle/>
                  <a:p>
                    <a:r>
                      <a:rPr lang="en-US" sz="1200" dirty="0">
                        <a:latin typeface="+mj-lt"/>
                      </a:rPr>
                      <a:t>$</a:t>
                    </a:r>
                    <a:r>
                      <a:rPr lang="en-US" sz="1200" dirty="0" smtClean="0">
                        <a:latin typeface="+mj-lt"/>
                      </a:rPr>
                      <a:t>9,860*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6"/>
              <c:layout/>
              <c:tx>
                <c:rich>
                  <a:bodyPr/>
                  <a:lstStyle/>
                  <a:p>
                    <a:r>
                      <a:rPr lang="en-US" sz="1200" smtClean="0"/>
                      <a:t>$9,325*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7"/>
              <c:layout/>
              <c:tx>
                <c:rich>
                  <a:bodyPr/>
                  <a:lstStyle/>
                  <a:p>
                    <a:r>
                      <a:rPr lang="en-US" sz="1200" dirty="0">
                        <a:latin typeface="+mj-lt"/>
                      </a:rPr>
                      <a:t>$</a:t>
                    </a:r>
                    <a:r>
                      <a:rPr lang="en-US" sz="1200" dirty="0" smtClean="0">
                        <a:latin typeface="+mj-lt"/>
                      </a:rPr>
                      <a:t>8,824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8"/>
              <c:layout/>
              <c:tx>
                <c:rich>
                  <a:bodyPr/>
                  <a:lstStyle/>
                  <a:p>
                    <a:r>
                      <a:rPr lang="en-US" sz="1200" dirty="0">
                        <a:latin typeface="+mj-lt"/>
                      </a:rPr>
                      <a:t>$</a:t>
                    </a:r>
                    <a:r>
                      <a:rPr lang="en-US" sz="1200" dirty="0" smtClean="0">
                        <a:latin typeface="+mj-lt"/>
                      </a:rPr>
                      <a:t>8,508*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9"/>
              <c:layout/>
              <c:tx>
                <c:rich>
                  <a:bodyPr/>
                  <a:lstStyle/>
                  <a:p>
                    <a:r>
                      <a:rPr lang="en-US" sz="1200" dirty="0" smtClean="0">
                        <a:latin typeface="+mj-lt"/>
                      </a:rPr>
                      <a:t>$8,167*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0"/>
              <c:layout/>
              <c:tx>
                <c:rich>
                  <a:bodyPr/>
                  <a:lstStyle/>
                  <a:p>
                    <a:r>
                      <a:rPr lang="en-US" sz="1200" dirty="0" smtClean="0">
                        <a:latin typeface="+mj-lt"/>
                      </a:rPr>
                      <a:t>$7,289*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1"/>
              <c:layout/>
              <c:tx>
                <c:rich>
                  <a:bodyPr/>
                  <a:lstStyle/>
                  <a:p>
                    <a:r>
                      <a:rPr lang="en-US" sz="1200" dirty="0" smtClean="0">
                        <a:latin typeface="+mj-lt"/>
                      </a:rPr>
                      <a:t>$6,657*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2"/>
              <c:layout/>
              <c:tx>
                <c:rich>
                  <a:bodyPr/>
                  <a:lstStyle/>
                  <a:p>
                    <a:r>
                      <a:rPr lang="en-US" sz="1200" dirty="0">
                        <a:latin typeface="+mj-lt"/>
                      </a:rPr>
                      <a:t>$</a:t>
                    </a:r>
                    <a:r>
                      <a:rPr lang="en-US" sz="1200" dirty="0" smtClean="0">
                        <a:latin typeface="+mj-lt"/>
                      </a:rPr>
                      <a:t>5,866*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3"/>
              <c:layout/>
              <c:tx>
                <c:rich>
                  <a:bodyPr/>
                  <a:lstStyle/>
                  <a:p>
                    <a:r>
                      <a:rPr lang="en-US" sz="1200" dirty="0" smtClean="0">
                        <a:latin typeface="+mj-lt"/>
                      </a:rPr>
                      <a:t>$5,274*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4"/>
              <c:layout/>
              <c:tx>
                <c:rich>
                  <a:bodyPr/>
                  <a:lstStyle/>
                  <a:p>
                    <a:r>
                      <a:rPr lang="en-US"/>
                      <a:t>$</a:t>
                    </a:r>
                    <a:r>
                      <a:rPr lang="en-US" smtClean="0"/>
                      <a:t>4,819*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 b="0">
                    <a:latin typeface="+mj-lt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numRef>
              <c:f>Sheet1!$B$1:$Q$1</c:f>
              <c:numCache>
                <c:formatCode>General</c:formatCode>
                <c:ptCount val="16"/>
                <c:pt idx="0">
                  <c:v>2014</c:v>
                </c:pt>
                <c:pt idx="1">
                  <c:v>2013</c:v>
                </c:pt>
                <c:pt idx="2">
                  <c:v>2012</c:v>
                </c:pt>
                <c:pt idx="3">
                  <c:v>2011</c:v>
                </c:pt>
                <c:pt idx="4">
                  <c:v>2010</c:v>
                </c:pt>
                <c:pt idx="5">
                  <c:v>2009</c:v>
                </c:pt>
                <c:pt idx="6">
                  <c:v>2008</c:v>
                </c:pt>
                <c:pt idx="7">
                  <c:v>2007</c:v>
                </c:pt>
                <c:pt idx="8">
                  <c:v>2006</c:v>
                </c:pt>
                <c:pt idx="9">
                  <c:v>2005</c:v>
                </c:pt>
                <c:pt idx="10">
                  <c:v>2004</c:v>
                </c:pt>
                <c:pt idx="11">
                  <c:v>2003</c:v>
                </c:pt>
                <c:pt idx="12">
                  <c:v>2002</c:v>
                </c:pt>
                <c:pt idx="13">
                  <c:v>2001</c:v>
                </c:pt>
                <c:pt idx="14">
                  <c:v>2000</c:v>
                </c:pt>
                <c:pt idx="15">
                  <c:v>1999</c:v>
                </c:pt>
              </c:numCache>
            </c:numRef>
          </c:cat>
          <c:val>
            <c:numRef>
              <c:f>Sheet1!$B$3:$Q$3</c:f>
              <c:numCache>
                <c:formatCode>"$"#,##0</c:formatCode>
                <c:ptCount val="16"/>
                <c:pt idx="0" formatCode="General">
                  <c:v>12011</c:v>
                </c:pt>
                <c:pt idx="1">
                  <c:v>11786</c:v>
                </c:pt>
                <c:pt idx="2">
                  <c:v>11429</c:v>
                </c:pt>
                <c:pt idx="3">
                  <c:v>10944</c:v>
                </c:pt>
                <c:pt idx="4">
                  <c:v>9773</c:v>
                </c:pt>
                <c:pt idx="5">
                  <c:v>9860</c:v>
                </c:pt>
                <c:pt idx="6">
                  <c:v>9325</c:v>
                </c:pt>
                <c:pt idx="7">
                  <c:v>8824</c:v>
                </c:pt>
                <c:pt idx="8">
                  <c:v>8508</c:v>
                </c:pt>
                <c:pt idx="9">
                  <c:v>8167</c:v>
                </c:pt>
                <c:pt idx="10">
                  <c:v>7289</c:v>
                </c:pt>
                <c:pt idx="11">
                  <c:v>6657</c:v>
                </c:pt>
                <c:pt idx="12">
                  <c:v>5866</c:v>
                </c:pt>
                <c:pt idx="13">
                  <c:v>5269</c:v>
                </c:pt>
                <c:pt idx="14">
                  <c:v>4819</c:v>
                </c:pt>
                <c:pt idx="15">
                  <c:v>4247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overlap val="100"/>
        <c:axId val="46454656"/>
        <c:axId val="46637056"/>
      </c:barChart>
      <c:catAx>
        <c:axId val="46454656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3188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200" b="1" i="0" u="none" strike="noStrike" baseline="0">
                <a:solidFill>
                  <a:schemeClr val="tx1"/>
                </a:solidFill>
                <a:latin typeface="+mj-lt"/>
                <a:ea typeface="Tahoma"/>
                <a:cs typeface="Tahoma"/>
              </a:defRPr>
            </a:pPr>
            <a:endParaRPr lang="en-US"/>
          </a:p>
        </c:txPr>
        <c:crossAx val="46637056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46637056"/>
        <c:scaling>
          <c:orientation val="minMax"/>
        </c:scaling>
        <c:delete val="1"/>
        <c:axPos val="b"/>
        <c:numFmt formatCode="\$#,##0" sourceLinked="0"/>
        <c:majorTickMark val="out"/>
        <c:minorTickMark val="none"/>
        <c:tickLblPos val="nextTo"/>
        <c:crossAx val="46454656"/>
        <c:crosses val="autoZero"/>
        <c:crossBetween val="between"/>
      </c:valAx>
      <c:spPr>
        <a:noFill/>
        <a:ln w="25501">
          <a:noFill/>
        </a:ln>
      </c:spPr>
    </c:plotArea>
    <c:legend>
      <c:legendPos val="r"/>
      <c:layout>
        <c:manualLayout>
          <c:xMode val="edge"/>
          <c:yMode val="edge"/>
          <c:x val="0.60427484920010499"/>
          <c:y val="5.399303246340012E-2"/>
          <c:w val="0.25755173045229779"/>
          <c:h val="0.13093317181506184"/>
        </c:manualLayout>
      </c:layout>
      <c:overlay val="0"/>
      <c:spPr>
        <a:noFill/>
        <a:ln w="3188">
          <a:noFill/>
          <a:prstDash val="solid"/>
        </a:ln>
      </c:spPr>
      <c:txPr>
        <a:bodyPr/>
        <a:lstStyle/>
        <a:p>
          <a:pPr>
            <a:defRPr sz="1200" b="1" i="0" u="none" strike="noStrike" baseline="0">
              <a:solidFill>
                <a:schemeClr val="tx1"/>
              </a:solidFill>
              <a:latin typeface="+mj-lt"/>
              <a:ea typeface="Tahoma"/>
              <a:cs typeface="Tahoma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2033" b="1" i="0" u="none" strike="noStrike" baseline="0">
          <a:solidFill>
            <a:schemeClr val="tx1"/>
          </a:solidFill>
          <a:latin typeface="Tahoma"/>
          <a:ea typeface="Tahoma"/>
          <a:cs typeface="Tahoma"/>
        </a:defRPr>
      </a:pPr>
      <a:endParaRPr lang="en-US"/>
    </a:p>
  </c:tx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896112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1078686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7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8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  <p:sp>
        <p:nvSpPr>
          <p:cNvPr id="19" name="Content Placeholder 2"/>
          <p:cNvSpPr>
            <a:spLocks noGrp="1"/>
          </p:cNvSpPr>
          <p:nvPr>
            <p:ph idx="12"/>
          </p:nvPr>
        </p:nvSpPr>
        <p:spPr>
          <a:xfrm>
            <a:off x="461772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95990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4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  <p:sp>
        <p:nvSpPr>
          <p:cNvPr id="15" name="Content Placeholder 2"/>
          <p:cNvSpPr>
            <a:spLocks noGrp="1"/>
          </p:cNvSpPr>
          <p:nvPr>
            <p:ph idx="12"/>
          </p:nvPr>
        </p:nvSpPr>
        <p:spPr>
          <a:xfrm>
            <a:off x="310896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Content Placeholder 2"/>
          <p:cNvSpPr>
            <a:spLocks noGrp="1"/>
          </p:cNvSpPr>
          <p:nvPr>
            <p:ph idx="13"/>
          </p:nvPr>
        </p:nvSpPr>
        <p:spPr>
          <a:xfrm>
            <a:off x="612648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63415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6" name="Tit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3231233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33127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9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8503920" y="6217920"/>
            <a:ext cx="548640" cy="55143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4417165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lang="en-US" sz="2600" b="1" i="0" dirty="0" smtClean="0">
          <a:solidFill>
            <a:srgbClr val="000000"/>
          </a:solidFill>
          <a:latin typeface="Meta Offc Pro"/>
          <a:ea typeface="+mj-ea"/>
          <a:cs typeface="Meta Offc Pro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7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85768868"/>
              </p:ext>
            </p:extLst>
          </p:nvPr>
        </p:nvGraphicFramePr>
        <p:xfrm>
          <a:off x="-76200" y="1569660"/>
          <a:ext cx="9685020" cy="47478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3795" name="Text Box 3"/>
          <p:cNvSpPr txBox="1">
            <a:spLocks noChangeArrowheads="1"/>
          </p:cNvSpPr>
          <p:nvPr/>
        </p:nvSpPr>
        <p:spPr bwMode="auto">
          <a:xfrm>
            <a:off x="0" y="0"/>
            <a:ext cx="8534400" cy="120032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US" sz="2400" b="1" dirty="0">
                <a:latin typeface="+mj-lt"/>
              </a:rPr>
              <a:t>Exhibit 6.4</a:t>
            </a:r>
          </a:p>
          <a:p>
            <a:r>
              <a:rPr lang="en-US" sz="2400" b="1" dirty="0">
                <a:latin typeface="+mj-lt"/>
              </a:rPr>
              <a:t>Average Annual Worker and Employer Contributions to Premiums and Total Premiums for Family Coverage, </a:t>
            </a:r>
            <a:r>
              <a:rPr lang="en-US" sz="2400" b="1" dirty="0" smtClean="0">
                <a:latin typeface="+mj-lt"/>
              </a:rPr>
              <a:t>1999-2014</a:t>
            </a:r>
            <a:endParaRPr lang="en-US" sz="2400" b="1" dirty="0">
              <a:latin typeface="+mj-lt"/>
            </a:endParaRPr>
          </a:p>
        </p:txBody>
      </p:sp>
      <p:sp>
        <p:nvSpPr>
          <p:cNvPr id="33796" name="Text Box 4"/>
          <p:cNvSpPr txBox="1">
            <a:spLocks noChangeArrowheads="1"/>
          </p:cNvSpPr>
          <p:nvPr/>
        </p:nvSpPr>
        <p:spPr bwMode="auto">
          <a:xfrm>
            <a:off x="152400" y="6308725"/>
            <a:ext cx="8305800" cy="515526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100" dirty="0">
                <a:latin typeface="+mj-lt"/>
              </a:rPr>
              <a:t>* Estimate is statistically different from estimate for the previous year shown (p&lt;.05). </a:t>
            </a:r>
          </a:p>
          <a:p>
            <a:pPr>
              <a:spcBef>
                <a:spcPct val="50000"/>
              </a:spcBef>
            </a:pPr>
            <a:r>
              <a:rPr lang="en-US" sz="1100" dirty="0" smtClean="0">
                <a:latin typeface="+mj-lt"/>
              </a:rPr>
              <a:t>SOURCE:  </a:t>
            </a:r>
            <a:r>
              <a:rPr lang="en-US" sz="1100" dirty="0">
                <a:latin typeface="+mj-lt"/>
              </a:rPr>
              <a:t>Kaiser/HRET Survey of Employer-Sponsored Health Benefits, </a:t>
            </a:r>
            <a:r>
              <a:rPr lang="en-US" sz="1100" dirty="0" smtClean="0">
                <a:latin typeface="+mj-lt"/>
              </a:rPr>
              <a:t>1999-2014.</a:t>
            </a:r>
            <a:endParaRPr lang="en-US" sz="1100" dirty="0">
              <a:latin typeface="+mj-lt"/>
            </a:endParaRPr>
          </a:p>
        </p:txBody>
      </p:sp>
      <p:sp>
        <p:nvSpPr>
          <p:cNvPr id="33797" name="Text Box 5"/>
          <p:cNvSpPr txBox="1">
            <a:spLocks noChangeArrowheads="1"/>
          </p:cNvSpPr>
          <p:nvPr/>
        </p:nvSpPr>
        <p:spPr bwMode="auto">
          <a:xfrm>
            <a:off x="3024754" y="1631498"/>
            <a:ext cx="1066800" cy="2769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100" b="1" dirty="0">
                <a:latin typeface="+mj-lt"/>
              </a:rPr>
              <a:t>$</a:t>
            </a:r>
            <a:r>
              <a:rPr lang="en-US" sz="1200" b="1" dirty="0">
                <a:latin typeface="+mj-lt"/>
              </a:rPr>
              <a:t>5,791</a:t>
            </a:r>
            <a:endParaRPr lang="en-US" sz="1100" b="1" dirty="0">
              <a:latin typeface="+mj-lt"/>
            </a:endParaRPr>
          </a:p>
        </p:txBody>
      </p:sp>
      <p:sp>
        <p:nvSpPr>
          <p:cNvPr id="33798" name="Text Box 6"/>
          <p:cNvSpPr txBox="1">
            <a:spLocks noChangeArrowheads="1"/>
          </p:cNvSpPr>
          <p:nvPr/>
        </p:nvSpPr>
        <p:spPr bwMode="auto">
          <a:xfrm>
            <a:off x="3381962" y="1898363"/>
            <a:ext cx="1066800" cy="2769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200" b="1" dirty="0">
                <a:latin typeface="+mj-lt"/>
              </a:rPr>
              <a:t>$6,438*</a:t>
            </a:r>
          </a:p>
        </p:txBody>
      </p:sp>
      <p:sp>
        <p:nvSpPr>
          <p:cNvPr id="33799" name="Text Box 7"/>
          <p:cNvSpPr txBox="1">
            <a:spLocks noChangeArrowheads="1"/>
          </p:cNvSpPr>
          <p:nvPr/>
        </p:nvSpPr>
        <p:spPr bwMode="auto">
          <a:xfrm>
            <a:off x="3588055" y="2173426"/>
            <a:ext cx="1066800" cy="2769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200" b="1" dirty="0">
                <a:latin typeface="+mj-lt"/>
              </a:rPr>
              <a:t>$7,061*</a:t>
            </a:r>
          </a:p>
        </p:txBody>
      </p:sp>
      <p:sp>
        <p:nvSpPr>
          <p:cNvPr id="33800" name="Text Box 8"/>
          <p:cNvSpPr txBox="1">
            <a:spLocks noChangeArrowheads="1"/>
          </p:cNvSpPr>
          <p:nvPr/>
        </p:nvSpPr>
        <p:spPr bwMode="auto">
          <a:xfrm>
            <a:off x="3970020" y="2463305"/>
            <a:ext cx="1066800" cy="2769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200" b="1" dirty="0">
                <a:latin typeface="+mj-lt"/>
              </a:rPr>
              <a:t>$8,003*</a:t>
            </a:r>
          </a:p>
        </p:txBody>
      </p:sp>
      <p:sp>
        <p:nvSpPr>
          <p:cNvPr id="33801" name="Text Box 9"/>
          <p:cNvSpPr txBox="1">
            <a:spLocks noChangeArrowheads="1"/>
          </p:cNvSpPr>
          <p:nvPr/>
        </p:nvSpPr>
        <p:spPr bwMode="auto">
          <a:xfrm>
            <a:off x="4448762" y="2727202"/>
            <a:ext cx="1066800" cy="2769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200" b="1" dirty="0">
                <a:latin typeface="+mj-lt"/>
              </a:rPr>
              <a:t>$9,068*</a:t>
            </a:r>
          </a:p>
        </p:txBody>
      </p:sp>
      <p:sp>
        <p:nvSpPr>
          <p:cNvPr id="33802" name="Text Box 10"/>
          <p:cNvSpPr txBox="1">
            <a:spLocks noChangeArrowheads="1"/>
          </p:cNvSpPr>
          <p:nvPr/>
        </p:nvSpPr>
        <p:spPr bwMode="auto">
          <a:xfrm>
            <a:off x="4876800" y="3048000"/>
            <a:ext cx="1066800" cy="2769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200" b="1" dirty="0">
                <a:latin typeface="+mj-lt"/>
              </a:rPr>
              <a:t>$9,950*</a:t>
            </a:r>
          </a:p>
        </p:txBody>
      </p:sp>
      <p:sp>
        <p:nvSpPr>
          <p:cNvPr id="33803" name="Text Box 11"/>
          <p:cNvSpPr txBox="1">
            <a:spLocks noChangeArrowheads="1"/>
          </p:cNvSpPr>
          <p:nvPr/>
        </p:nvSpPr>
        <p:spPr bwMode="auto">
          <a:xfrm>
            <a:off x="5221877" y="3303639"/>
            <a:ext cx="1066800" cy="2769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200" b="1" dirty="0">
                <a:latin typeface="+mj-lt"/>
              </a:rPr>
              <a:t>$10,880*</a:t>
            </a:r>
          </a:p>
        </p:txBody>
      </p:sp>
      <p:sp>
        <p:nvSpPr>
          <p:cNvPr id="33804" name="Text Box 12"/>
          <p:cNvSpPr txBox="1">
            <a:spLocks noChangeArrowheads="1"/>
          </p:cNvSpPr>
          <p:nvPr/>
        </p:nvSpPr>
        <p:spPr bwMode="auto">
          <a:xfrm>
            <a:off x="5519420" y="3564786"/>
            <a:ext cx="1066800" cy="2769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200" b="1" dirty="0">
                <a:latin typeface="+mj-lt"/>
              </a:rPr>
              <a:t>$11,480*</a:t>
            </a:r>
          </a:p>
        </p:txBody>
      </p:sp>
      <p:sp>
        <p:nvSpPr>
          <p:cNvPr id="33805" name="Text Box 13"/>
          <p:cNvSpPr txBox="1">
            <a:spLocks noChangeArrowheads="1"/>
          </p:cNvSpPr>
          <p:nvPr/>
        </p:nvSpPr>
        <p:spPr bwMode="auto">
          <a:xfrm>
            <a:off x="5755277" y="3852661"/>
            <a:ext cx="1066800" cy="2769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200" b="1" dirty="0">
                <a:latin typeface="+mj-lt"/>
              </a:rPr>
              <a:t>$12,106*</a:t>
            </a:r>
          </a:p>
        </p:txBody>
      </p:sp>
      <p:sp>
        <p:nvSpPr>
          <p:cNvPr id="33807" name="Text Box 15"/>
          <p:cNvSpPr txBox="1">
            <a:spLocks noChangeArrowheads="1"/>
          </p:cNvSpPr>
          <p:nvPr/>
        </p:nvSpPr>
        <p:spPr bwMode="auto">
          <a:xfrm>
            <a:off x="6031049" y="4114800"/>
            <a:ext cx="1066800" cy="2769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200" b="1" dirty="0">
                <a:latin typeface="+mj-lt"/>
              </a:rPr>
              <a:t>$12,680*</a:t>
            </a:r>
          </a:p>
        </p:txBody>
      </p:sp>
      <p:sp>
        <p:nvSpPr>
          <p:cNvPr id="33808" name="Text Box 16"/>
          <p:cNvSpPr txBox="1">
            <a:spLocks noChangeArrowheads="1"/>
          </p:cNvSpPr>
          <p:nvPr/>
        </p:nvSpPr>
        <p:spPr bwMode="auto">
          <a:xfrm>
            <a:off x="6324600" y="4371201"/>
            <a:ext cx="1066800" cy="2769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200" b="1" dirty="0">
                <a:latin typeface="+mj-lt"/>
              </a:rPr>
              <a:t>$13,375*</a:t>
            </a:r>
          </a:p>
        </p:txBody>
      </p:sp>
      <p:sp>
        <p:nvSpPr>
          <p:cNvPr id="18" name="Text Box 16"/>
          <p:cNvSpPr txBox="1">
            <a:spLocks noChangeArrowheads="1"/>
          </p:cNvSpPr>
          <p:nvPr/>
        </p:nvSpPr>
        <p:spPr bwMode="auto">
          <a:xfrm>
            <a:off x="6561555" y="4673358"/>
            <a:ext cx="1066800" cy="2769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100" b="1" dirty="0">
                <a:latin typeface="+mj-lt"/>
              </a:rPr>
              <a:t>$</a:t>
            </a:r>
            <a:r>
              <a:rPr lang="en-US" sz="1200" b="1" dirty="0" smtClean="0">
                <a:latin typeface="+mj-lt"/>
              </a:rPr>
              <a:t>13,770</a:t>
            </a:r>
            <a:r>
              <a:rPr lang="en-US" sz="1100" b="1" dirty="0" smtClean="0">
                <a:latin typeface="+mj-lt"/>
              </a:rPr>
              <a:t>*</a:t>
            </a:r>
            <a:endParaRPr lang="en-US" sz="1100" b="1" dirty="0">
              <a:latin typeface="+mj-lt"/>
            </a:endParaRPr>
          </a:p>
        </p:txBody>
      </p:sp>
      <p:sp>
        <p:nvSpPr>
          <p:cNvPr id="19" name="Text Box 16"/>
          <p:cNvSpPr txBox="1">
            <a:spLocks noChangeArrowheads="1"/>
          </p:cNvSpPr>
          <p:nvPr/>
        </p:nvSpPr>
        <p:spPr bwMode="auto">
          <a:xfrm>
            <a:off x="7094955" y="4921585"/>
            <a:ext cx="1066800" cy="2769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100" b="1" dirty="0">
                <a:latin typeface="+mj-lt"/>
              </a:rPr>
              <a:t>$</a:t>
            </a:r>
            <a:r>
              <a:rPr lang="en-US" sz="1200" b="1" dirty="0" smtClean="0">
                <a:latin typeface="+mj-lt"/>
              </a:rPr>
              <a:t>15,073</a:t>
            </a:r>
            <a:r>
              <a:rPr lang="en-US" sz="1100" b="1" dirty="0" smtClean="0">
                <a:latin typeface="+mj-lt"/>
              </a:rPr>
              <a:t>*</a:t>
            </a:r>
            <a:endParaRPr lang="en-US" sz="1100" b="1" dirty="0">
              <a:latin typeface="+mj-lt"/>
            </a:endParaRPr>
          </a:p>
        </p:txBody>
      </p:sp>
      <p:sp>
        <p:nvSpPr>
          <p:cNvPr id="20" name="Text Box 16"/>
          <p:cNvSpPr txBox="1">
            <a:spLocks noChangeArrowheads="1"/>
          </p:cNvSpPr>
          <p:nvPr/>
        </p:nvSpPr>
        <p:spPr bwMode="auto">
          <a:xfrm>
            <a:off x="7312670" y="5181600"/>
            <a:ext cx="1066800" cy="2769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100" b="1" dirty="0">
                <a:latin typeface="+mj-lt"/>
              </a:rPr>
              <a:t>$</a:t>
            </a:r>
            <a:r>
              <a:rPr lang="en-US" sz="1200" b="1" dirty="0" smtClean="0">
                <a:latin typeface="+mj-lt"/>
              </a:rPr>
              <a:t>15,745</a:t>
            </a:r>
            <a:r>
              <a:rPr lang="en-US" sz="1100" b="1" dirty="0" smtClean="0">
                <a:latin typeface="+mj-lt"/>
              </a:rPr>
              <a:t>*</a:t>
            </a:r>
            <a:endParaRPr lang="en-US" sz="1100" b="1" dirty="0">
              <a:latin typeface="+mj-lt"/>
            </a:endParaRPr>
          </a:p>
        </p:txBody>
      </p:sp>
      <p:sp>
        <p:nvSpPr>
          <p:cNvPr id="21" name="Text Box 16"/>
          <p:cNvSpPr txBox="1">
            <a:spLocks noChangeArrowheads="1"/>
          </p:cNvSpPr>
          <p:nvPr/>
        </p:nvSpPr>
        <p:spPr bwMode="auto">
          <a:xfrm>
            <a:off x="7620639" y="5486400"/>
            <a:ext cx="1066800" cy="2769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100" b="1" dirty="0">
                <a:latin typeface="+mj-lt"/>
              </a:rPr>
              <a:t>$</a:t>
            </a:r>
            <a:r>
              <a:rPr lang="en-US" sz="1200" b="1" dirty="0" smtClean="0">
                <a:latin typeface="+mj-lt"/>
              </a:rPr>
              <a:t>16,351</a:t>
            </a:r>
            <a:r>
              <a:rPr lang="en-US" sz="1100" b="1" dirty="0" smtClean="0">
                <a:latin typeface="+mj-lt"/>
              </a:rPr>
              <a:t>*</a:t>
            </a:r>
            <a:endParaRPr lang="en-US" sz="1100" b="1" dirty="0">
              <a:latin typeface="+mj-lt"/>
            </a:endParaRPr>
          </a:p>
        </p:txBody>
      </p:sp>
      <p:sp>
        <p:nvSpPr>
          <p:cNvPr id="22" name="Text Box 16"/>
          <p:cNvSpPr txBox="1">
            <a:spLocks noChangeArrowheads="1"/>
          </p:cNvSpPr>
          <p:nvPr/>
        </p:nvSpPr>
        <p:spPr bwMode="auto">
          <a:xfrm>
            <a:off x="7846070" y="5766462"/>
            <a:ext cx="1066800" cy="2769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200" b="1" dirty="0">
                <a:latin typeface="+mj-lt"/>
              </a:rPr>
              <a:t>$</a:t>
            </a:r>
            <a:r>
              <a:rPr lang="en-US" sz="1200" b="1" dirty="0" smtClean="0">
                <a:latin typeface="+mj-lt"/>
              </a:rPr>
              <a:t>16,834*</a:t>
            </a:r>
            <a:endParaRPr lang="en-US" sz="1200" b="1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7536933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KFF Slide Template">
  <a:themeElements>
    <a:clrScheme name="Default KFF theme colors">
      <a:dk1>
        <a:srgbClr val="000000"/>
      </a:dk1>
      <a:lt1>
        <a:srgbClr val="FFFFFF"/>
      </a:lt1>
      <a:dk2>
        <a:srgbClr val="FF8811"/>
      </a:dk2>
      <a:lt2>
        <a:srgbClr val="FFD204"/>
      </a:lt2>
      <a:accent1>
        <a:srgbClr val="133559"/>
      </a:accent1>
      <a:accent2>
        <a:srgbClr val="025189"/>
      </a:accent2>
      <a:accent3>
        <a:srgbClr val="0072C0"/>
      </a:accent3>
      <a:accent4>
        <a:srgbClr val="31A3E3"/>
      </a:accent4>
      <a:accent5>
        <a:srgbClr val="7BC7ED"/>
      </a:accent5>
      <a:accent6>
        <a:srgbClr val="B0DDF4"/>
      </a:accent6>
      <a:hlink>
        <a:srgbClr val="ADA07A"/>
      </a:hlink>
      <a:folHlink>
        <a:srgbClr val="CDC6AF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lnDef>
      <a:spPr>
        <a:ln w="12700" cmpd="sng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ctr">
          <a:defRPr dirty="0" err="1" smtClean="0">
            <a:latin typeface="Meta Offc Pro"/>
            <a:cs typeface="Meta Offc Pro"/>
          </a:defRPr>
        </a:defPPr>
      </a:lstStyle>
    </a:tx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F7871B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E07A17"/>
        </a:accent6>
        <a:hlink>
          <a:srgbClr val="747894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465274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3F4968"/>
        </a:accent6>
        <a:hlink>
          <a:srgbClr val="F7871B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5">
        <a:dk1>
          <a:srgbClr val="000000"/>
        </a:dk1>
        <a:lt1>
          <a:srgbClr val="FFFFFF"/>
        </a:lt1>
        <a:dk2>
          <a:srgbClr val="000000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0000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6">
        <a:dk1>
          <a:srgbClr val="06244D"/>
        </a:dk1>
        <a:lt1>
          <a:srgbClr val="FFFFFF"/>
        </a:lt1>
        <a:dk2>
          <a:srgbClr val="06244D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41D4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163</Words>
  <Application>Microsoft Office PowerPoint</Application>
  <PresentationFormat>On-screen Show (4:3)</PresentationFormat>
  <Paragraphs>46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KFF Slide Template</vt:lpstr>
      <vt:lpstr>PowerPoint Presentation</vt:lpstr>
    </vt:vector>
  </TitlesOfParts>
  <Company>Kaiser Family Foundation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NirmitaP</dc:creator>
  <cp:lastModifiedBy>NirmitaP</cp:lastModifiedBy>
  <cp:revision>1</cp:revision>
  <dcterms:created xsi:type="dcterms:W3CDTF">2014-09-02T14:47:40Z</dcterms:created>
  <dcterms:modified xsi:type="dcterms:W3CDTF">2014-09-02T14:47:40Z</dcterms:modified>
</cp:coreProperties>
</file>