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1.8122734658167732E-5"/>
          <c:w val="0.89844645452376304"/>
          <c:h val="0.963113037047803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1,081*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899*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694*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466*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  <c:pt idx="10">
                  <c:v>2004</c:v>
                </c:pt>
                <c:pt idx="11">
                  <c:v>2003</c:v>
                </c:pt>
                <c:pt idx="12">
                  <c:v>2002</c:v>
                </c:pt>
                <c:pt idx="13">
                  <c:v>2001</c:v>
                </c:pt>
                <c:pt idx="14">
                  <c:v>2000</c:v>
                </c:pt>
                <c:pt idx="15">
                  <c:v>1999</c:v>
                </c:pt>
              </c:strCache>
            </c:strRef>
          </c:cat>
          <c:val>
            <c:numRef>
              <c:f>Sheet1!$B$2:$Q$2</c:f>
              <c:numCache>
                <c:formatCode>_("$"* #,##0_);_("$"* \(#,##0\);_("$"* "-"??_);_(@_)</c:formatCode>
                <c:ptCount val="16"/>
                <c:pt idx="0" formatCode="&quot;$&quot;#,##0_);[Red]\(&quot;$&quot;#,##0\)">
                  <c:v>1081</c:v>
                </c:pt>
                <c:pt idx="1">
                  <c:v>999</c:v>
                </c:pt>
                <c:pt idx="2">
                  <c:v>951</c:v>
                </c:pt>
                <c:pt idx="3">
                  <c:v>921</c:v>
                </c:pt>
                <c:pt idx="4">
                  <c:v>899</c:v>
                </c:pt>
                <c:pt idx="5">
                  <c:v>779</c:v>
                </c:pt>
                <c:pt idx="6">
                  <c:v>721</c:v>
                </c:pt>
                <c:pt idx="7">
                  <c:v>694</c:v>
                </c:pt>
                <c:pt idx="8">
                  <c:v>627</c:v>
                </c:pt>
                <c:pt idx="9">
                  <c:v>610</c:v>
                </c:pt>
                <c:pt idx="10">
                  <c:v>558</c:v>
                </c:pt>
                <c:pt idx="11">
                  <c:v>508</c:v>
                </c:pt>
                <c:pt idx="12">
                  <c:v>466</c:v>
                </c:pt>
                <c:pt idx="13">
                  <c:v>355</c:v>
                </c:pt>
                <c:pt idx="14">
                  <c:v>334</c:v>
                </c:pt>
                <c:pt idx="15">
                  <c:v>318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</a:t>
                    </a:r>
                    <a:r>
                      <a:rPr lang="en-US" sz="1200" b="0" dirty="0" smtClean="0"/>
                      <a:t>$4,994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4,885*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</a:t>
                    </a:r>
                    <a:r>
                      <a:rPr lang="en-US" sz="1200" b="0" dirty="0" smtClean="0"/>
                      <a:t>$4,664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0" smtClean="0"/>
                      <a:t>$4,508*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3,983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</a:t>
                    </a:r>
                    <a:r>
                      <a:rPr lang="en-US" sz="1200" b="0" dirty="0" smtClean="0"/>
                      <a:t>$3,785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3,615*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</a:t>
                    </a:r>
                    <a:r>
                      <a:rPr lang="en-US" sz="1200" b="0" dirty="0" smtClean="0"/>
                      <a:t>$3,413*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</a:t>
                    </a:r>
                    <a:r>
                      <a:rPr lang="en-US" sz="1200" b="0" dirty="0" smtClean="0"/>
                      <a:t>$3,136*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2,875*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2,617*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z="1200" b="0" dirty="0"/>
                      <a:t> $</a:t>
                    </a:r>
                    <a:r>
                      <a:rPr lang="en-US" sz="1200" b="0" dirty="0" smtClean="0"/>
                      <a:t>2,334*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z="1200" b="0" smtClean="0"/>
                      <a:t>$2,137*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  <c:pt idx="10">
                  <c:v>2004</c:v>
                </c:pt>
                <c:pt idx="11">
                  <c:v>2003</c:v>
                </c:pt>
                <c:pt idx="12">
                  <c:v>2002</c:v>
                </c:pt>
                <c:pt idx="13">
                  <c:v>2001</c:v>
                </c:pt>
                <c:pt idx="14">
                  <c:v>2000</c:v>
                </c:pt>
                <c:pt idx="15">
                  <c:v>1999</c:v>
                </c:pt>
              </c:strCache>
            </c:strRef>
          </c:cat>
          <c:val>
            <c:numRef>
              <c:f>Sheet1!$B$3:$Q$3</c:f>
              <c:numCache>
                <c:formatCode>_("$"* #,##0_);_("$"* \(#,##0\);_("$"* "-"??_);_(@_)</c:formatCode>
                <c:ptCount val="16"/>
                <c:pt idx="0" formatCode="&quot;$&quot;#,##0_);[Red]\(&quot;$&quot;#,##0\)">
                  <c:v>4944</c:v>
                </c:pt>
                <c:pt idx="1">
                  <c:v>4885</c:v>
                </c:pt>
                <c:pt idx="2">
                  <c:v>4664</c:v>
                </c:pt>
                <c:pt idx="3">
                  <c:v>4508</c:v>
                </c:pt>
                <c:pt idx="4">
                  <c:v>4150</c:v>
                </c:pt>
                <c:pt idx="5">
                  <c:v>4045</c:v>
                </c:pt>
                <c:pt idx="6">
                  <c:v>3983</c:v>
                </c:pt>
                <c:pt idx="7">
                  <c:v>3785</c:v>
                </c:pt>
                <c:pt idx="8">
                  <c:v>3615</c:v>
                </c:pt>
                <c:pt idx="9">
                  <c:v>3413</c:v>
                </c:pt>
                <c:pt idx="10">
                  <c:v>3136</c:v>
                </c:pt>
                <c:pt idx="11">
                  <c:v>2875</c:v>
                </c:pt>
                <c:pt idx="12">
                  <c:v>2617</c:v>
                </c:pt>
                <c:pt idx="13">
                  <c:v>2334</c:v>
                </c:pt>
                <c:pt idx="14">
                  <c:v>2137</c:v>
                </c:pt>
                <c:pt idx="15">
                  <c:v>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0518656"/>
        <c:axId val="51256320"/>
      </c:barChart>
      <c:catAx>
        <c:axId val="505186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1256320"/>
        <c:crosses val="autoZero"/>
        <c:auto val="1"/>
        <c:lblAlgn val="ctr"/>
        <c:lblOffset val="100"/>
        <c:noMultiLvlLbl val="0"/>
      </c:catAx>
      <c:valAx>
        <c:axId val="51256320"/>
        <c:scaling>
          <c:orientation val="minMax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50518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92591963323293"/>
          <c:y val="7.8417851070502975E-2"/>
          <c:w val="0.26263092953494005"/>
          <c:h val="0.12152788094884366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0.33884</cdr:x>
      <cdr:y>0</cdr:y>
    </cdr:from>
    <cdr:to>
      <cdr:x>0.42373</cdr:x>
      <cdr:y>0.05716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24173" y="0"/>
          <a:ext cx="782702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solidFill>
                <a:srgbClr val="000000"/>
              </a:solidFill>
              <a:latin typeface="+mn-lt"/>
            </a:rPr>
            <a:t>2,196</a:t>
          </a:r>
        </a:p>
      </cdr:txBody>
    </cdr:sp>
  </cdr:relSizeAnchor>
  <cdr:relSizeAnchor xmlns:cdr="http://schemas.openxmlformats.org/drawingml/2006/chartDrawing">
    <cdr:from>
      <cdr:x>0.36369</cdr:x>
      <cdr:y>0.06289</cdr:y>
    </cdr:from>
    <cdr:to>
      <cdr:x>0.48254</cdr:x>
      <cdr:y>0.12005</cdr:y>
    </cdr:to>
    <cdr:sp macro="" textlink="">
      <cdr:nvSpPr>
        <cdr:cNvPr id="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53295" y="304785"/>
          <a:ext cx="1095820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2,471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0.39347</cdr:x>
      <cdr:y>0.12579</cdr:y>
    </cdr:from>
    <cdr:to>
      <cdr:x>0.51232</cdr:x>
      <cdr:y>0.18295</cdr:y>
    </cdr:to>
    <cdr:sp macro="" textlink="">
      <cdr:nvSpPr>
        <cdr:cNvPr id="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27872" y="609619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n-lt"/>
            </a:rPr>
            <a:t>2,689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0.43802</cdr:x>
      <cdr:y>0.18868</cdr:y>
    </cdr:from>
    <cdr:to>
      <cdr:x>0.55688</cdr:x>
      <cdr:y>0.24584</cdr:y>
    </cdr:to>
    <cdr:sp macro="" textlink="">
      <cdr:nvSpPr>
        <cdr:cNvPr id="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38632" y="914404"/>
          <a:ext cx="1095913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Tahoma" pitchFamily="34" charset="0"/>
            </a:rPr>
            <a:t>$</a:t>
          </a:r>
          <a:r>
            <a:rPr lang="en-US" sz="1200" b="1" dirty="0">
              <a:latin typeface="+mj-lt"/>
            </a:rPr>
            <a:t>3,083</a:t>
          </a:r>
          <a:r>
            <a:rPr lang="en-US" sz="12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0.48264</cdr:x>
      <cdr:y>0.23585</cdr:y>
    </cdr:from>
    <cdr:to>
      <cdr:x>0.60149</cdr:x>
      <cdr:y>0.29301</cdr:y>
    </cdr:to>
    <cdr:sp macro="" textlink="">
      <cdr:nvSpPr>
        <cdr:cNvPr id="6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50037" y="1143005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$3,383*</a:t>
          </a:r>
        </a:p>
      </cdr:txBody>
    </cdr:sp>
  </cdr:relSizeAnchor>
  <cdr:relSizeAnchor xmlns:cdr="http://schemas.openxmlformats.org/drawingml/2006/chartDrawing">
    <cdr:from>
      <cdr:x>0.52066</cdr:x>
      <cdr:y>0.29874</cdr:y>
    </cdr:from>
    <cdr:to>
      <cdr:x>0.63951</cdr:x>
      <cdr:y>0.3559</cdr:y>
    </cdr:to>
    <cdr:sp macro="" textlink="">
      <cdr:nvSpPr>
        <cdr:cNvPr id="7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00589" y="1447790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$3,695*</a:t>
          </a:r>
        </a:p>
      </cdr:txBody>
    </cdr:sp>
  </cdr:relSizeAnchor>
  <cdr:relSizeAnchor xmlns:cdr="http://schemas.openxmlformats.org/drawingml/2006/chartDrawing">
    <cdr:from>
      <cdr:x>0.55372</cdr:x>
      <cdr:y>0.36107</cdr:y>
    </cdr:from>
    <cdr:to>
      <cdr:x>0.67257</cdr:x>
      <cdr:y>0.41823</cdr:y>
    </cdr:to>
    <cdr:sp macro="" textlink="">
      <cdr:nvSpPr>
        <cdr:cNvPr id="8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05409" y="1749861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$4,024*</a:t>
          </a:r>
        </a:p>
      </cdr:txBody>
    </cdr:sp>
  </cdr:relSizeAnchor>
  <cdr:relSizeAnchor xmlns:cdr="http://schemas.openxmlformats.org/drawingml/2006/chartDrawing">
    <cdr:from>
      <cdr:x>0.58678</cdr:x>
      <cdr:y>0.42668</cdr:y>
    </cdr:from>
    <cdr:to>
      <cdr:x>0.70564</cdr:x>
      <cdr:y>0.48384</cdr:y>
    </cdr:to>
    <cdr:sp macro="" textlink="">
      <cdr:nvSpPr>
        <cdr:cNvPr id="9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10229" y="2067828"/>
          <a:ext cx="1095913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$4,242*</a:t>
          </a:r>
        </a:p>
      </cdr:txBody>
    </cdr:sp>
  </cdr:relSizeAnchor>
  <cdr:relSizeAnchor xmlns:cdr="http://schemas.openxmlformats.org/drawingml/2006/chartDrawing">
    <cdr:from>
      <cdr:x>0.61157</cdr:x>
      <cdr:y>0.48742</cdr:y>
    </cdr:from>
    <cdr:to>
      <cdr:x>0.73043</cdr:x>
      <cdr:y>0.54458</cdr:y>
    </cdr:to>
    <cdr:sp macro="" textlink="">
      <cdr:nvSpPr>
        <cdr:cNvPr id="10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38798" y="2362193"/>
          <a:ext cx="1095913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$4,479*</a:t>
          </a:r>
        </a:p>
      </cdr:txBody>
    </cdr:sp>
  </cdr:relSizeAnchor>
  <cdr:relSizeAnchor xmlns:cdr="http://schemas.openxmlformats.org/drawingml/2006/chartDrawing">
    <cdr:from>
      <cdr:x>0.63636</cdr:x>
      <cdr:y>0.55031</cdr:y>
    </cdr:from>
    <cdr:to>
      <cdr:x>0.75521</cdr:x>
      <cdr:y>0.60747</cdr:y>
    </cdr:to>
    <cdr:sp macro="" textlink="">
      <cdr:nvSpPr>
        <cdr:cNvPr id="11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67366" y="2666978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$4,704*</a:t>
          </a:r>
        </a:p>
      </cdr:txBody>
    </cdr:sp>
  </cdr:relSizeAnchor>
  <cdr:relSizeAnchor xmlns:cdr="http://schemas.openxmlformats.org/drawingml/2006/chartDrawing">
    <cdr:from>
      <cdr:x>0.66116</cdr:x>
      <cdr:y>0.59748</cdr:y>
    </cdr:from>
    <cdr:to>
      <cdr:x>0.78001</cdr:x>
      <cdr:y>0.65464</cdr:y>
    </cdr:to>
    <cdr:sp macro="" textlink="">
      <cdr:nvSpPr>
        <cdr:cNvPr id="1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96027" y="2895579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$4,824</a:t>
          </a:r>
        </a:p>
      </cdr:txBody>
    </cdr:sp>
  </cdr:relSizeAnchor>
  <cdr:relSizeAnchor xmlns:cdr="http://schemas.openxmlformats.org/drawingml/2006/chartDrawing">
    <cdr:from>
      <cdr:x>0.69421</cdr:x>
      <cdr:y>0.66038</cdr:y>
    </cdr:from>
    <cdr:to>
      <cdr:x>0.81306</cdr:x>
      <cdr:y>0.71754</cdr:y>
    </cdr:to>
    <cdr:sp macro="" textlink="">
      <cdr:nvSpPr>
        <cdr:cNvPr id="13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0755" y="3200413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$5,049*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0.72727</cdr:x>
      <cdr:y>0.72327</cdr:y>
    </cdr:from>
    <cdr:to>
      <cdr:x>0.84612</cdr:x>
      <cdr:y>0.78043</cdr:y>
    </cdr:to>
    <cdr:sp macro="" textlink="">
      <cdr:nvSpPr>
        <cdr:cNvPr id="1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05575" y="3505198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$5,429*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0.76033</cdr:x>
      <cdr:y>0.78616</cdr:y>
    </cdr:from>
    <cdr:to>
      <cdr:x>0.87918</cdr:x>
      <cdr:y>0.84332</cdr:y>
    </cdr:to>
    <cdr:sp macro="" textlink="">
      <cdr:nvSpPr>
        <cdr:cNvPr id="15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10395" y="3809983"/>
          <a:ext cx="1095820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$5,615*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0.78863</cdr:x>
      <cdr:y>0.84906</cdr:y>
    </cdr:from>
    <cdr:to>
      <cdr:x>0.90748</cdr:x>
      <cdr:y>0.90622</cdr:y>
    </cdr:to>
    <cdr:sp macro="" textlink="">
      <cdr:nvSpPr>
        <cdr:cNvPr id="16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71326" y="4114816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$5,884*</a:t>
          </a:r>
          <a:endParaRPr lang="en-US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0.80992</cdr:x>
      <cdr:y>0.91195</cdr:y>
    </cdr:from>
    <cdr:to>
      <cdr:x>0.92877</cdr:x>
      <cdr:y>0.96911</cdr:y>
    </cdr:to>
    <cdr:sp macro="" textlink="">
      <cdr:nvSpPr>
        <cdr:cNvPr id="17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467624" y="4419602"/>
          <a:ext cx="109582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 smtClean="0">
              <a:latin typeface="+mj-lt"/>
            </a:rPr>
            <a:t>$6,025</a:t>
          </a:r>
          <a:endParaRPr lang="en-US" sz="12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79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8230256"/>
              </p:ext>
            </p:extLst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latin typeface="+mj-lt"/>
              </a:rPr>
              <a:t>SOURCE:  </a:t>
            </a:r>
            <a:r>
              <a:rPr lang="en-US" dirty="0">
                <a:latin typeface="+mj-lt"/>
              </a:rPr>
              <a:t>Kaiser/HRET Survey of Employer-Sponsored Health Benefits, </a:t>
            </a:r>
            <a:r>
              <a:rPr lang="en-US" dirty="0" smtClean="0">
                <a:latin typeface="+mj-lt"/>
              </a:rPr>
              <a:t>1999-2014.</a:t>
            </a:r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Coverage, </a:t>
            </a:r>
            <a:r>
              <a:rPr lang="en-US" sz="2400" dirty="0" smtClean="0">
                <a:latin typeface="+mn-lt"/>
              </a:rPr>
              <a:t>1999-2014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4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6.3 Average Annual Worker and Employer Contributions to Premiums and Total Premiums for Single Coverage, 1999-2014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 Average Annual Worker and Employer Contributions to Premiums and Total Premiums for Single Coverage, 1999-2014</dc:title>
  <dc:creator>NirmitaP</dc:creator>
  <cp:lastModifiedBy>NirmitaP</cp:lastModifiedBy>
  <cp:revision>1</cp:revision>
  <dcterms:created xsi:type="dcterms:W3CDTF">2014-09-02T14:47:41Z</dcterms:created>
  <dcterms:modified xsi:type="dcterms:W3CDTF">2014-09-02T14:47:42Z</dcterms:modified>
</cp:coreProperties>
</file>