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Less Than 35% are Low-Wage Level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2,053*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2,330*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2,565*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2,893*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3,190*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3,922*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Sheet1!$B$2:$Q$2</c:f>
              <c:numCache>
                <c:formatCode>"$"#,##0</c:formatCode>
                <c:ptCount val="16"/>
                <c:pt idx="0">
                  <c:v>1470.4977683218001</c:v>
                </c:pt>
                <c:pt idx="1">
                  <c:v>1578.6338820876599</c:v>
                </c:pt>
                <c:pt idx="2">
                  <c:v>1671.79749722014</c:v>
                </c:pt>
                <c:pt idx="3">
                  <c:v>2052.7729759451199</c:v>
                </c:pt>
                <c:pt idx="4">
                  <c:v>2330.4577878431</c:v>
                </c:pt>
                <c:pt idx="5">
                  <c:v>2564.6409829425802</c:v>
                </c:pt>
                <c:pt idx="6">
                  <c:v>2593.0895213256699</c:v>
                </c:pt>
                <c:pt idx="7">
                  <c:v>2892.8164497879502</c:v>
                </c:pt>
                <c:pt idx="8">
                  <c:v>3189.8809198722402</c:v>
                </c:pt>
                <c:pt idx="9">
                  <c:v>3281.9480815277798</c:v>
                </c:pt>
                <c:pt idx="10">
                  <c:v>3383.0988065484498</c:v>
                </c:pt>
                <c:pt idx="11">
                  <c:v>3922.1157273897502</c:v>
                </c:pt>
                <c:pt idx="12">
                  <c:v>3963.5391417948299</c:v>
                </c:pt>
                <c:pt idx="13">
                  <c:v>4237.0086649295899</c:v>
                </c:pt>
                <c:pt idx="14">
                  <c:v>4455.4527120558796</c:v>
                </c:pt>
                <c:pt idx="15">
                  <c:v>4692.59168134633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More Than 35% are Low-Wage Level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2,387*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3,023*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Sheet1!$B$3:$Q$3</c:f>
              <c:numCache>
                <c:formatCode>"$"#,##0</c:formatCode>
                <c:ptCount val="16"/>
                <c:pt idx="0">
                  <c:v>1977.9607751224</c:v>
                </c:pt>
                <c:pt idx="1">
                  <c:v>2008.7700158770499</c:v>
                </c:pt>
                <c:pt idx="2">
                  <c:v>2386.68705210191</c:v>
                </c:pt>
                <c:pt idx="3">
                  <c:v>2532.0883902964601</c:v>
                </c:pt>
                <c:pt idx="4">
                  <c:v>3022.96822800374</c:v>
                </c:pt>
                <c:pt idx="5">
                  <c:v>3449.0491422167402</c:v>
                </c:pt>
                <c:pt idx="6">
                  <c:v>3543.1224423234898</c:v>
                </c:pt>
                <c:pt idx="7">
                  <c:v>3766.9850637580998</c:v>
                </c:pt>
                <c:pt idx="8">
                  <c:v>3916.7706758928198</c:v>
                </c:pt>
                <c:pt idx="9">
                  <c:v>3842.7363885934401</c:v>
                </c:pt>
                <c:pt idx="10">
                  <c:v>4337.2018125655704</c:v>
                </c:pt>
                <c:pt idx="11">
                  <c:v>4591.0384232899596</c:v>
                </c:pt>
                <c:pt idx="12">
                  <c:v>5654.4549404414402</c:v>
                </c:pt>
                <c:pt idx="13">
                  <c:v>4977.0558814339602</c:v>
                </c:pt>
                <c:pt idx="14">
                  <c:v>5817.5662280871702</c:v>
                </c:pt>
                <c:pt idx="15">
                  <c:v>6471.5096969175202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534464"/>
        <c:axId val="95659904"/>
      </c:lineChart>
      <c:catAx>
        <c:axId val="95534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95659904"/>
        <c:crosses val="autoZero"/>
        <c:auto val="1"/>
        <c:lblAlgn val="ctr"/>
        <c:lblOffset val="100"/>
        <c:noMultiLvlLbl val="0"/>
      </c:catAx>
      <c:valAx>
        <c:axId val="95659904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95534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2373144533403913"/>
          <c:y val="0.69940522005691363"/>
          <c:w val="0.37626855466596087"/>
          <c:h val="0.14683480124042853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114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915192"/>
              </p:ext>
            </p:extLst>
          </p:nvPr>
        </p:nvGraphicFramePr>
        <p:xfrm>
          <a:off x="1" y="1295401"/>
          <a:ext cx="9067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smtClean="0">
                <a:latin typeface="Calibri" pitchFamily="34" charset="0"/>
              </a:rPr>
              <a:t>* Estimate </a:t>
            </a:r>
            <a:r>
              <a:rPr lang="en-US" sz="1100" dirty="0">
                <a:latin typeface="Calibri" pitchFamily="34" charset="0"/>
              </a:rPr>
              <a:t>is statistically different from estimate for the previous year shown (p&lt;.05</a:t>
            </a:r>
            <a:r>
              <a:rPr lang="en-US" sz="1100" dirty="0" smtClean="0">
                <a:latin typeface="Calibri" pitchFamily="34" charset="0"/>
              </a:rPr>
              <a:t>).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NOTE: Low-Wage Level is defined as the 25th percentile of workers’ earnings for the indicated year – firms with many lower wage workers were those where 35% or More Earn $23,000 a Year or Less</a:t>
            </a:r>
            <a:endParaRPr lang="en-US" sz="11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100" dirty="0" smtClean="0">
                <a:latin typeface="Calibri" pitchFamily="34" charset="0"/>
              </a:rPr>
              <a:t>SOURCE</a:t>
            </a:r>
            <a:r>
              <a:rPr lang="en-US" sz="1100" dirty="0">
                <a:latin typeface="Calibri" pitchFamily="34" charset="0"/>
              </a:rPr>
              <a:t>:  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1999-2014.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6.28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Average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Annual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Worker Contributions for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Covered Workers with Family Coverage, by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Income Level, 1999-2014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76999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6.28 Average Annual Worker Contributions for Covered Workers with Family Coverage, by Income Level, 1999-2014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6.28 Average Annual Worker Contributions for Covered Workers with Family Coverage, by Income Level, 1999-2014</dc:title>
  <dc:creator>NirmitaP</dc:creator>
  <cp:lastModifiedBy>NirmitaP</cp:lastModifiedBy>
  <cp:revision>3</cp:revision>
  <dcterms:created xsi:type="dcterms:W3CDTF">2014-09-02T14:47:27Z</dcterms:created>
  <dcterms:modified xsi:type="dcterms:W3CDTF">2014-09-03T16:10:56Z</dcterms:modified>
</cp:coreProperties>
</file>