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42135632930912"/>
          <c:y val="1.5660234372111937E-2"/>
          <c:w val="0.59744872446229191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Same premium for each employee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3380114264444216E-3"/>
                  <c:y val="7.73203721313052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9823983294817725E-3"/>
                  <c:y val="8.607099318098087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0.42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Different premium for different employees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326711308797923E-3"/>
                  <c:y val="7.731428439237669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32928">
                <a:noFill/>
              </a:ln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Same premium for each employee</c:v>
                </c:pt>
                <c:pt idx="1">
                  <c:v>Different premium for different employees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0.57999999999999996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23531264"/>
        <c:axId val="123532800"/>
      </c:barChart>
      <c:catAx>
        <c:axId val="12353126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23532800"/>
        <c:crosses val="autoZero"/>
        <c:auto val="1"/>
        <c:lblAlgn val="ctr"/>
        <c:lblOffset val="100"/>
        <c:noMultiLvlLbl val="0"/>
      </c:catAx>
      <c:valAx>
        <c:axId val="12353280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3531264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988606122610544"/>
          <c:y val="1.5660234372111937E-2"/>
          <c:w val="0.61980074416452002"/>
          <c:h val="0.9080757874015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employees pay the same dollar amount</c:v>
                </c:pt>
              </c:strCache>
            </c:strRef>
          </c:tx>
          <c:spPr>
            <a:solidFill>
              <a:schemeClr val="accent5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Sheet1!$B$2</c:f>
              <c:numCache>
                <c:formatCode>0%</c:formatCode>
                <c:ptCount val="1"/>
                <c:pt idx="0">
                  <c:v>0.49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Some employees pay more than others</c:v>
                </c:pt>
              </c:strCache>
            </c:strRef>
          </c:tx>
          <c:spPr>
            <a:solidFill>
              <a:schemeClr val="accent3"/>
            </a:solidFill>
            <a:ln w="952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Sheet1!$B$3</c:f>
              <c:numCache>
                <c:formatCode>0%</c:formatCode>
                <c:ptCount val="1"/>
                <c:pt idx="0">
                  <c:v>0.45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Sheet1!$B$4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40"/>
        <c:axId val="123607296"/>
        <c:axId val="123641856"/>
      </c:barChart>
      <c:catAx>
        <c:axId val="1236072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16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23641856"/>
        <c:crosses val="autoZero"/>
        <c:auto val="1"/>
        <c:lblAlgn val="ctr"/>
        <c:lblOffset val="100"/>
        <c:noMultiLvlLbl val="0"/>
      </c:catAx>
      <c:valAx>
        <c:axId val="1236418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3607296"/>
        <c:crosses val="max"/>
        <c:crossBetween val="between"/>
        <c:majorUnit val="0.2"/>
      </c:valAx>
      <c:spPr>
        <a:noFill/>
        <a:ln w="3292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0" i="0" u="none" strike="noStrike" baseline="0">
          <a:solidFill>
            <a:schemeClr val="tx1"/>
          </a:solidFill>
          <a:latin typeface="+mj-lt"/>
          <a:ea typeface="Tahoma"/>
          <a:cs typeface="Tahoma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0.21139</cdr:y>
    </cdr:from>
    <cdr:to>
      <cdr:x>0.35514</cdr:x>
      <cdr:y>0.38786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47246"/>
          <a:ext cx="2839393" cy="2898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Same premium for each employee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0.5825</cdr:y>
    </cdr:from>
    <cdr:to>
      <cdr:x>0.3717</cdr:x>
      <cdr:y>0.83358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956846"/>
          <a:ext cx="2971793" cy="412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Different </a:t>
          </a:r>
          <a:r>
            <a:rPr lang="en-US" sz="1100" dirty="0" smtClean="0">
              <a:latin typeface="+mn-lt"/>
              <a:ea typeface="+mn-ea"/>
              <a:cs typeface="+mn-cs"/>
            </a:rPr>
            <a:t>premiums </a:t>
          </a:r>
          <a:r>
            <a:rPr lang="en-US" sz="1100" dirty="0">
              <a:latin typeface="+mn-lt"/>
              <a:ea typeface="+mn-ea"/>
              <a:cs typeface="+mn-cs"/>
            </a:rPr>
            <a:t>for different employees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0.07102</cdr:y>
    </cdr:from>
    <cdr:to>
      <cdr:x>0.36891</cdr:x>
      <cdr:y>0.35227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609600" y="151538"/>
          <a:ext cx="3028954" cy="600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latin typeface="+mn-lt"/>
              <a:ea typeface="+mn-ea"/>
              <a:cs typeface="+mn-cs"/>
            </a:rPr>
            <a:t>Firm contributes the same dollar amount </a:t>
          </a:r>
          <a:r>
            <a:rPr lang="en-US" sz="1100" dirty="0" smtClean="0"/>
            <a:t>for </a:t>
          </a:r>
        </a:p>
        <a:p xmlns:a="http://schemas.openxmlformats.org/drawingml/2006/main">
          <a:r>
            <a:rPr lang="en-US" sz="1100" dirty="0" smtClean="0"/>
            <a:t>all employees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0.36919</cdr:y>
    </cdr:from>
    <cdr:to>
      <cdr:x>0.35267</cdr:x>
      <cdr:y>0.58794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0" y="738477"/>
          <a:ext cx="2895615" cy="437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100" dirty="0" smtClean="0">
              <a:latin typeface="+mn-lt"/>
              <a:ea typeface="+mn-ea"/>
              <a:cs typeface="+mn-cs"/>
            </a:rPr>
            <a:t>Firm contributes more for some employees than others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</cdr:x>
      <cdr:y>0.67395</cdr:y>
    </cdr:from>
    <cdr:to>
      <cdr:x>0.37123</cdr:x>
      <cdr:y>0.79895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1348077"/>
          <a:ext cx="3048002" cy="250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+mn-lt"/>
              <a:ea typeface="+mn-ea"/>
              <a:cs typeface="+mn-cs"/>
            </a:rPr>
            <a:t>Don't Know</a:t>
          </a:r>
          <a:r>
            <a:rPr lang="en-US" sz="1100" dirty="0" smtClean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0.29466</cdr:x>
      <cdr:y>0.65625</cdr:y>
    </cdr:from>
    <cdr:to>
      <cdr:x>0.34107</cdr:x>
      <cdr:y>0.75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19350" y="16002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2DE3F-8B39-4AD5-8D8C-4138E7222971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E62EB-3868-4BDE-8163-2AC6A3549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46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EF450-2D21-4A12-98C0-03D13AA3672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7"/>
            <a:ext cx="5029200" cy="41144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4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r>
              <a:rPr lang="en-US" sz="2400" b="1" dirty="0">
                <a:latin typeface="+mn-lt"/>
              </a:rPr>
              <a:t>Exhibit </a:t>
            </a:r>
            <a:r>
              <a:rPr lang="en-US" sz="2400" b="1" dirty="0" smtClean="0">
                <a:latin typeface="+mn-lt"/>
              </a:rPr>
              <a:t>6.26</a:t>
            </a:r>
            <a:r>
              <a:rPr lang="en-US" sz="2400" b="1" dirty="0">
                <a:latin typeface="+mn-lt"/>
              </a:rPr>
              <a:t/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Among Firms Offering Health Benefits with Fewer Than 20 Employees, Variations in Premiums and Firm Premium Contributions for Single Coverage, </a:t>
            </a:r>
            <a:r>
              <a:rPr lang="en-US" sz="2400" b="1" dirty="0" smtClean="0">
                <a:latin typeface="+mn-lt"/>
              </a:rPr>
              <a:t>2014</a:t>
            </a:r>
            <a:endParaRPr lang="en-US" sz="2400" b="1" dirty="0">
              <a:latin typeface="+mn-lt"/>
            </a:endParaRPr>
          </a:p>
        </p:txBody>
      </p:sp>
      <p:graphicFrame>
        <p:nvGraphicFramePr>
          <p:cNvPr id="10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777907604"/>
              </p:ext>
            </p:extLst>
          </p:nvPr>
        </p:nvGraphicFramePr>
        <p:xfrm>
          <a:off x="539750" y="2167354"/>
          <a:ext cx="7995138" cy="164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6172200"/>
            <a:ext cx="8458200" cy="651460"/>
          </a:xfrm>
          <a:prstGeom prst="rect">
            <a:avLst/>
          </a:prstGeom>
          <a:noFill/>
          <a:ln w="9525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*Among  firms that receive a bill itemizing </a:t>
            </a:r>
            <a:r>
              <a:rPr lang="en-US" sz="1100" dirty="0"/>
              <a:t>the per employee cost. </a:t>
            </a:r>
            <a:r>
              <a:rPr lang="en-US" sz="1100" dirty="0" smtClean="0"/>
              <a:t> Eighty-one percent of firms with fewer than 20 employees have </a:t>
            </a:r>
            <a:r>
              <a:rPr lang="en-US" sz="1100" dirty="0"/>
              <a:t>at least one plan that provides a bill itemizing per </a:t>
            </a:r>
            <a:r>
              <a:rPr lang="en-US" sz="1100" dirty="0" smtClean="0"/>
              <a:t>employee </a:t>
            </a:r>
            <a:r>
              <a:rPr lang="en-US" sz="1100" dirty="0"/>
              <a:t>premium </a:t>
            </a:r>
            <a:r>
              <a:rPr lang="en-US" sz="1100" dirty="0" smtClean="0"/>
              <a:t>costs.</a:t>
            </a:r>
            <a:endParaRPr lang="en-US" sz="1100" dirty="0"/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1100" dirty="0" smtClean="0"/>
              <a:t>SOURCE:  </a:t>
            </a:r>
            <a:r>
              <a:rPr lang="en-US" sz="1100" dirty="0"/>
              <a:t>Kaiser/HRET Survey of Employer-Sponsored Health Benefits, </a:t>
            </a:r>
            <a:r>
              <a:rPr lang="en-US" sz="1100" dirty="0" smtClean="0"/>
              <a:t>2014.</a:t>
            </a:r>
            <a:endParaRPr lang="en-US" sz="1100" dirty="0"/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179705"/>
              </p:ext>
            </p:extLst>
          </p:nvPr>
        </p:nvGraphicFramePr>
        <p:xfrm>
          <a:off x="642257" y="4171950"/>
          <a:ext cx="8210550" cy="200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6050" y="1828800"/>
            <a:ext cx="8166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is charged the same or different premiums for single coverage*: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5057" y="3950827"/>
            <a:ext cx="76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Firm contributes the same or different dollar amounts for single coverage premium: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2254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6.26 Among Firms Offering Health Benefits with Fewer Than 20 Employees, Variations in Premiums and Firm Premium Contributions for Single Coverage, 2014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6.26 Among Firms Offering Health Benefits with Fewer Than 20 Employees, Variations in Premiums and Firm Premium Contributions for Single Coverage, 2014</dc:title>
  <dc:creator>NirmitaP</dc:creator>
  <cp:lastModifiedBy>NirmitaP</cp:lastModifiedBy>
  <cp:revision>1</cp:revision>
  <dcterms:created xsi:type="dcterms:W3CDTF">2014-09-02T14:47:28Z</dcterms:created>
  <dcterms:modified xsi:type="dcterms:W3CDTF">2014-09-02T14:47:28Z</dcterms:modified>
</cp:coreProperties>
</file>