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8" r:id="rId1"/>
  </p:sldMasterIdLst>
  <p:notesMasterIdLst>
    <p:notesMasterId r:id="rId3"/>
  </p:notes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4" d="100"/>
          <a:sy n="114" d="100"/>
        </p:scale>
        <p:origin x="-918" y="-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406172408832073"/>
          <c:y val="8.1387933902628384E-2"/>
          <c:w val="0.70994884916056078"/>
          <c:h val="0.67580717903219845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Greater Than 50%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invertIfNegative val="0"/>
          <c:dLbls>
            <c:dLbl>
              <c:idx val="0"/>
              <c:layout>
                <c:manualLayout>
                  <c:x val="1.7224506835983828E-2"/>
                  <c:y val="-2.4499250747323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7.8293212890835715E-3"/>
                  <c:y val="4.900235964437118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4092778320350429E-2"/>
                  <c:y val="4.8998501494647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FFFFFF"/>
                    </a:solidFill>
                    <a:latin typeface="+mj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Sheet1!$B$2:$J$2</c:f>
              <c:numCache>
                <c:formatCode>0%</c:formatCode>
                <c:ptCount val="9"/>
                <c:pt idx="0">
                  <c:v>0.01</c:v>
                </c:pt>
                <c:pt idx="1">
                  <c:v>7.0000000000000007E-2</c:v>
                </c:pt>
                <c:pt idx="2">
                  <c:v>0.03</c:v>
                </c:pt>
                <c:pt idx="3">
                  <c:v>0.01</c:v>
                </c:pt>
                <c:pt idx="5">
                  <c:v>0.13</c:v>
                </c:pt>
                <c:pt idx="6">
                  <c:v>0.42</c:v>
                </c:pt>
                <c:pt idx="7">
                  <c:v>0.2</c:v>
                </c:pt>
                <c:pt idx="8">
                  <c:v>0.11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Greater Than 25%, Less Than Or Equal To 50%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invertIfNegative val="0"/>
          <c:dLbls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FFFFFF"/>
                    </a:solidFill>
                    <a:latin typeface="+mj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Sheet1!$B$3:$J$3</c:f>
              <c:numCache>
                <c:formatCode>0%</c:formatCode>
                <c:ptCount val="9"/>
                <c:pt idx="0">
                  <c:v>0.26</c:v>
                </c:pt>
                <c:pt idx="1">
                  <c:v>0.41</c:v>
                </c:pt>
                <c:pt idx="2">
                  <c:v>0.28999999999999998</c:v>
                </c:pt>
                <c:pt idx="3">
                  <c:v>0.25</c:v>
                </c:pt>
                <c:pt idx="5">
                  <c:v>0.37</c:v>
                </c:pt>
                <c:pt idx="6">
                  <c:v>0.4</c:v>
                </c:pt>
                <c:pt idx="7">
                  <c:v>0.4</c:v>
                </c:pt>
                <c:pt idx="8">
                  <c:v>0.36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Greater Than 0%, Less Than Or Equal To 25%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invertIfNegative val="0"/>
          <c:dLbls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FFFFFF"/>
                    </a:solidFill>
                    <a:latin typeface="+mj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Sheet1!$B$4:$J$4</c:f>
              <c:numCache>
                <c:formatCode>0%</c:formatCode>
                <c:ptCount val="9"/>
                <c:pt idx="0">
                  <c:v>0.59</c:v>
                </c:pt>
                <c:pt idx="1">
                  <c:v>0.37</c:v>
                </c:pt>
                <c:pt idx="2">
                  <c:v>0.51</c:v>
                </c:pt>
                <c:pt idx="3">
                  <c:v>0.64</c:v>
                </c:pt>
                <c:pt idx="5">
                  <c:v>0.44</c:v>
                </c:pt>
                <c:pt idx="6">
                  <c:v>0.12</c:v>
                </c:pt>
                <c:pt idx="7">
                  <c:v>0.34</c:v>
                </c:pt>
                <c:pt idx="8">
                  <c:v>0.49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0%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invertIfNegative val="0"/>
          <c:dLbls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FFFFFF"/>
                    </a:solidFill>
                    <a:latin typeface="+mj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Sheet1!$B$5:$K$5</c:f>
              <c:numCache>
                <c:formatCode>0%</c:formatCode>
                <c:ptCount val="10"/>
                <c:pt idx="0">
                  <c:v>0.14000000000000001</c:v>
                </c:pt>
                <c:pt idx="1">
                  <c:v>0.14000000000000001</c:v>
                </c:pt>
                <c:pt idx="2">
                  <c:v>0.18</c:v>
                </c:pt>
                <c:pt idx="3">
                  <c:v>0.01</c:v>
                </c:pt>
                <c:pt idx="5">
                  <c:v>0.05</c:v>
                </c:pt>
                <c:pt idx="6">
                  <c:v>0.05</c:v>
                </c:pt>
                <c:pt idx="7">
                  <c:v>7.0000000000000007E-2</c:v>
                </c:pt>
                <c:pt idx="8">
                  <c:v>0.04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100"/>
        <c:axId val="204363648"/>
        <c:axId val="204365184"/>
      </c:barChart>
      <c:catAx>
        <c:axId val="204363648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one"/>
        <c:spPr>
          <a:noFill/>
          <a:ln w="16464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037" b="1" i="0" u="none" strike="noStrike" baseline="0">
                <a:solidFill>
                  <a:schemeClr val="tx1"/>
                </a:solidFill>
                <a:latin typeface="Tahoma"/>
                <a:ea typeface="Tahoma"/>
                <a:cs typeface="Tahoma"/>
              </a:defRPr>
            </a:pPr>
            <a:endParaRPr lang="en-US"/>
          </a:p>
        </c:txPr>
        <c:crossAx val="204365184"/>
        <c:crosses val="autoZero"/>
        <c:auto val="1"/>
        <c:lblAlgn val="ctr"/>
        <c:lblOffset val="100"/>
        <c:tickMarkSkip val="1"/>
        <c:noMultiLvlLbl val="0"/>
      </c:catAx>
      <c:valAx>
        <c:axId val="204365184"/>
        <c:scaling>
          <c:orientation val="minMax"/>
        </c:scaling>
        <c:delete val="0"/>
        <c:axPos val="b"/>
        <c:numFmt formatCode="0%" sourceLinked="1"/>
        <c:majorTickMark val="out"/>
        <c:minorTickMark val="none"/>
        <c:tickLblPos val="nextTo"/>
        <c:spPr>
          <a:ln w="4116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200" b="1" i="0" u="none" strike="noStrike" baseline="0">
                <a:solidFill>
                  <a:schemeClr val="tx1"/>
                </a:solidFill>
                <a:latin typeface="+mj-lt"/>
                <a:ea typeface="Tahoma"/>
                <a:cs typeface="Tahoma"/>
              </a:defRPr>
            </a:pPr>
            <a:endParaRPr lang="en-US"/>
          </a:p>
        </c:txPr>
        <c:crossAx val="204363648"/>
        <c:crosses val="max"/>
        <c:crossBetween val="between"/>
        <c:majorUnit val="0.2"/>
      </c:valAx>
      <c:spPr>
        <a:noFill/>
        <a:ln w="32928">
          <a:noFill/>
        </a:ln>
      </c:spPr>
    </c:plotArea>
    <c:legend>
      <c:legendPos val="b"/>
      <c:layout>
        <c:manualLayout>
          <c:xMode val="edge"/>
          <c:yMode val="edge"/>
          <c:x val="0.33916854087466713"/>
          <c:y val="0.85911194652913137"/>
          <c:w val="0.63326978225979369"/>
          <c:h val="0.1310883531719392"/>
        </c:manualLayout>
      </c:layout>
      <c:overlay val="0"/>
      <c:spPr>
        <a:noFill/>
        <a:ln w="4116">
          <a:noFill/>
          <a:prstDash val="solid"/>
        </a:ln>
      </c:spPr>
      <c:txPr>
        <a:bodyPr/>
        <a:lstStyle/>
        <a:p>
          <a:pPr>
            <a:defRPr sz="1200" b="1" i="0" u="none" strike="noStrike" baseline="0">
              <a:solidFill>
                <a:schemeClr val="tx1"/>
              </a:solidFill>
              <a:latin typeface="+mn-lt"/>
              <a:ea typeface="Tahoma"/>
              <a:cs typeface="Tahoma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394" b="0" i="0" u="none" strike="noStrike" baseline="0">
          <a:solidFill>
            <a:schemeClr val="tx1"/>
          </a:solidFill>
          <a:latin typeface="Tahoma"/>
          <a:ea typeface="Tahoma"/>
          <a:cs typeface="Tahoma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6F0AEA-42DC-4578-92B5-AEA94351152A}" type="datetimeFigureOut">
              <a:rPr lang="en-US" smtClean="0"/>
              <a:t>9/3/2014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9B4B47-2675-4EA7-9DC8-050DD96471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967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DBEF450-2D21-4A12-98C0-03D13AA3672A}" type="slidenum">
              <a:rPr lang="en-US">
                <a:solidFill>
                  <a:prstClr val="black"/>
                </a:solidFill>
              </a:rPr>
              <a:pPr/>
              <a:t>1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4027"/>
            <a:ext cx="5029200" cy="4114488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37504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86364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06872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6615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566083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6473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01147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37719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2"/>
          <p:cNvGraphicFramePr>
            <a:graphicFrameLocks noGrp="1" noChangeAspect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1321413664"/>
              </p:ext>
            </p:extLst>
          </p:nvPr>
        </p:nvGraphicFramePr>
        <p:xfrm>
          <a:off x="1001379" y="1117685"/>
          <a:ext cx="8110537" cy="51838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195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-20053"/>
            <a:ext cx="9144000" cy="914400"/>
          </a:xfrm>
          <a:noFill/>
          <a:ln/>
        </p:spPr>
        <p:txBody>
          <a:bodyPr/>
          <a:lstStyle/>
          <a:p>
            <a:r>
              <a:rPr lang="en-US" sz="2400" b="1" dirty="0">
                <a:latin typeface="+mn-lt"/>
              </a:rPr>
              <a:t>Exhibit </a:t>
            </a:r>
            <a:r>
              <a:rPr lang="en-US" sz="2400" b="1" dirty="0" smtClean="0">
                <a:latin typeface="+mn-lt"/>
              </a:rPr>
              <a:t>6.19</a:t>
            </a:r>
            <a:br>
              <a:rPr lang="en-US" sz="2400" b="1" dirty="0" smtClean="0">
                <a:latin typeface="+mn-lt"/>
              </a:rPr>
            </a:br>
            <a:r>
              <a:rPr lang="en-US" sz="2400" b="1" dirty="0" smtClean="0">
                <a:latin typeface="+mn-lt"/>
              </a:rPr>
              <a:t>Distribution </a:t>
            </a:r>
            <a:r>
              <a:rPr lang="en-US" sz="2400" b="1" dirty="0">
                <a:latin typeface="+mn-lt"/>
              </a:rPr>
              <a:t>of the Percentage of Total Premium Paid by Covered Workers for Single and Family Coverage, by </a:t>
            </a:r>
            <a:r>
              <a:rPr lang="en-US" sz="2400" b="1" dirty="0" smtClean="0">
                <a:latin typeface="+mn-lt"/>
              </a:rPr>
              <a:t>Wage Level, 2014</a:t>
            </a:r>
            <a:endParaRPr lang="en-US" sz="2400" b="1" dirty="0">
              <a:latin typeface="+mn-lt"/>
            </a:endParaRPr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152400" y="5943600"/>
            <a:ext cx="4191000" cy="854080"/>
          </a:xfrm>
          <a:prstGeom prst="rect">
            <a:avLst/>
          </a:prstGeom>
          <a:noFill/>
          <a:ln w="9525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100" dirty="0">
                <a:solidFill>
                  <a:srgbClr val="000000"/>
                </a:solidFill>
              </a:rPr>
              <a:t>* Distributions for </a:t>
            </a:r>
            <a:r>
              <a:rPr lang="en-US" sz="1100" dirty="0" smtClean="0">
                <a:solidFill>
                  <a:srgbClr val="000000"/>
                </a:solidFill>
              </a:rPr>
              <a:t>High-Wage and Low-Wage Firms </a:t>
            </a:r>
            <a:r>
              <a:rPr lang="en-US" sz="1100" dirty="0">
                <a:solidFill>
                  <a:srgbClr val="000000"/>
                </a:solidFill>
              </a:rPr>
              <a:t>are statistically different </a:t>
            </a:r>
            <a:r>
              <a:rPr lang="en-US" sz="1100" dirty="0" smtClean="0">
                <a:solidFill>
                  <a:srgbClr val="000000"/>
                </a:solidFill>
              </a:rPr>
              <a:t>within coverage type (p</a:t>
            </a:r>
            <a:r>
              <a:rPr lang="en-US" sz="1100" dirty="0">
                <a:solidFill>
                  <a:srgbClr val="000000"/>
                </a:solidFill>
              </a:rPr>
              <a:t>&lt;.05).</a:t>
            </a:r>
          </a:p>
          <a:p>
            <a:pPr>
              <a:spcBef>
                <a:spcPct val="50000"/>
              </a:spcBef>
            </a:pPr>
            <a:r>
              <a:rPr lang="en-US" sz="1100" dirty="0" smtClean="0">
                <a:solidFill>
                  <a:srgbClr val="000000"/>
                </a:solidFill>
              </a:rPr>
              <a:t>SOURCE:  </a:t>
            </a:r>
            <a:r>
              <a:rPr lang="en-US" sz="1100" dirty="0">
                <a:solidFill>
                  <a:srgbClr val="000000"/>
                </a:solidFill>
              </a:rPr>
              <a:t>Kaiser/HRET Survey of Employer-Sponsored Health Benefits, </a:t>
            </a:r>
            <a:r>
              <a:rPr lang="en-US" sz="1100" dirty="0" smtClean="0">
                <a:solidFill>
                  <a:srgbClr val="000000"/>
                </a:solidFill>
              </a:rPr>
              <a:t>2014.</a:t>
            </a:r>
            <a:endParaRPr lang="en-US" sz="1100" dirty="0">
              <a:solidFill>
                <a:srgbClr val="000000"/>
              </a:solidFill>
            </a:endParaRPr>
          </a:p>
        </p:txBody>
      </p:sp>
      <p:sp>
        <p:nvSpPr>
          <p:cNvPr id="8201" name="Line 9"/>
          <p:cNvSpPr>
            <a:spLocks noChangeShapeType="1"/>
          </p:cNvSpPr>
          <p:nvPr/>
        </p:nvSpPr>
        <p:spPr bwMode="auto">
          <a:xfrm>
            <a:off x="2971800" y="3124200"/>
            <a:ext cx="5943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sz="1100" dirty="0">
              <a:solidFill>
                <a:srgbClr val="000000"/>
              </a:solidFill>
            </a:endParaRPr>
          </a:p>
        </p:txBody>
      </p:sp>
      <p:sp>
        <p:nvSpPr>
          <p:cNvPr id="20" name="Text Box 6"/>
          <p:cNvSpPr txBox="1">
            <a:spLocks noChangeArrowheads="1"/>
          </p:cNvSpPr>
          <p:nvPr/>
        </p:nvSpPr>
        <p:spPr bwMode="auto">
          <a:xfrm>
            <a:off x="0" y="2979003"/>
            <a:ext cx="1447800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55563" algn="r">
              <a:spcBef>
                <a:spcPct val="50000"/>
              </a:spcBef>
            </a:pPr>
            <a:r>
              <a:rPr lang="en-US" sz="1200" b="1" dirty="0" smtClean="0">
                <a:solidFill>
                  <a:srgbClr val="000000"/>
                </a:solidFill>
              </a:rPr>
              <a:t>FAMILY COVERAGE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9658764"/>
              </p:ext>
            </p:extLst>
          </p:nvPr>
        </p:nvGraphicFramePr>
        <p:xfrm>
          <a:off x="313022" y="1386630"/>
          <a:ext cx="2734778" cy="1760269"/>
        </p:xfrm>
        <a:graphic>
          <a:graphicData uri="http://schemas.openxmlformats.org/drawingml/2006/table">
            <a:tbl>
              <a:tblPr/>
              <a:tblGrid>
                <a:gridCol w="268236"/>
                <a:gridCol w="2466542"/>
              </a:tblGrid>
              <a:tr h="151040">
                <a:tc gridSpan="2">
                  <a:txBody>
                    <a:bodyPr/>
                    <a:lstStyle/>
                    <a:p>
                      <a:pPr algn="l" rtl="0" fontAlgn="ctr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Lower </a:t>
                      </a:r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Wage </a:t>
                      </a:r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Workers*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84610"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Less 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Than 35% Earn $</a:t>
                      </a:r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23,000 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 Year or </a:t>
                      </a:r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Less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24095"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35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 or More Earn $</a:t>
                      </a:r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23,000 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 Year or </a:t>
                      </a:r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Less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7159">
                <a:tc gridSpan="2">
                  <a:txBody>
                    <a:bodyPr/>
                    <a:lstStyle/>
                    <a:p>
                      <a:pPr algn="l" rtl="0" fontAlgn="ctr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Higher </a:t>
                      </a:r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Wage </a:t>
                      </a:r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Workers*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46714"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Less 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Than 35% Earn $</a:t>
                      </a:r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57,000 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 Year or </a:t>
                      </a:r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More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35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 or More Earn $</a:t>
                      </a:r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57,000 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 Year or </a:t>
                      </a:r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More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27" name="Text Box 6"/>
          <p:cNvSpPr txBox="1">
            <a:spLocks noChangeArrowheads="1"/>
          </p:cNvSpPr>
          <p:nvPr/>
        </p:nvSpPr>
        <p:spPr bwMode="auto">
          <a:xfrm>
            <a:off x="4011" y="1123998"/>
            <a:ext cx="1676400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55563">
              <a:spcBef>
                <a:spcPct val="50000"/>
              </a:spcBef>
            </a:pPr>
            <a:r>
              <a:rPr lang="en-US" sz="1200" b="1" dirty="0" smtClean="0">
                <a:solidFill>
                  <a:srgbClr val="000000"/>
                </a:solidFill>
              </a:rPr>
              <a:t>SINGLE COVERAGE</a:t>
            </a:r>
          </a:p>
        </p:txBody>
      </p:sp>
      <p:graphicFrame>
        <p:nvGraphicFramePr>
          <p:cNvPr id="28" name="Table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1292929"/>
              </p:ext>
            </p:extLst>
          </p:nvPr>
        </p:nvGraphicFramePr>
        <p:xfrm>
          <a:off x="313022" y="3217902"/>
          <a:ext cx="2734778" cy="1661160"/>
        </p:xfrm>
        <a:graphic>
          <a:graphicData uri="http://schemas.openxmlformats.org/drawingml/2006/table">
            <a:tbl>
              <a:tblPr/>
              <a:tblGrid>
                <a:gridCol w="268236"/>
                <a:gridCol w="2466542"/>
              </a:tblGrid>
              <a:tr h="76200">
                <a:tc gridSpan="2">
                  <a:txBody>
                    <a:bodyPr/>
                    <a:lstStyle/>
                    <a:p>
                      <a:pPr algn="l" rtl="0" fontAlgn="ctr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Lower </a:t>
                      </a:r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Wage </a:t>
                      </a:r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Workers*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25755"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Less 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Than 35% Earn $</a:t>
                      </a:r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23,000 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 Year or </a:t>
                      </a:r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Less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24095"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35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 or More Earn $</a:t>
                      </a:r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23,000 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 Year or </a:t>
                      </a:r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Less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5723">
                <a:tc gridSpan="2">
                  <a:txBody>
                    <a:bodyPr/>
                    <a:lstStyle/>
                    <a:p>
                      <a:pPr algn="l" rtl="0" fontAlgn="ctr"/>
                      <a:r>
                        <a:rPr lang="en-US" sz="1000" b="1" i="0" u="none" strike="noStrike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Higher </a:t>
                      </a:r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Wage </a:t>
                      </a:r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Workers*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46714"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Less 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Than 35% Earn $</a:t>
                      </a:r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57,000 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 Year or </a:t>
                      </a:r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More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0746"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35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 or More Earn $</a:t>
                      </a:r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57,000 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 Year or </a:t>
                      </a:r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More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86787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146</Words>
  <Application>Microsoft Office PowerPoint</Application>
  <PresentationFormat>On-screen Show (4:3)</PresentationFormat>
  <Paragraphs>21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1_KFF Slide Template</vt:lpstr>
      <vt:lpstr>Exhibit 6.19 Distribution of the Percentage of Total Premium Paid by Covered Workers for Single and Family Coverage, by Wage Level, 2014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6.19 Distribution of the Percentage of Total Premium Paid by Covered Workers for Single and Family Coverage, by Wage Level, 2014</dc:title>
  <dc:creator>NirmitaP</dc:creator>
  <cp:lastModifiedBy>NirmitaP</cp:lastModifiedBy>
  <cp:revision>2</cp:revision>
  <dcterms:created xsi:type="dcterms:W3CDTF">2014-09-02T14:47:29Z</dcterms:created>
  <dcterms:modified xsi:type="dcterms:W3CDTF">2014-09-03T16:00:20Z</dcterms:modified>
</cp:coreProperties>
</file>