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99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6091205211726427E-2"/>
          <c:y val="4.3196544276457886E-3"/>
          <c:w val="0.84816781473799618"/>
          <c:h val="0.79960260249158999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0%</c:v>
                </c:pt>
              </c:strCache>
            </c:strRef>
          </c:tx>
          <c:spPr>
            <a:solidFill>
              <a:schemeClr val="accent1"/>
            </a:solidFill>
            <a:ln w="9525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20"/>
              <c:layout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1"/>
              <c:layout>
                <c:manualLayout>
                  <c:x val="3.003003003003003E-3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33371">
                <a:noFill/>
              </a:ln>
            </c:spPr>
            <c:txPr>
              <a:bodyPr/>
              <a:lstStyle/>
              <a:p>
                <a:pPr>
                  <a:defRPr sz="1000" b="1" i="0" u="none" strike="noStrike" baseline="0">
                    <a:solidFill>
                      <a:schemeClr val="bg1"/>
                    </a:solidFill>
                    <a:latin typeface="+mn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Sheet1!$B$1:$AB$1</c:f>
              <c:strCache>
                <c:ptCount val="27"/>
                <c:pt idx="0">
                  <c:v>2002  </c:v>
                </c:pt>
                <c:pt idx="1">
                  <c:v>2003  </c:v>
                </c:pt>
                <c:pt idx="2">
                  <c:v>2004*</c:v>
                </c:pt>
                <c:pt idx="3">
                  <c:v>2005  </c:v>
                </c:pt>
                <c:pt idx="4">
                  <c:v>2006  </c:v>
                </c:pt>
                <c:pt idx="5">
                  <c:v>2007*</c:v>
                </c:pt>
                <c:pt idx="6">
                  <c:v>2008  </c:v>
                </c:pt>
                <c:pt idx="7">
                  <c:v>2009  </c:v>
                </c:pt>
                <c:pt idx="8">
                  <c:v>2010  </c:v>
                </c:pt>
                <c:pt idx="9">
                  <c:v>2011  </c:v>
                </c:pt>
                <c:pt idx="10">
                  <c:v>2012  </c:v>
                </c:pt>
                <c:pt idx="11">
                  <c:v>2013  </c:v>
                </c:pt>
                <c:pt idx="12">
                  <c:v>2014  </c:v>
                </c:pt>
                <c:pt idx="14">
                  <c:v>2002  </c:v>
                </c:pt>
                <c:pt idx="15">
                  <c:v>2003  </c:v>
                </c:pt>
                <c:pt idx="16">
                  <c:v>2004  </c:v>
                </c:pt>
                <c:pt idx="17">
                  <c:v>2005  </c:v>
                </c:pt>
                <c:pt idx="18">
                  <c:v>2006  </c:v>
                </c:pt>
                <c:pt idx="19">
                  <c:v>2007  </c:v>
                </c:pt>
                <c:pt idx="20">
                  <c:v>2008  </c:v>
                </c:pt>
                <c:pt idx="21">
                  <c:v>2009  </c:v>
                </c:pt>
                <c:pt idx="22">
                  <c:v>2010*</c:v>
                </c:pt>
                <c:pt idx="23">
                  <c:v>2011  </c:v>
                </c:pt>
                <c:pt idx="24">
                  <c:v>2012  </c:v>
                </c:pt>
                <c:pt idx="25">
                  <c:v>2013  </c:v>
                </c:pt>
                <c:pt idx="26">
                  <c:v>2014  </c:v>
                </c:pt>
              </c:strCache>
            </c:strRef>
          </c:cat>
          <c:val>
            <c:numRef>
              <c:f>Sheet1!$B$2:$AB$2</c:f>
              <c:numCache>
                <c:formatCode>0%</c:formatCode>
                <c:ptCount val="27"/>
                <c:pt idx="0">
                  <c:v>0.18</c:v>
                </c:pt>
                <c:pt idx="1">
                  <c:v>0.15</c:v>
                </c:pt>
                <c:pt idx="2">
                  <c:v>0.15</c:v>
                </c:pt>
                <c:pt idx="3">
                  <c:v>0.18</c:v>
                </c:pt>
                <c:pt idx="4">
                  <c:v>0.17</c:v>
                </c:pt>
                <c:pt idx="5">
                  <c:v>0.13</c:v>
                </c:pt>
                <c:pt idx="6">
                  <c:v>0.13</c:v>
                </c:pt>
                <c:pt idx="7">
                  <c:v>0.14000000000000001</c:v>
                </c:pt>
                <c:pt idx="8">
                  <c:v>0.13</c:v>
                </c:pt>
                <c:pt idx="9">
                  <c:v>0.14000000000000001</c:v>
                </c:pt>
                <c:pt idx="10">
                  <c:v>0.16</c:v>
                </c:pt>
                <c:pt idx="11">
                  <c:v>0.14000000000000001</c:v>
                </c:pt>
                <c:pt idx="12">
                  <c:v>0.14000000000000001</c:v>
                </c:pt>
                <c:pt idx="14">
                  <c:v>0.05</c:v>
                </c:pt>
                <c:pt idx="15">
                  <c:v>0.04</c:v>
                </c:pt>
                <c:pt idx="16">
                  <c:v>0.04</c:v>
                </c:pt>
                <c:pt idx="17">
                  <c:v>0.05</c:v>
                </c:pt>
                <c:pt idx="18">
                  <c:v>0.05</c:v>
                </c:pt>
                <c:pt idx="19">
                  <c:v>0.03</c:v>
                </c:pt>
                <c:pt idx="20">
                  <c:v>0.04</c:v>
                </c:pt>
                <c:pt idx="21">
                  <c:v>0.02</c:v>
                </c:pt>
                <c:pt idx="22">
                  <c:v>0.01</c:v>
                </c:pt>
                <c:pt idx="23">
                  <c:v>0.02</c:v>
                </c:pt>
                <c:pt idx="24">
                  <c:v>0.02</c:v>
                </c:pt>
                <c:pt idx="25">
                  <c:v>0.02</c:v>
                </c:pt>
                <c:pt idx="26">
                  <c:v>0.02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Greater Than 0%, Less Than Or Equal To 25%</c:v>
                </c:pt>
              </c:strCache>
            </c:strRef>
          </c:tx>
          <c:spPr>
            <a:solidFill>
              <a:schemeClr val="accent2"/>
            </a:solidFill>
            <a:ln w="9525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33371">
                <a:noFill/>
              </a:ln>
            </c:spPr>
            <c:txPr>
              <a:bodyPr/>
              <a:lstStyle/>
              <a:p>
                <a:pPr>
                  <a:defRPr sz="1000" b="1" i="0" u="none" strike="noStrike" baseline="0">
                    <a:solidFill>
                      <a:schemeClr val="bg1"/>
                    </a:solidFill>
                    <a:latin typeface="+mn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Sheet1!$B$1:$AB$1</c:f>
              <c:strCache>
                <c:ptCount val="27"/>
                <c:pt idx="0">
                  <c:v>2002  </c:v>
                </c:pt>
                <c:pt idx="1">
                  <c:v>2003  </c:v>
                </c:pt>
                <c:pt idx="2">
                  <c:v>2004*</c:v>
                </c:pt>
                <c:pt idx="3">
                  <c:v>2005  </c:v>
                </c:pt>
                <c:pt idx="4">
                  <c:v>2006  </c:v>
                </c:pt>
                <c:pt idx="5">
                  <c:v>2007*</c:v>
                </c:pt>
                <c:pt idx="6">
                  <c:v>2008  </c:v>
                </c:pt>
                <c:pt idx="7">
                  <c:v>2009  </c:v>
                </c:pt>
                <c:pt idx="8">
                  <c:v>2010  </c:v>
                </c:pt>
                <c:pt idx="9">
                  <c:v>2011  </c:v>
                </c:pt>
                <c:pt idx="10">
                  <c:v>2012  </c:v>
                </c:pt>
                <c:pt idx="11">
                  <c:v>2013  </c:v>
                </c:pt>
                <c:pt idx="12">
                  <c:v>2014  </c:v>
                </c:pt>
                <c:pt idx="14">
                  <c:v>2002  </c:v>
                </c:pt>
                <c:pt idx="15">
                  <c:v>2003  </c:v>
                </c:pt>
                <c:pt idx="16">
                  <c:v>2004  </c:v>
                </c:pt>
                <c:pt idx="17">
                  <c:v>2005  </c:v>
                </c:pt>
                <c:pt idx="18">
                  <c:v>2006  </c:v>
                </c:pt>
                <c:pt idx="19">
                  <c:v>2007  </c:v>
                </c:pt>
                <c:pt idx="20">
                  <c:v>2008  </c:v>
                </c:pt>
                <c:pt idx="21">
                  <c:v>2009  </c:v>
                </c:pt>
                <c:pt idx="22">
                  <c:v>2010*</c:v>
                </c:pt>
                <c:pt idx="23">
                  <c:v>2011  </c:v>
                </c:pt>
                <c:pt idx="24">
                  <c:v>2012  </c:v>
                </c:pt>
                <c:pt idx="25">
                  <c:v>2013  </c:v>
                </c:pt>
                <c:pt idx="26">
                  <c:v>2014  </c:v>
                </c:pt>
              </c:strCache>
            </c:strRef>
          </c:cat>
          <c:val>
            <c:numRef>
              <c:f>Sheet1!$B$3:$AB$3</c:f>
              <c:numCache>
                <c:formatCode>0%</c:formatCode>
                <c:ptCount val="27"/>
                <c:pt idx="0">
                  <c:v>0.23</c:v>
                </c:pt>
                <c:pt idx="1">
                  <c:v>0.28000000000000003</c:v>
                </c:pt>
                <c:pt idx="2">
                  <c:v>0.17</c:v>
                </c:pt>
                <c:pt idx="3">
                  <c:v>0.22</c:v>
                </c:pt>
                <c:pt idx="4">
                  <c:v>0.2</c:v>
                </c:pt>
                <c:pt idx="5">
                  <c:v>0.25</c:v>
                </c:pt>
                <c:pt idx="6">
                  <c:v>0.27</c:v>
                </c:pt>
                <c:pt idx="7">
                  <c:v>0.28000000000000003</c:v>
                </c:pt>
                <c:pt idx="8">
                  <c:v>0.3</c:v>
                </c:pt>
                <c:pt idx="9">
                  <c:v>0.28000000000000003</c:v>
                </c:pt>
                <c:pt idx="10">
                  <c:v>0.28000000000000003</c:v>
                </c:pt>
                <c:pt idx="11">
                  <c:v>0.27</c:v>
                </c:pt>
                <c:pt idx="12">
                  <c:v>0.27</c:v>
                </c:pt>
                <c:pt idx="14">
                  <c:v>0.56999999999999995</c:v>
                </c:pt>
                <c:pt idx="15">
                  <c:v>0.56999999999999995</c:v>
                </c:pt>
                <c:pt idx="16">
                  <c:v>0.56000000000000005</c:v>
                </c:pt>
                <c:pt idx="17">
                  <c:v>0.56999999999999995</c:v>
                </c:pt>
                <c:pt idx="18">
                  <c:v>0.54</c:v>
                </c:pt>
                <c:pt idx="19">
                  <c:v>0.57999999999999996</c:v>
                </c:pt>
                <c:pt idx="20">
                  <c:v>0.56000000000000005</c:v>
                </c:pt>
                <c:pt idx="21">
                  <c:v>0.57999999999999996</c:v>
                </c:pt>
                <c:pt idx="22">
                  <c:v>0.5</c:v>
                </c:pt>
                <c:pt idx="23">
                  <c:v>0.56000000000000005</c:v>
                </c:pt>
                <c:pt idx="24">
                  <c:v>0.5</c:v>
                </c:pt>
                <c:pt idx="25">
                  <c:v>0.49</c:v>
                </c:pt>
                <c:pt idx="26">
                  <c:v>0.48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Greater Than 25%, Less Than Or Equal To 50%</c:v>
                </c:pt>
              </c:strCache>
            </c:strRef>
          </c:tx>
          <c:spPr>
            <a:solidFill>
              <a:schemeClr val="accent4"/>
            </a:solidFill>
            <a:ln w="9525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33371">
                <a:noFill/>
              </a:ln>
            </c:spPr>
            <c:txPr>
              <a:bodyPr/>
              <a:lstStyle/>
              <a:p>
                <a:pPr>
                  <a:defRPr sz="1000" b="1" i="0" u="none" strike="noStrike" baseline="0">
                    <a:solidFill>
                      <a:schemeClr val="bg1"/>
                    </a:solidFill>
                    <a:latin typeface="+mn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Sheet1!$B$1:$AB$1</c:f>
              <c:strCache>
                <c:ptCount val="27"/>
                <c:pt idx="0">
                  <c:v>2002  </c:v>
                </c:pt>
                <c:pt idx="1">
                  <c:v>2003  </c:v>
                </c:pt>
                <c:pt idx="2">
                  <c:v>2004*</c:v>
                </c:pt>
                <c:pt idx="3">
                  <c:v>2005  </c:v>
                </c:pt>
                <c:pt idx="4">
                  <c:v>2006  </c:v>
                </c:pt>
                <c:pt idx="5">
                  <c:v>2007*</c:v>
                </c:pt>
                <c:pt idx="6">
                  <c:v>2008  </c:v>
                </c:pt>
                <c:pt idx="7">
                  <c:v>2009  </c:v>
                </c:pt>
                <c:pt idx="8">
                  <c:v>2010  </c:v>
                </c:pt>
                <c:pt idx="9">
                  <c:v>2011  </c:v>
                </c:pt>
                <c:pt idx="10">
                  <c:v>2012  </c:v>
                </c:pt>
                <c:pt idx="11">
                  <c:v>2013  </c:v>
                </c:pt>
                <c:pt idx="12">
                  <c:v>2014  </c:v>
                </c:pt>
                <c:pt idx="14">
                  <c:v>2002  </c:v>
                </c:pt>
                <c:pt idx="15">
                  <c:v>2003  </c:v>
                </c:pt>
                <c:pt idx="16">
                  <c:v>2004  </c:v>
                </c:pt>
                <c:pt idx="17">
                  <c:v>2005  </c:v>
                </c:pt>
                <c:pt idx="18">
                  <c:v>2006  </c:v>
                </c:pt>
                <c:pt idx="19">
                  <c:v>2007  </c:v>
                </c:pt>
                <c:pt idx="20">
                  <c:v>2008  </c:v>
                </c:pt>
                <c:pt idx="21">
                  <c:v>2009  </c:v>
                </c:pt>
                <c:pt idx="22">
                  <c:v>2010*</c:v>
                </c:pt>
                <c:pt idx="23">
                  <c:v>2011  </c:v>
                </c:pt>
                <c:pt idx="24">
                  <c:v>2012  </c:v>
                </c:pt>
                <c:pt idx="25">
                  <c:v>2013  </c:v>
                </c:pt>
                <c:pt idx="26">
                  <c:v>2014  </c:v>
                </c:pt>
              </c:strCache>
            </c:strRef>
          </c:cat>
          <c:val>
            <c:numRef>
              <c:f>Sheet1!$B$4:$AB$4</c:f>
              <c:numCache>
                <c:formatCode>0%</c:formatCode>
                <c:ptCount val="27"/>
                <c:pt idx="0">
                  <c:v>0.28000000000000003</c:v>
                </c:pt>
                <c:pt idx="1">
                  <c:v>0.26</c:v>
                </c:pt>
                <c:pt idx="2">
                  <c:v>0.39</c:v>
                </c:pt>
                <c:pt idx="3">
                  <c:v>0.37</c:v>
                </c:pt>
                <c:pt idx="4">
                  <c:v>0.38</c:v>
                </c:pt>
                <c:pt idx="5">
                  <c:v>0.25</c:v>
                </c:pt>
                <c:pt idx="6">
                  <c:v>0.31</c:v>
                </c:pt>
                <c:pt idx="7">
                  <c:v>0.28000000000000003</c:v>
                </c:pt>
                <c:pt idx="8">
                  <c:v>0.25</c:v>
                </c:pt>
                <c:pt idx="9">
                  <c:v>0.26</c:v>
                </c:pt>
                <c:pt idx="10">
                  <c:v>0.26</c:v>
                </c:pt>
                <c:pt idx="11">
                  <c:v>0.28000000000000003</c:v>
                </c:pt>
                <c:pt idx="12">
                  <c:v>0.28000000000000003</c:v>
                </c:pt>
                <c:pt idx="14">
                  <c:v>0.28999999999999998</c:v>
                </c:pt>
                <c:pt idx="15">
                  <c:v>0.33</c:v>
                </c:pt>
                <c:pt idx="16">
                  <c:v>0.34</c:v>
                </c:pt>
                <c:pt idx="17">
                  <c:v>0.3</c:v>
                </c:pt>
                <c:pt idx="18">
                  <c:v>0.36</c:v>
                </c:pt>
                <c:pt idx="19">
                  <c:v>0.34</c:v>
                </c:pt>
                <c:pt idx="20">
                  <c:v>0.34</c:v>
                </c:pt>
                <c:pt idx="21">
                  <c:v>0.36</c:v>
                </c:pt>
                <c:pt idx="22">
                  <c:v>0.4</c:v>
                </c:pt>
                <c:pt idx="23">
                  <c:v>0.35</c:v>
                </c:pt>
                <c:pt idx="24">
                  <c:v>0.42</c:v>
                </c:pt>
                <c:pt idx="25">
                  <c:v>0.43</c:v>
                </c:pt>
                <c:pt idx="26">
                  <c:v>0.42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Greater Than 50%</c:v>
                </c:pt>
              </c:strCache>
            </c:strRef>
          </c:tx>
          <c:spPr>
            <a:solidFill>
              <a:schemeClr val="accent5"/>
            </a:solidFill>
            <a:ln w="9525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33371">
                <a:noFill/>
              </a:ln>
            </c:spPr>
            <c:txPr>
              <a:bodyPr/>
              <a:lstStyle/>
              <a:p>
                <a:pPr>
                  <a:defRPr sz="1000" b="1" i="0" u="none" strike="noStrike" baseline="0">
                    <a:solidFill>
                      <a:schemeClr val="tx1"/>
                    </a:solidFill>
                    <a:latin typeface="+mn-lt"/>
                    <a:ea typeface="Tahoma"/>
                    <a:cs typeface="Tahoma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Sheet1!$B$1:$AB$1</c:f>
              <c:strCache>
                <c:ptCount val="27"/>
                <c:pt idx="0">
                  <c:v>2002  </c:v>
                </c:pt>
                <c:pt idx="1">
                  <c:v>2003  </c:v>
                </c:pt>
                <c:pt idx="2">
                  <c:v>2004*</c:v>
                </c:pt>
                <c:pt idx="3">
                  <c:v>2005  </c:v>
                </c:pt>
                <c:pt idx="4">
                  <c:v>2006  </c:v>
                </c:pt>
                <c:pt idx="5">
                  <c:v>2007*</c:v>
                </c:pt>
                <c:pt idx="6">
                  <c:v>2008  </c:v>
                </c:pt>
                <c:pt idx="7">
                  <c:v>2009  </c:v>
                </c:pt>
                <c:pt idx="8">
                  <c:v>2010  </c:v>
                </c:pt>
                <c:pt idx="9">
                  <c:v>2011  </c:v>
                </c:pt>
                <c:pt idx="10">
                  <c:v>2012  </c:v>
                </c:pt>
                <c:pt idx="11">
                  <c:v>2013  </c:v>
                </c:pt>
                <c:pt idx="12">
                  <c:v>2014  </c:v>
                </c:pt>
                <c:pt idx="14">
                  <c:v>2002  </c:v>
                </c:pt>
                <c:pt idx="15">
                  <c:v>2003  </c:v>
                </c:pt>
                <c:pt idx="16">
                  <c:v>2004  </c:v>
                </c:pt>
                <c:pt idx="17">
                  <c:v>2005  </c:v>
                </c:pt>
                <c:pt idx="18">
                  <c:v>2006  </c:v>
                </c:pt>
                <c:pt idx="19">
                  <c:v>2007  </c:v>
                </c:pt>
                <c:pt idx="20">
                  <c:v>2008  </c:v>
                </c:pt>
                <c:pt idx="21">
                  <c:v>2009  </c:v>
                </c:pt>
                <c:pt idx="22">
                  <c:v>2010*</c:v>
                </c:pt>
                <c:pt idx="23">
                  <c:v>2011  </c:v>
                </c:pt>
                <c:pt idx="24">
                  <c:v>2012  </c:v>
                </c:pt>
                <c:pt idx="25">
                  <c:v>2013  </c:v>
                </c:pt>
                <c:pt idx="26">
                  <c:v>2014  </c:v>
                </c:pt>
              </c:strCache>
            </c:strRef>
          </c:cat>
          <c:val>
            <c:numRef>
              <c:f>Sheet1!$B$5:$AB$5</c:f>
              <c:numCache>
                <c:formatCode>0%</c:formatCode>
                <c:ptCount val="27"/>
                <c:pt idx="0">
                  <c:v>0.31</c:v>
                </c:pt>
                <c:pt idx="1">
                  <c:v>0.31</c:v>
                </c:pt>
                <c:pt idx="2">
                  <c:v>0.28000000000000003</c:v>
                </c:pt>
                <c:pt idx="3">
                  <c:v>0.23</c:v>
                </c:pt>
                <c:pt idx="4">
                  <c:v>0.24</c:v>
                </c:pt>
                <c:pt idx="5">
                  <c:v>0.37</c:v>
                </c:pt>
                <c:pt idx="6">
                  <c:v>0.3</c:v>
                </c:pt>
                <c:pt idx="7">
                  <c:v>0.3</c:v>
                </c:pt>
                <c:pt idx="8">
                  <c:v>0.32</c:v>
                </c:pt>
                <c:pt idx="9">
                  <c:v>0.32</c:v>
                </c:pt>
                <c:pt idx="10">
                  <c:v>0.3</c:v>
                </c:pt>
                <c:pt idx="11">
                  <c:v>0.31</c:v>
                </c:pt>
                <c:pt idx="12">
                  <c:v>0.31</c:v>
                </c:pt>
                <c:pt idx="14">
                  <c:v>0.09</c:v>
                </c:pt>
                <c:pt idx="15">
                  <c:v>0.06</c:v>
                </c:pt>
                <c:pt idx="16">
                  <c:v>0.06</c:v>
                </c:pt>
                <c:pt idx="17">
                  <c:v>7.0000000000000007E-2</c:v>
                </c:pt>
                <c:pt idx="18">
                  <c:v>0.05</c:v>
                </c:pt>
                <c:pt idx="19">
                  <c:v>0.05</c:v>
                </c:pt>
                <c:pt idx="20">
                  <c:v>0.06</c:v>
                </c:pt>
                <c:pt idx="21">
                  <c:v>0.04</c:v>
                </c:pt>
                <c:pt idx="22">
                  <c:v>0.08</c:v>
                </c:pt>
                <c:pt idx="23">
                  <c:v>7.0000000000000007E-2</c:v>
                </c:pt>
                <c:pt idx="24">
                  <c:v>0.06</c:v>
                </c:pt>
                <c:pt idx="25">
                  <c:v>0.06</c:v>
                </c:pt>
                <c:pt idx="26">
                  <c:v>0.09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100"/>
        <c:axId val="54676480"/>
        <c:axId val="54698752"/>
      </c:barChart>
      <c:catAx>
        <c:axId val="54676480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4171">
            <a:solidFill>
              <a:schemeClr val="tx1"/>
            </a:solidFill>
            <a:prstDash val="solid"/>
          </a:ln>
        </c:spPr>
        <c:txPr>
          <a:bodyPr rot="0" vert="horz" anchor="ctr" anchorCtr="0"/>
          <a:lstStyle/>
          <a:p>
            <a:pPr>
              <a:defRPr sz="1200" b="1" i="0" u="none" strike="noStrike" baseline="0">
                <a:solidFill>
                  <a:schemeClr val="tx1"/>
                </a:solidFill>
                <a:latin typeface="+mn-lt"/>
                <a:ea typeface="Tahoma"/>
                <a:cs typeface="Tahoma"/>
              </a:defRPr>
            </a:pPr>
            <a:endParaRPr lang="en-US"/>
          </a:p>
        </c:txPr>
        <c:crossAx val="5469875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54698752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extTo"/>
        <c:crossAx val="54676480"/>
        <c:crosses val="max"/>
        <c:crossBetween val="between"/>
        <c:majorUnit val="0.2"/>
      </c:valAx>
      <c:spPr>
        <a:noFill/>
        <a:ln w="33371">
          <a:noFill/>
        </a:ln>
      </c:spPr>
    </c:plotArea>
    <c:legend>
      <c:legendPos val="b"/>
      <c:layout>
        <c:manualLayout>
          <c:xMode val="edge"/>
          <c:yMode val="edge"/>
          <c:x val="0.44821167624317232"/>
          <c:y val="0.83399985213115968"/>
          <c:w val="0.42265552954529334"/>
          <c:h val="0.15766738660907212"/>
        </c:manualLayout>
      </c:layout>
      <c:overlay val="0"/>
      <c:spPr>
        <a:solidFill>
          <a:schemeClr val="bg1"/>
        </a:solidFill>
        <a:ln w="4171">
          <a:noFill/>
          <a:prstDash val="solid"/>
        </a:ln>
      </c:spPr>
      <c:txPr>
        <a:bodyPr/>
        <a:lstStyle/>
        <a:p>
          <a:pPr>
            <a:defRPr sz="1200" b="1" i="0" u="none" strike="noStrike" baseline="0">
              <a:solidFill>
                <a:schemeClr val="tx1"/>
              </a:solidFill>
              <a:latin typeface="+mn-lt"/>
              <a:ea typeface="Tahoma"/>
              <a:cs typeface="Tahoma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412" b="0" i="0" u="none" strike="noStrike" baseline="0">
          <a:solidFill>
            <a:schemeClr val="tx1"/>
          </a:solidFill>
          <a:latin typeface="Tahoma"/>
          <a:ea typeface="Tahoma"/>
          <a:cs typeface="Tahoma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A90F43-21ED-4BC5-9A4C-B4A85EF78615}" type="datetimeFigureOut">
              <a:rPr lang="en-US" smtClean="0"/>
              <a:t>9/2/2014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9049F7-0836-4BA7-91B2-9880EF856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6200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F946C6-E8E0-4350-812E-550EA88147DD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4"/>
            <a:ext cx="5030391" cy="4113892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83220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312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6735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14400"/>
          </a:xfrm>
          <a:noFill/>
          <a:ln/>
        </p:spPr>
        <p:txBody>
          <a:bodyPr/>
          <a:lstStyle/>
          <a:p>
            <a:r>
              <a:rPr lang="en-US" sz="2400" dirty="0"/>
              <a:t>Exhibit </a:t>
            </a:r>
            <a:r>
              <a:rPr lang="en-US" sz="2400" dirty="0" smtClean="0"/>
              <a:t>6.18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>
                <a:latin typeface="+mj-lt"/>
              </a:rPr>
              <a:t>Distribution</a:t>
            </a:r>
            <a:r>
              <a:rPr lang="en-US" sz="2400" dirty="0" smtClean="0"/>
              <a:t> </a:t>
            </a:r>
            <a:r>
              <a:rPr lang="en-US" sz="2400" dirty="0"/>
              <a:t>of Percentage of Premium Paid by Covered Workers for Family Coverage, by Firm Size, </a:t>
            </a:r>
            <a:r>
              <a:rPr lang="en-US" sz="2400" dirty="0" smtClean="0"/>
              <a:t>2002-2014</a:t>
            </a:r>
            <a:endParaRPr lang="en-US" sz="2400" dirty="0"/>
          </a:p>
        </p:txBody>
      </p:sp>
      <p:graphicFrame>
        <p:nvGraphicFramePr>
          <p:cNvPr id="9" name="Object 2"/>
          <p:cNvGraphicFramePr>
            <a:graphicFrameLocks noGrp="1" noChangeAspect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1636784418"/>
              </p:ext>
            </p:extLst>
          </p:nvPr>
        </p:nvGraphicFramePr>
        <p:xfrm>
          <a:off x="685800" y="1219200"/>
          <a:ext cx="8458200" cy="563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76200" y="5961062"/>
            <a:ext cx="4114800" cy="820738"/>
          </a:xfrm>
          <a:prstGeom prst="rect">
            <a:avLst/>
          </a:prstGeom>
          <a:noFill/>
          <a:ln w="9525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lang="en-US" sz="1100" dirty="0"/>
              <a:t>* Distribution is statistically different within </a:t>
            </a:r>
            <a:r>
              <a:rPr lang="en-US" sz="1100" dirty="0" smtClean="0"/>
              <a:t>firm size </a:t>
            </a:r>
            <a:r>
              <a:rPr lang="en-US" sz="1100" dirty="0"/>
              <a:t>from distribution for the previous year shown (p&lt;.05).</a:t>
            </a:r>
          </a:p>
          <a:p>
            <a:pPr>
              <a:spcAft>
                <a:spcPts val="400"/>
              </a:spcAft>
            </a:pPr>
            <a:r>
              <a:rPr lang="en-US" sz="1100" dirty="0" smtClean="0"/>
              <a:t>SOURCE:  </a:t>
            </a:r>
            <a:r>
              <a:rPr lang="en-US" sz="1100" dirty="0"/>
              <a:t>Kaiser/HRET Survey of Employer-Sponsored Health Benefits, </a:t>
            </a:r>
            <a:r>
              <a:rPr lang="en-US" sz="1100" dirty="0" smtClean="0"/>
              <a:t>2002-2014.</a:t>
            </a:r>
            <a:endParaRPr lang="en-US" sz="1100" dirty="0"/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914400" y="3611563"/>
            <a:ext cx="3810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 dirty="0">
                <a:solidFill>
                  <a:schemeClr val="tx2"/>
                </a:solidFill>
                <a:latin typeface="Tahoma" pitchFamily="34" charset="0"/>
              </a:rPr>
              <a:t> </a:t>
            </a:r>
          </a:p>
        </p:txBody>
      </p:sp>
      <p:sp>
        <p:nvSpPr>
          <p:cNvPr id="19464" name="Text Box 8"/>
          <p:cNvSpPr txBox="1">
            <a:spLocks noChangeArrowheads="1"/>
          </p:cNvSpPr>
          <p:nvPr/>
        </p:nvSpPr>
        <p:spPr bwMode="auto">
          <a:xfrm>
            <a:off x="-186891" y="1219200"/>
            <a:ext cx="1066800" cy="76944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5563" algn="r"/>
            <a:r>
              <a:rPr lang="en-US" sz="1100" b="1" dirty="0"/>
              <a:t>All Small Firms </a:t>
            </a:r>
          </a:p>
          <a:p>
            <a:pPr marL="55563" algn="r"/>
            <a:r>
              <a:rPr lang="en-US" sz="1100" b="1" dirty="0"/>
              <a:t>(3-199 Workers)</a:t>
            </a:r>
          </a:p>
        </p:txBody>
      </p:sp>
      <p:sp>
        <p:nvSpPr>
          <p:cNvPr id="19465" name="Text Box 9"/>
          <p:cNvSpPr txBox="1">
            <a:spLocks noChangeArrowheads="1"/>
          </p:cNvSpPr>
          <p:nvPr/>
        </p:nvSpPr>
        <p:spPr bwMode="auto">
          <a:xfrm>
            <a:off x="-152400" y="3557081"/>
            <a:ext cx="1066800" cy="93871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defPPr>
              <a:defRPr lang="en-US"/>
            </a:defPPr>
            <a:lvl1pPr marL="55563" algn="r">
              <a:defRPr sz="1100" b="1"/>
            </a:lvl1pPr>
          </a:lstStyle>
          <a:p>
            <a:r>
              <a:rPr lang="en-US" dirty="0"/>
              <a:t>All Large Firms</a:t>
            </a:r>
          </a:p>
          <a:p>
            <a:r>
              <a:rPr lang="en-US" dirty="0"/>
              <a:t>(200 or More Workers)</a:t>
            </a:r>
          </a:p>
        </p:txBody>
      </p:sp>
    </p:spTree>
    <p:extLst>
      <p:ext uri="{BB962C8B-B14F-4D97-AF65-F5344CB8AC3E}">
        <p14:creationId xmlns:p14="http://schemas.microsoft.com/office/powerpoint/2010/main" val="4101338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55</Words>
  <Application>Microsoft Office PowerPoint</Application>
  <PresentationFormat>On-screen Show (4:3)</PresentationFormat>
  <Paragraphs>11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6.18 Distribution of Percentage of Premium Paid by Covered Workers for Family Coverage, by Firm Size, 2002-2014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6.18 Distribution of Percentage of Premium Paid by Covered Workers for Family Coverage, by Firm Size, 2002-2014</dc:title>
  <dc:creator>NirmitaP</dc:creator>
  <cp:lastModifiedBy>NirmitaP</cp:lastModifiedBy>
  <cp:revision>1</cp:revision>
  <dcterms:created xsi:type="dcterms:W3CDTF">2014-09-02T14:47:31Z</dcterms:created>
  <dcterms:modified xsi:type="dcterms:W3CDTF">2014-09-02T14:47:31Z</dcterms:modified>
</cp:coreProperties>
</file>