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99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681568612277274"/>
          <c:y val="2.8918827108678276E-2"/>
          <c:w val="0.70127771866354549"/>
          <c:h val="0.9492953804606021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ln w="12700" cap="flat" cmpd="sng">
              <a:solidFill>
                <a:schemeClr val="tx1"/>
              </a:solidFill>
              <a:prstDash val="solid"/>
              <a:round/>
            </a:ln>
          </c:spPr>
          <c:invertIfNegative val="0"/>
          <c:dLbls>
            <c:txPr>
              <a:bodyPr/>
              <a:lstStyle/>
              <a:p>
                <a:pPr>
                  <a:defRPr>
                    <a:latin typeface="Calibri" pitchFamily="34" charset="0"/>
                    <a:cs typeface="Calibri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Sheet1!$A$4:$A$19</c:f>
              <c:strCache>
                <c:ptCount val="16"/>
                <c:pt idx="0">
                  <c:v>Many Workers are Lower-Wage</c:v>
                </c:pt>
                <c:pt idx="2">
                  <c:v>Few Workers are High-Wage</c:v>
                </c:pt>
                <c:pt idx="3">
                  <c:v>Many Workers are High-Wage</c:v>
                </c:pt>
                <c:pt idx="5">
                  <c:v>Few Workers are Part-Time</c:v>
                </c:pt>
                <c:pt idx="6">
                  <c:v>Many Workers are Part-Time</c:v>
                </c:pt>
                <c:pt idx="8">
                  <c:v>Firm Has At Least Some Union Workers</c:v>
                </c:pt>
                <c:pt idx="9">
                  <c:v>Firm Does Not Have Any Union Workers</c:v>
                </c:pt>
                <c:pt idx="11">
                  <c:v>Less Than 35% of Workers Are Age 26 or Younger</c:v>
                </c:pt>
                <c:pt idx="12">
                  <c:v>35% or More Workers Are Age 26 or Younger</c:v>
                </c:pt>
                <c:pt idx="14">
                  <c:v>Less Than 35% of Workers Are Age 50 or Older</c:v>
                </c:pt>
                <c:pt idx="15">
                  <c:v>35% or More Workers Are Age 50 or Older</c:v>
                </c:pt>
              </c:strCache>
            </c:strRef>
          </c:cat>
          <c:val>
            <c:numRef>
              <c:f>Sheet1!$B$3:$B$23</c:f>
              <c:numCache>
                <c:formatCode>0%</c:formatCode>
                <c:ptCount val="21"/>
                <c:pt idx="0">
                  <c:v>0.81</c:v>
                </c:pt>
                <c:pt idx="1">
                  <c:v>0.67</c:v>
                </c:pt>
                <c:pt idx="3">
                  <c:v>0.77</c:v>
                </c:pt>
                <c:pt idx="4">
                  <c:v>0.83</c:v>
                </c:pt>
                <c:pt idx="6">
                  <c:v>0.81</c:v>
                </c:pt>
                <c:pt idx="7">
                  <c:v>0.72</c:v>
                </c:pt>
                <c:pt idx="9">
                  <c:v>0.83</c:v>
                </c:pt>
                <c:pt idx="10">
                  <c:v>0.78</c:v>
                </c:pt>
                <c:pt idx="12">
                  <c:v>0.8</c:v>
                </c:pt>
                <c:pt idx="13">
                  <c:v>0.75</c:v>
                </c:pt>
                <c:pt idx="15">
                  <c:v>0.79</c:v>
                </c:pt>
                <c:pt idx="16">
                  <c:v>0.81</c:v>
                </c:pt>
                <c:pt idx="18">
                  <c:v>0.77</c:v>
                </c:pt>
                <c:pt idx="19">
                  <c:v>0.91</c:v>
                </c:pt>
                <c:pt idx="20">
                  <c:v>0.8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09495040"/>
        <c:axId val="109496576"/>
      </c:barChart>
      <c:catAx>
        <c:axId val="109495040"/>
        <c:scaling>
          <c:orientation val="maxMin"/>
        </c:scaling>
        <c:delete val="0"/>
        <c:axPos val="l"/>
        <c:numFmt formatCode="0%" sourceLinked="1"/>
        <c:majorTickMark val="out"/>
        <c:minorTickMark val="none"/>
        <c:tickLblPos val="none"/>
        <c:crossAx val="109496576"/>
        <c:crosses val="autoZero"/>
        <c:auto val="1"/>
        <c:lblAlgn val="ctr"/>
        <c:lblOffset val="100"/>
        <c:noMultiLvlLbl val="0"/>
      </c:catAx>
      <c:valAx>
        <c:axId val="109496576"/>
        <c:scaling>
          <c:orientation val="minMax"/>
          <c:max val="1"/>
        </c:scaling>
        <c:delete val="1"/>
        <c:axPos val="t"/>
        <c:majorGridlines>
          <c:spPr>
            <a:ln>
              <a:noFill/>
            </a:ln>
          </c:spPr>
        </c:majorGridlines>
        <c:numFmt formatCode="0%" sourceLinked="1"/>
        <c:majorTickMark val="out"/>
        <c:minorTickMark val="none"/>
        <c:tickLblPos val="nextTo"/>
        <c:crossAx val="109495040"/>
        <c:crosses val="autoZero"/>
        <c:crossBetween val="between"/>
        <c:majorUnit val="0.1"/>
      </c:valAx>
    </c:plotArea>
    <c:plotVisOnly val="1"/>
    <c:dispBlanksAs val="gap"/>
    <c:showDLblsOverMax val="0"/>
  </c:chart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67631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Content Placeholder 2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89258967"/>
              </p:ext>
            </p:extLst>
          </p:nvPr>
        </p:nvGraphicFramePr>
        <p:xfrm>
          <a:off x="2743199" y="1524000"/>
          <a:ext cx="6461125" cy="48307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0" y="6217920"/>
            <a:ext cx="8412480" cy="640080"/>
          </a:xfrm>
        </p:spPr>
        <p:txBody>
          <a:bodyPr/>
          <a:lstStyle/>
          <a:p>
            <a:pPr>
              <a:spcAft>
                <a:spcPts val="400"/>
              </a:spcAft>
            </a:pPr>
            <a:r>
              <a:rPr lang="en-US" sz="1100" dirty="0">
                <a:latin typeface="Calibri" pitchFamily="34" charset="0"/>
                <a:cs typeface="Calibri" pitchFamily="34" charset="0"/>
              </a:rPr>
              <a:t>* Estimates are statistically different from each other within category (p&lt;.05). </a:t>
            </a:r>
          </a:p>
          <a:p>
            <a:pPr>
              <a:spcAft>
                <a:spcPts val="400"/>
              </a:spcAft>
            </a:pPr>
            <a:r>
              <a:rPr lang="en-US" sz="1100" dirty="0" smtClean="0">
                <a:latin typeface="Calibri" pitchFamily="34" charset="0"/>
                <a:cs typeface="Calibri" pitchFamily="34" charset="0"/>
              </a:rPr>
              <a:t>SOURCE: </a:t>
            </a:r>
            <a:r>
              <a:rPr lang="en-US" sz="1100" dirty="0">
                <a:latin typeface="Calibri" pitchFamily="34" charset="0"/>
                <a:cs typeface="Calibri" pitchFamily="34" charset="0"/>
              </a:rPr>
              <a:t>Kaiser/HRET Survey of Employer-Sponsored Health Benefits, </a:t>
            </a:r>
            <a:r>
              <a:rPr lang="en-US" sz="1100" dirty="0" smtClean="0">
                <a:latin typeface="Calibri" pitchFamily="34" charset="0"/>
                <a:cs typeface="Calibri" pitchFamily="34" charset="0"/>
              </a:rPr>
              <a:t>2014.</a:t>
            </a:r>
            <a:endParaRPr lang="en-US" sz="11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</p:spPr>
        <p:txBody>
          <a:bodyPr/>
          <a:lstStyle/>
          <a:p>
            <a:r>
              <a:rPr lang="en-US" sz="2400" dirty="0">
                <a:latin typeface="Calibri" pitchFamily="34" charset="0"/>
                <a:cs typeface="Calibri" pitchFamily="34" charset="0"/>
              </a:rPr>
              <a:t>Exhibit 3.4</a:t>
            </a:r>
            <a:br>
              <a:rPr lang="en-US" sz="2400" dirty="0">
                <a:latin typeface="Calibri" pitchFamily="34" charset="0"/>
                <a:cs typeface="Calibri" pitchFamily="34" charset="0"/>
              </a:rPr>
            </a:br>
            <a:r>
              <a:rPr lang="en-US" sz="2400" dirty="0">
                <a:latin typeface="Calibri" pitchFamily="34" charset="0"/>
                <a:cs typeface="Calibri" pitchFamily="34" charset="0"/>
              </a:rPr>
              <a:t>Among Workers in Firms Offering Health Benefits, Percentage of Eligible Workers Who Take Up Health Benefits Offered by Their Firm, by Firm Characteristics,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2014</a:t>
            </a:r>
            <a:endParaRPr lang="en-US" sz="2400" dirty="0"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0783230"/>
              </p:ext>
            </p:extLst>
          </p:nvPr>
        </p:nvGraphicFramePr>
        <p:xfrm>
          <a:off x="76200" y="1655372"/>
          <a:ext cx="4142509" cy="46219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7310"/>
                <a:gridCol w="2805199"/>
              </a:tblGrid>
              <a:tr h="240194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Low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 Wage Level</a:t>
                      </a:r>
                      <a:endParaRPr lang="en-US" sz="1200" b="1" dirty="0" smtClean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Less Than 35% Earn $23,000 a Year or Less *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0194">
                <a:tc vMerge="1"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35% or More Earn $23,000 a Year or Less *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03888">
                <a:tc>
                  <a:txBody>
                    <a:bodyPr/>
                    <a:lstStyle/>
                    <a:p>
                      <a:pPr algn="ctr"/>
                      <a:endParaRPr lang="en-US" sz="8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endParaRPr lang="en-US" sz="1000" b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0194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High Wage Level</a:t>
                      </a: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Less Than 35% Earn $57,000 a Year or More *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0194">
                <a:tc vMerge="1"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35% or More Earn $57,000 a Year or More *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9129">
                <a:tc>
                  <a:txBody>
                    <a:bodyPr/>
                    <a:lstStyle/>
                    <a:p>
                      <a:pPr algn="ctr"/>
                      <a:endParaRPr lang="en-US" sz="8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endParaRPr lang="en-US" sz="1000" b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0194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Part-Time Workers</a:t>
                      </a: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Less Than 35% Work Part-Time *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0194">
                <a:tc vMerge="1"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35% or More Work Part-Time *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9129">
                <a:tc>
                  <a:txBody>
                    <a:bodyPr/>
                    <a:lstStyle/>
                    <a:p>
                      <a:pPr algn="ctr"/>
                      <a:endParaRPr lang="en-US" sz="8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endParaRPr lang="en-US" sz="1000" b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5627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Unions</a:t>
                      </a: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Firm Has At Least Some Union Workers*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5627">
                <a:tc vMerge="1"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Firm Does Not Have Any Union Workers*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8436"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endParaRPr lang="en-US" sz="1000" b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7658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Younger Workers</a:t>
                      </a: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Less Than 35% of Workers Are Age 26 or Younger 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35% or More Workers Are Age 26 or Younger 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1460"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endParaRPr lang="en-US" sz="1000" b="0" dirty="0" smtClean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8600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Older Workers</a:t>
                      </a: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Less Than 35% of Workers Are Age 50 or Older*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5627">
                <a:tc vMerge="1"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35% or More Workers Are Age 50 or Older*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86624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 kern="1200" dirty="0" smtClean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 kern="1200" dirty="0" smtClean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3909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dirty="0" smtClean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Private 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For-Profit *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5356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Firm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 Ownership</a:t>
                      </a:r>
                      <a:endParaRPr lang="en-US" sz="1200" b="1" dirty="0" smtClean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Public *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3909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dirty="0" smtClean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Private Not-For-Profit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81161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172</Words>
  <Application>Microsoft Office PowerPoint</Application>
  <PresentationFormat>On-screen Show (4:3)</PresentationFormat>
  <Paragraphs>25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3.4 Among Workers in Firms Offering Health Benefits, Percentage of Eligible Workers Who Take Up Health Benefits Offered by Their Firm, by Firm Characteristics, 2014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3.4 Among Workers in Firms Offering Health Benefits, Percentage of Eligible Workers Who Take Up Health Benefits Offered by Their Firm, by Firm Characteristics, 2014</dc:title>
  <dc:creator>NirmitaP</dc:creator>
  <cp:lastModifiedBy>NirmitaP</cp:lastModifiedBy>
  <cp:revision>1</cp:revision>
  <dcterms:created xsi:type="dcterms:W3CDTF">2014-09-02T14:28:39Z</dcterms:created>
  <dcterms:modified xsi:type="dcterms:W3CDTF">2014-09-02T14:28:39Z</dcterms:modified>
</cp:coreProperties>
</file>