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17783779862386E-2"/>
          <c:y val="3.7095670275876062E-2"/>
          <c:w val="0.91956985887040521"/>
          <c:h val="0.8763226447396610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Sheet1!$A$1:$Q$1</c:f>
              <c:strCache>
                <c:ptCount val="17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</c:strCache>
            </c:strRef>
          </c:cat>
          <c:val>
            <c:numRef>
              <c:f>Sheet1!$A$2:$Q$2</c:f>
              <c:numCache>
                <c:formatCode>"$"#,##0_);[Red]\("$"#,##0\)</c:formatCode>
                <c:ptCount val="17"/>
                <c:pt idx="0">
                  <c:v>147.09139784946237</c:v>
                </c:pt>
                <c:pt idx="1">
                  <c:v>356.44285714285712</c:v>
                </c:pt>
                <c:pt idx="2">
                  <c:v>1112.104347826087</c:v>
                </c:pt>
                <c:pt idx="3">
                  <c:v>2851.4842519685039</c:v>
                </c:pt>
                <c:pt idx="4">
                  <c:v>4883.5709219858154</c:v>
                </c:pt>
                <c:pt idx="5">
                  <c:v>5239.8315789473691</c:v>
                </c:pt>
                <c:pt idx="6">
                  <c:v>5687.354166666667</c:v>
                </c:pt>
                <c:pt idx="7">
                  <c:v>6131.0931034482765</c:v>
                </c:pt>
                <c:pt idx="8">
                  <c:v>6504.2525597269632</c:v>
                </c:pt>
                <c:pt idx="9">
                  <c:v>6899.5830508474583</c:v>
                </c:pt>
                <c:pt idx="10">
                  <c:v>7270.9093959731554</c:v>
                </c:pt>
                <c:pt idx="11">
                  <c:v>7650.9136212624589</c:v>
                </c:pt>
                <c:pt idx="12">
                  <c:v>7933.2006578947376</c:v>
                </c:pt>
                <c:pt idx="13">
                  <c:v>8157.1172638436492</c:v>
                </c:pt>
                <c:pt idx="14">
                  <c:v>8411.0032362459551</c:v>
                </c:pt>
                <c:pt idx="15">
                  <c:v>8658.4598070739557</c:v>
                </c:pt>
                <c:pt idx="16">
                  <c:v>8924.5814696485613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35220224"/>
        <c:axId val="135242496"/>
      </c:barChart>
      <c:catAx>
        <c:axId val="135220224"/>
        <c:scaling>
          <c:orientation val="minMax"/>
        </c:scaling>
        <c:delete val="0"/>
        <c:axPos val="b"/>
        <c:numFmt formatCode="&quot;$&quot;#,##0_);[Red]\(&quot;$&quot;#,##0\)" sourceLinked="1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5242496"/>
        <c:crosses val="autoZero"/>
        <c:auto val="1"/>
        <c:lblAlgn val="ctr"/>
        <c:lblOffset val="100"/>
        <c:noMultiLvlLbl val="0"/>
      </c:catAx>
      <c:valAx>
        <c:axId val="135242496"/>
        <c:scaling>
          <c:orientation val="minMax"/>
          <c:max val="9000"/>
        </c:scaling>
        <c:delete val="0"/>
        <c:axPos val="l"/>
        <c:numFmt formatCode="&quot;$&quot;#,##0_);[Red]\(&quot;$&quot;#,##0\)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135220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EABD5-3329-4066-8430-780927053267}" type="datetimeFigureOut">
              <a:rPr lang="en-US" smtClean="0"/>
              <a:t>2/28/2014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F37DC-5E45-4127-BB94-2F4BEF5F42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854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04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0197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bea.gov/national/index.htm#gdp" TargetMode="External"/><Relationship Id="rId4" Type="http://schemas.openxmlformats.org/officeDocument/2006/relationships/hyperlink" Target="http://www.cms.hhs.gov/NationalHealthExpendDat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5328006"/>
              </p:ext>
            </p:extLst>
          </p:nvPr>
        </p:nvGraphicFramePr>
        <p:xfrm>
          <a:off x="76200" y="885824"/>
          <a:ext cx="8959850" cy="4219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928360"/>
            <a:ext cx="8382000" cy="929640"/>
          </a:xfrm>
        </p:spPr>
        <p:txBody>
          <a:bodyPr/>
          <a:lstStyle/>
          <a:p>
            <a:pPr>
              <a:spcAft>
                <a:spcPts val="400"/>
              </a:spcAft>
              <a:defRPr/>
            </a:pP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NOTE: 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According to CMS, population is the U.S. Bureau of the Census resident-based population, less armed forces </a:t>
            </a: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overseas and their dependents.</a:t>
            </a:r>
            <a:endParaRPr lang="en-US" sz="1100" dirty="0">
              <a:solidFill>
                <a:srgbClr val="000000"/>
              </a:solidFill>
              <a:latin typeface="+mj-lt"/>
            </a:endParaRPr>
          </a:p>
          <a:p>
            <a:pPr>
              <a:spcAft>
                <a:spcPts val="400"/>
              </a:spcAft>
              <a:defRPr/>
            </a:pP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 Family Foundation calculations using NHE data </a:t>
            </a:r>
            <a:r>
              <a:rPr lang="en-US" sz="1100" dirty="0" smtClean="0">
                <a:latin typeface="+mj-lt"/>
              </a:rPr>
              <a:t>from </a:t>
            </a: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Centers 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for Medicare and Medicaid Services, Office of the Actuary, National Health Statistics Group, at </a:t>
            </a:r>
            <a:r>
              <a:rPr lang="en-US" sz="1100" dirty="0">
                <a:solidFill>
                  <a:srgbClr val="000000"/>
                </a:solidFill>
                <a:latin typeface="+mj-lt"/>
                <a:hlinkClick r:id="rId4"/>
              </a:rPr>
              <a:t>http://www.cms.hhs.gov/NationalHealthExpendData/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 (see </a:t>
            </a:r>
            <a:r>
              <a:rPr lang="en-US" sz="1100" dirty="0">
                <a:latin typeface="+mj-lt"/>
                <a:ea typeface="Arial Unicode MS" pitchFamily="34" charset="-128"/>
                <a:cs typeface="Arial Unicode MS" pitchFamily="34" charset="-128"/>
              </a:rPr>
              <a:t>National Health Expenditures by type of service and source of funds</a:t>
            </a:r>
            <a:r>
              <a:rPr lang="en-US" sz="1100" dirty="0">
                <a:latin typeface="+mj-lt"/>
              </a:rPr>
              <a:t>; file </a:t>
            </a:r>
            <a:r>
              <a:rPr lang="en-US" sz="1100" dirty="0" smtClean="0">
                <a:latin typeface="+mj-lt"/>
              </a:rPr>
              <a:t>nhe12.zip</a:t>
            </a: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); Gross Domestic Product data from Bureau of Economic Analysis, 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at </a:t>
            </a:r>
            <a:r>
              <a:rPr lang="en-US" sz="1100" dirty="0">
                <a:solidFill>
                  <a:srgbClr val="000000"/>
                </a:solidFill>
                <a:latin typeface="+mj-lt"/>
                <a:hlinkClick r:id="rId5"/>
              </a:rPr>
              <a:t>http://</a:t>
            </a:r>
            <a:r>
              <a:rPr lang="en-US" sz="1100" dirty="0" smtClean="0">
                <a:solidFill>
                  <a:srgbClr val="000000"/>
                </a:solidFill>
                <a:latin typeface="+mj-lt"/>
                <a:hlinkClick r:id="rId5"/>
              </a:rPr>
              <a:t>bea.gov/national/index.htm#gdp</a:t>
            </a:r>
            <a:r>
              <a:rPr lang="en-US" sz="1100" dirty="0" smtClean="0">
                <a:solidFill>
                  <a:srgbClr val="000000"/>
                </a:solidFill>
                <a:latin typeface="+mj-lt"/>
              </a:rPr>
              <a:t> (file gdplev.xls). </a:t>
            </a:r>
            <a:endParaRPr lang="en-US" sz="11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052560" cy="1005840"/>
          </a:xfrm>
        </p:spPr>
        <p:txBody>
          <a:bodyPr/>
          <a:lstStyle/>
          <a:p>
            <a:r>
              <a:rPr lang="en-US" dirty="0">
                <a:latin typeface="+mj-lt"/>
              </a:rPr>
              <a:t>National Health Expenditures per Capita</a:t>
            </a: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3154680" y="1066800"/>
            <a:ext cx="0" cy="37338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4953000"/>
            <a:ext cx="76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Meta Offc Pro"/>
                <a:cs typeface="Meta Offc Pro"/>
              </a:rPr>
              <a:t>NHE as a Share of GDP</a:t>
            </a:r>
          </a:p>
        </p:txBody>
      </p:sp>
      <p:cxnSp>
        <p:nvCxnSpPr>
          <p:cNvPr id="8" name="Straight Connector 7"/>
          <p:cNvCxnSpPr>
            <a:stCxn id="6" idx="3"/>
          </p:cNvCxnSpPr>
          <p:nvPr/>
        </p:nvCxnSpPr>
        <p:spPr>
          <a:xfrm>
            <a:off x="762000" y="5253082"/>
            <a:ext cx="81534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2000" y="5253082"/>
            <a:ext cx="8305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+mj-lt"/>
                <a:cs typeface="Meta Offc Pro"/>
              </a:rPr>
              <a:t>5.0%           7.0%           8.9%        </a:t>
            </a:r>
            <a:r>
              <a:rPr lang="en-US" sz="900" dirty="0" smtClean="0">
                <a:latin typeface="+mj-lt"/>
                <a:cs typeface="Meta Offc Pro"/>
              </a:rPr>
              <a:t> 12.1%        13.4%        14.1%        14.9%        15.4%        15.5%        15.5%        15.6%        15.9%         16.4%        17.4%       17.4%        17.3%       17.2</a:t>
            </a:r>
            <a:r>
              <a:rPr lang="en-US" sz="900" dirty="0">
                <a:latin typeface="+mj-lt"/>
                <a:cs typeface="Meta Offc Pro"/>
              </a:rPr>
              <a:t>%        </a:t>
            </a:r>
            <a:endParaRPr lang="en-US" sz="900" dirty="0" smtClean="0">
              <a:latin typeface="+mj-lt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795080563"/>
      </p:ext>
    </p:extLst>
  </p:cSld>
  <p:clrMapOvr>
    <a:masterClrMapping/>
  </p:clrMapOvr>
</p:sld>
</file>

<file path=ppt/theme/theme1.xml><?xml version="1.0" encoding="utf-8"?>
<a:theme xmlns:a="http://schemas.openxmlformats.org/drawingml/2006/main" name="2013 Fast Facts Slides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2013 Fast Facts Slides</vt:lpstr>
      <vt:lpstr>National Health Expenditures per Capita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Health Expenditures per Capita</dc:title>
  <dc:creator>NirmitaP</dc:creator>
  <cp:lastModifiedBy>NirmitaP</cp:lastModifiedBy>
  <cp:revision>1</cp:revision>
  <dcterms:created xsi:type="dcterms:W3CDTF">2014-02-28T17:29:45Z</dcterms:created>
  <dcterms:modified xsi:type="dcterms:W3CDTF">2014-02-28T17:29:45Z</dcterms:modified>
</cp:coreProperties>
</file>