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6697377746279245E-3"/>
          <c:y val="3.4724537249795608E-2"/>
          <c:w val="0.68914044319938406"/>
          <c:h val="0.883868822434364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Sheet1!$J$2</c:f>
              <c:strCache>
                <c:ptCount val="1"/>
                <c:pt idx="0">
                  <c:v>Institution-Based Services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Sheet1!$H$3:$H$8</c:f>
              <c:numCache>
                <c:formatCode>General</c:formatCode>
                <c:ptCount val="6"/>
                <c:pt idx="0">
                  <c:v>2002</c:v>
                </c:pt>
                <c:pt idx="1">
                  <c:v>2004</c:v>
                </c:pt>
                <c:pt idx="2">
                  <c:v>2006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Sheet1!$J$3:$J$8</c:f>
              <c:numCache>
                <c:formatCode>0</c:formatCode>
                <c:ptCount val="6"/>
                <c:pt idx="0">
                  <c:v>63355.20576542597</c:v>
                </c:pt>
                <c:pt idx="1">
                  <c:v>63374.722712999996</c:v>
                </c:pt>
                <c:pt idx="2">
                  <c:v>65906</c:v>
                </c:pt>
                <c:pt idx="3">
                  <c:v>67034</c:v>
                </c:pt>
                <c:pt idx="4">
                  <c:v>67688</c:v>
                </c:pt>
                <c:pt idx="5">
                  <c:v>69146</c:v>
                </c:pt>
              </c:numCache>
            </c:numRef>
          </c:val>
        </c:ser>
        <c:ser>
          <c:idx val="0"/>
          <c:order val="1"/>
          <c:tx>
            <c:strRef>
              <c:f>Sheet1!$I$2</c:f>
              <c:strCache>
                <c:ptCount val="1"/>
                <c:pt idx="0">
                  <c:v>Home and Community-Based Services (HCBS)</c:v>
                </c:pt>
              </c:strCache>
            </c:strRef>
          </c:tx>
          <c:spPr>
            <a:solidFill>
              <a:srgbClr val="FF8811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Sheet1!$H$3:$H$8</c:f>
              <c:numCache>
                <c:formatCode>General</c:formatCode>
                <c:ptCount val="6"/>
                <c:pt idx="0">
                  <c:v>2002</c:v>
                </c:pt>
                <c:pt idx="1">
                  <c:v>2004</c:v>
                </c:pt>
                <c:pt idx="2">
                  <c:v>2006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Sheet1!$I$3:$I$8</c:f>
              <c:numCache>
                <c:formatCode>0</c:formatCode>
                <c:ptCount val="6"/>
                <c:pt idx="0">
                  <c:v>29863.90224307403</c:v>
                </c:pt>
                <c:pt idx="1">
                  <c:v>37622.755804</c:v>
                </c:pt>
                <c:pt idx="2">
                  <c:v>45472</c:v>
                </c:pt>
                <c:pt idx="3">
                  <c:v>47763</c:v>
                </c:pt>
                <c:pt idx="4">
                  <c:v>54951</c:v>
                </c:pt>
                <c:pt idx="5">
                  <c:v>55838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149353600"/>
        <c:axId val="149355136"/>
      </c:barChart>
      <c:catAx>
        <c:axId val="14935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49355136"/>
        <c:crosses val="autoZero"/>
        <c:auto val="1"/>
        <c:lblAlgn val="ctr"/>
        <c:lblOffset val="100"/>
        <c:noMultiLvlLbl val="0"/>
      </c:catAx>
      <c:valAx>
        <c:axId val="14935513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" sourceLinked="1"/>
        <c:majorTickMark val="out"/>
        <c:minorTickMark val="none"/>
        <c:tickLblPos val="none"/>
        <c:crossAx val="149353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942989525431133"/>
          <c:y val="0.34559879636309282"/>
          <c:w val="0.22899579792072416"/>
          <c:h val="0.33879917039694296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D9633-3BB2-4215-A41C-0FE1F3A58F42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1D256-2965-4686-8D40-FC8578437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4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Comment/Question: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248400"/>
            <a:ext cx="822960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add SOURCE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52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284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ontent Placeholder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509686"/>
              </p:ext>
            </p:extLst>
          </p:nvPr>
        </p:nvGraphicFramePr>
        <p:xfrm>
          <a:off x="555798" y="1096056"/>
          <a:ext cx="9197801" cy="492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r>
              <a:rPr lang="en-US" dirty="0" smtClean="0"/>
              <a:t>NOTE: </a:t>
            </a:r>
            <a:r>
              <a:rPr lang="en-US" dirty="0"/>
              <a:t>Home and community-based care includes </a:t>
            </a:r>
            <a:r>
              <a:rPr lang="en-US" dirty="0" smtClean="0"/>
              <a:t>state plan home </a:t>
            </a:r>
            <a:r>
              <a:rPr lang="en-US" dirty="0"/>
              <a:t>health, </a:t>
            </a:r>
            <a:r>
              <a:rPr lang="en-US" dirty="0" smtClean="0"/>
              <a:t>state plan personal </a:t>
            </a:r>
            <a:r>
              <a:rPr lang="en-US" dirty="0"/>
              <a:t>care services and </a:t>
            </a:r>
            <a:r>
              <a:rPr lang="en-US" dirty="0" smtClean="0">
                <a:cs typeface="Times New Roman"/>
              </a:rPr>
              <a:t>§ 1915(c) </a:t>
            </a:r>
            <a:r>
              <a:rPr lang="en-US" dirty="0" smtClean="0"/>
              <a:t>HCBS waivers</a:t>
            </a:r>
            <a:r>
              <a:rPr lang="en-US" dirty="0"/>
              <a:t>. </a:t>
            </a:r>
            <a:r>
              <a:rPr lang="en-US" dirty="0" smtClean="0"/>
              <a:t>Institutional care </a:t>
            </a:r>
            <a:r>
              <a:rPr lang="en-US" dirty="0"/>
              <a:t>includes </a:t>
            </a:r>
            <a:r>
              <a:rPr lang="en-US" dirty="0" smtClean="0"/>
              <a:t>intermediate care </a:t>
            </a:r>
            <a:r>
              <a:rPr lang="en-US" dirty="0"/>
              <a:t>facilities </a:t>
            </a:r>
            <a:r>
              <a:rPr lang="en-US" dirty="0" smtClean="0"/>
              <a:t>for individuals with intellectual/developmental disabilities, </a:t>
            </a:r>
            <a:r>
              <a:rPr lang="en-US" dirty="0"/>
              <a:t>nursing facilities, and mental health facilities.</a:t>
            </a:r>
          </a:p>
          <a:p>
            <a:r>
              <a:rPr lang="en-US" dirty="0"/>
              <a:t>SOURCE: KCMU and Urban Institute analysis </a:t>
            </a:r>
            <a:r>
              <a:rPr lang="en-US" dirty="0" smtClean="0"/>
              <a:t>of </a:t>
            </a:r>
            <a:r>
              <a:rPr lang="en-US" altLang="en-US" dirty="0" smtClean="0"/>
              <a:t>Centers for Medicare &amp; Medicaid Services (CMS)</a:t>
            </a:r>
            <a:r>
              <a:rPr lang="en-US" dirty="0" smtClean="0"/>
              <a:t>-64 data.</a:t>
            </a:r>
            <a:endParaRPr lang="en-US" dirty="0"/>
          </a:p>
        </p:txBody>
      </p:sp>
      <p:sp>
        <p:nvSpPr>
          <p:cNvPr id="3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in Medicaid </a:t>
            </a:r>
            <a:r>
              <a:rPr lang="en-US" dirty="0"/>
              <a:t>Long-Term Services and Supports </a:t>
            </a:r>
            <a:r>
              <a:rPr lang="en-US" dirty="0" smtClean="0"/>
              <a:t>Expenditures, FY 2002 – FY 2011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7224" y="1487086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cs typeface="Meta Offc Pro"/>
              </a:rPr>
              <a:t>(in billions)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38067" y="1371141"/>
            <a:ext cx="6127234" cy="4209667"/>
            <a:chOff x="530675" y="1757464"/>
            <a:chExt cx="5509223" cy="3694920"/>
          </a:xfrm>
        </p:grpSpPr>
        <p:sp>
          <p:nvSpPr>
            <p:cNvPr id="7" name="TextBox 6"/>
            <p:cNvSpPr txBox="1"/>
            <p:nvPr/>
          </p:nvSpPr>
          <p:spPr>
            <a:xfrm>
              <a:off x="593664" y="2649198"/>
              <a:ext cx="571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$93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527" y="2383769"/>
              <a:ext cx="609600" cy="324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$101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27151" y="2089376"/>
              <a:ext cx="831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 $111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2195" y="2014437"/>
              <a:ext cx="744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$115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42982" y="1814071"/>
              <a:ext cx="655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$123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90132" y="1757464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$125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0675" y="3108882"/>
              <a:ext cx="1629145" cy="1760498"/>
              <a:chOff x="1108115" y="2895332"/>
              <a:chExt cx="1629145" cy="1760498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1108115" y="4286498"/>
                <a:ext cx="7424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FFFF"/>
                    </a:solidFill>
                    <a:cs typeface="Meta Offc Pro"/>
                  </a:rPr>
                  <a:t> 68%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127660" y="2895332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cs typeface="Meta Offc Pro"/>
                  </a:rPr>
                  <a:t>37%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533091" y="450004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  <a:cs typeface="Meta Offc Pro"/>
                </a:rPr>
                <a:t>63%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79946" y="2924216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41%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45294" y="4500049"/>
              <a:ext cx="678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  <a:cs typeface="Meta Offc Pro"/>
                </a:rPr>
                <a:t>59%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429792" y="2802445"/>
              <a:ext cx="609600" cy="2066936"/>
              <a:chOff x="3901091" y="2604878"/>
              <a:chExt cx="609600" cy="2066936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3901091" y="4302482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FFFF"/>
                    </a:solidFill>
                    <a:cs typeface="Meta Offc Pro"/>
                  </a:rPr>
                  <a:t>58%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901091" y="2604878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cs typeface="Meta Offc Pro"/>
                  </a:rPr>
                  <a:t>42%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612714" y="323319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cs typeface="Meta Offc Pro"/>
                </a:rPr>
                <a:t>32%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388991" y="2663436"/>
              <a:ext cx="618164" cy="2205945"/>
              <a:chOff x="4823556" y="2481762"/>
              <a:chExt cx="618164" cy="220594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823556" y="431837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FFFF"/>
                    </a:solidFill>
                    <a:cs typeface="Meta Offc Pro"/>
                  </a:rPr>
                  <a:t>55%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832120" y="2481762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cs typeface="Meta Offc Pro"/>
                  </a:rPr>
                  <a:t>45%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226166" y="2649197"/>
              <a:ext cx="813732" cy="2217958"/>
              <a:chOff x="5664541" y="2489385"/>
              <a:chExt cx="813732" cy="2217958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5664541" y="4338011"/>
                <a:ext cx="8137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FFFF"/>
                    </a:solidFill>
                    <a:cs typeface="Meta Offc Pro"/>
                  </a:rPr>
                  <a:t>  55%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766607" y="248938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cs typeface="Meta Offc Pro"/>
                  </a:rPr>
                  <a:t>45%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5142648" y="1859232"/>
              <a:ext cx="0" cy="3593152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739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Growth in Medicaid Long-Term Services and Supports Expenditures, FY 2002 – FY 2011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in Medicaid Long-Term Services and Supports Expenditures, FY 2002 – FY 2011</dc:title>
  <dc:creator>Alanna Williamson</dc:creator>
  <cp:lastModifiedBy>Alanna Williamson</cp:lastModifiedBy>
  <cp:revision>1</cp:revision>
  <dcterms:created xsi:type="dcterms:W3CDTF">2013-10-17T18:06:59Z</dcterms:created>
  <dcterms:modified xsi:type="dcterms:W3CDTF">2013-10-17T18:06:59Z</dcterms:modified>
</cp:coreProperties>
</file>