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3" r:id="rId2"/>
    <p:sldMasterId id="2147483666" r:id="rId3"/>
  </p:sldMasterIdLst>
  <p:notesMasterIdLst>
    <p:notesMasterId r:id="rId18"/>
  </p:notesMasterIdLst>
  <p:handoutMasterIdLst>
    <p:handoutMasterId r:id="rId19"/>
  </p:handoutMasterIdLst>
  <p:sldIdLst>
    <p:sldId id="278" r:id="rId4"/>
    <p:sldId id="279" r:id="rId5"/>
    <p:sldId id="292" r:id="rId6"/>
    <p:sldId id="294" r:id="rId7"/>
    <p:sldId id="282" r:id="rId8"/>
    <p:sldId id="29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</p:sldIdLst>
  <p:sldSz cx="9144000" cy="6858000" type="screen4x3"/>
  <p:notesSz cx="7010400" cy="92964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8863245541228846E-2"/>
          <c:w val="1"/>
          <c:h val="0.8537719283433115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Sheet1!$A$2</c:f>
              <c:strCache>
                <c:ptCount val="1"/>
                <c:pt idx="0">
                  <c:v>Stand-Alone Prescription Drug Plans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Sheet1!$B$2:$J$2</c:f>
              <c:numCache>
                <c:formatCode>#,##0</c:formatCode>
                <c:ptCount val="9"/>
                <c:pt idx="0">
                  <c:v>1429</c:v>
                </c:pt>
                <c:pt idx="1">
                  <c:v>1875</c:v>
                </c:pt>
                <c:pt idx="2">
                  <c:v>1824</c:v>
                </c:pt>
                <c:pt idx="3">
                  <c:v>1689</c:v>
                </c:pt>
                <c:pt idx="4">
                  <c:v>1576</c:v>
                </c:pt>
                <c:pt idx="5">
                  <c:v>1109</c:v>
                </c:pt>
                <c:pt idx="6">
                  <c:v>1041</c:v>
                </c:pt>
                <c:pt idx="7">
                  <c:v>1031</c:v>
                </c:pt>
                <c:pt idx="8">
                  <c:v>1169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89394176"/>
        <c:axId val="89397888"/>
      </c:barChart>
      <c:catAx>
        <c:axId val="893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9397888"/>
        <c:crosses val="autoZero"/>
        <c:auto val="1"/>
        <c:lblAlgn val="ctr"/>
        <c:lblOffset val="0"/>
        <c:tickMarkSkip val="1"/>
        <c:noMultiLvlLbl val="0"/>
      </c:catAx>
      <c:valAx>
        <c:axId val="893978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89394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Premiums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</c:spPr>
          </c:marker>
          <c:dPt>
            <c:idx val="8"/>
            <c:bubble3D val="0"/>
            <c:spPr>
              <a:ln w="38100">
                <a:solidFill>
                  <a:schemeClr val="accent1"/>
                </a:solidFill>
                <a:prstDash val="dash"/>
              </a:ln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Sheet1!$B$2:$B$10</c:f>
              <c:numCache>
                <c:formatCode>"$"#,##0.00</c:formatCode>
                <c:ptCount val="9"/>
                <c:pt idx="0">
                  <c:v>25.93</c:v>
                </c:pt>
                <c:pt idx="1">
                  <c:v>27.39</c:v>
                </c:pt>
                <c:pt idx="2">
                  <c:v>29.89</c:v>
                </c:pt>
                <c:pt idx="3">
                  <c:v>35.090000000000003</c:v>
                </c:pt>
                <c:pt idx="4">
                  <c:v>37.25</c:v>
                </c:pt>
                <c:pt idx="5">
                  <c:v>38.29</c:v>
                </c:pt>
                <c:pt idx="6">
                  <c:v>37.57</c:v>
                </c:pt>
                <c:pt idx="7">
                  <c:v>38.14</c:v>
                </c:pt>
                <c:pt idx="8">
                  <c:v>39.9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498624"/>
        <c:axId val="33500160"/>
      </c:lineChart>
      <c:catAx>
        <c:axId val="3349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33500160"/>
        <c:crosses val="autoZero"/>
        <c:auto val="1"/>
        <c:lblAlgn val="ctr"/>
        <c:lblOffset val="100"/>
        <c:noMultiLvlLbl val="0"/>
      </c:catAx>
      <c:valAx>
        <c:axId val="33500160"/>
        <c:scaling>
          <c:orientation val="minMax"/>
          <c:max val="45"/>
          <c:min val="0"/>
        </c:scaling>
        <c:delete val="0"/>
        <c:axPos val="l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3349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537732216499162"/>
          <c:y val="0.19239896495219436"/>
          <c:w val="0.38319726334704263"/>
          <c:h val="0.72212525104830871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6.0104800861621567E-3"/>
                  <c:y val="2.26792662122680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Increase </a:t>
                    </a:r>
                    <a:r>
                      <a:rPr lang="en-US" dirty="0"/>
                      <a:t>of </a:t>
                    </a:r>
                    <a:endParaRPr lang="en-US" dirty="0" smtClean="0"/>
                  </a:p>
                  <a:p>
                    <a:r>
                      <a:rPr lang="en-US" dirty="0" smtClean="0"/>
                      <a:t>more </a:t>
                    </a:r>
                    <a:r>
                      <a:rPr lang="en-US" dirty="0"/>
                      <a:t>than $10
14%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1884518155995916"/>
                  <c:y val="-0.1708180120864946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3479634145660921"/>
                  <c:y val="8.2088301280264869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-6.1832061920679478E-2"/>
                  <c:y val="4.74123489372209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Sheet1!$B$1:$F$1</c:f>
              <c:strCache>
                <c:ptCount val="5"/>
                <c:pt idx="0">
                  <c:v>Increase of more than $10</c:v>
                </c:pt>
                <c:pt idx="1">
                  <c:v>$1 to $10 increase</c:v>
                </c:pt>
                <c:pt idx="2">
                  <c:v>Minimal change</c:v>
                </c:pt>
                <c:pt idx="3">
                  <c:v>$1 to $10 decrease</c:v>
                </c:pt>
                <c:pt idx="4">
                  <c:v>Decrease of $10 or more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0.1363</c:v>
                </c:pt>
                <c:pt idx="1">
                  <c:v>0.43959999999999999</c:v>
                </c:pt>
                <c:pt idx="2">
                  <c:v>6.6900000000000001E-2</c:v>
                </c:pt>
                <c:pt idx="3">
                  <c:v>0.31290000000000001</c:v>
                </c:pt>
                <c:pt idx="4">
                  <c:v>4.4299999999999999E-2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1739130434782612E-2"/>
          <c:w val="0.78148414275607192"/>
          <c:h val="0.956521739130434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Generics and brands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Lbls>
            <c:dLbl>
              <c:idx val="6"/>
              <c:layout>
                <c:manualLayout>
                  <c:x val="1.4030612808557481E-3"/>
                  <c:y val="-6.321112515802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Sheet1!$B$2:$J$2</c:f>
              <c:numCache>
                <c:formatCode>0%</c:formatCode>
                <c:ptCount val="9"/>
                <c:pt idx="0">
                  <c:v>0.02</c:v>
                </c:pt>
                <c:pt idx="1">
                  <c:v>0.01</c:v>
                </c:pt>
                <c:pt idx="5">
                  <c:v>0.09</c:v>
                </c:pt>
                <c:pt idx="6">
                  <c:v>7.0000000000000007E-2</c:v>
                </c:pt>
                <c:pt idx="7">
                  <c:v>0.16489999999999999</c:v>
                </c:pt>
                <c:pt idx="8">
                  <c:v>0.1275</c:v>
                </c:pt>
              </c:numCache>
            </c:numRef>
          </c:val>
        </c:ser>
        <c:ser>
          <c:idx val="5"/>
          <c:order val="1"/>
          <c:tx>
            <c:strRef>
              <c:f>Sheet1!$A$3</c:f>
              <c:strCache>
                <c:ptCount val="1"/>
                <c:pt idx="0">
                  <c:v>Mostly generics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Sheet1!$B$3:$J$3</c:f>
              <c:numCache>
                <c:formatCode>0%</c:formatCode>
                <c:ptCount val="9"/>
                <c:pt idx="0">
                  <c:v>0.13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0.25</c:v>
                </c:pt>
                <c:pt idx="4">
                  <c:v>0.19</c:v>
                </c:pt>
                <c:pt idx="5">
                  <c:v>0.18</c:v>
                </c:pt>
                <c:pt idx="6">
                  <c:v>0.17</c:v>
                </c:pt>
                <c:pt idx="7">
                  <c:v>0.1406</c:v>
                </c:pt>
                <c:pt idx="8">
                  <c:v>2.4799999999999999E-2</c:v>
                </c:pt>
              </c:numCache>
            </c:numRef>
          </c:val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No/little additional gap coverage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Sheet1!$B$4:$J$4</c:f>
              <c:numCache>
                <c:formatCode>0%</c:formatCode>
                <c:ptCount val="9"/>
                <c:pt idx="0">
                  <c:v>0.85</c:v>
                </c:pt>
                <c:pt idx="1">
                  <c:v>0.72</c:v>
                </c:pt>
                <c:pt idx="2">
                  <c:v>0.71</c:v>
                </c:pt>
                <c:pt idx="3">
                  <c:v>0.75</c:v>
                </c:pt>
                <c:pt idx="4">
                  <c:v>0.81</c:v>
                </c:pt>
                <c:pt idx="5">
                  <c:v>0.73</c:v>
                </c:pt>
                <c:pt idx="6">
                  <c:v>0.76</c:v>
                </c:pt>
                <c:pt idx="7">
                  <c:v>0.69450000000000001</c:v>
                </c:pt>
                <c:pt idx="8">
                  <c:v>0.81869999999999998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60352"/>
        <c:axId val="5899392"/>
      </c:barChart>
      <c:catAx>
        <c:axId val="586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5899392"/>
        <c:crosses val="autoZero"/>
        <c:auto val="1"/>
        <c:lblAlgn val="ctr"/>
        <c:lblOffset val="100"/>
        <c:noMultiLvlLbl val="0"/>
      </c:catAx>
      <c:valAx>
        <c:axId val="5899392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5860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992220851911585"/>
          <c:y val="0.14221454211459603"/>
          <c:w val="0.40008091653320083"/>
          <c:h val="0.75394205524251112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-8.7675574925919514E-2"/>
                  <c:y val="0.11198589649564009"/>
                </c:manualLayout>
              </c:layout>
              <c:tx>
                <c:rich>
                  <a:bodyPr/>
                  <a:lstStyle/>
                  <a:p>
                    <a:pPr>
                      <a:defRPr sz="28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13%</a:t>
                    </a:r>
                    <a:endParaRPr lang="en-US" sz="2800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5.5968794120437287E-2"/>
                  <c:y val="-1.299972258228569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bg1"/>
                        </a:solidFill>
                      </a:rPr>
                      <a:t>2%</a:t>
                    </a:r>
                    <a:endParaRPr lang="en-US" sz="2000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delete val="1"/>
            </c:dLbl>
            <c:dLbl>
              <c:idx val="3"/>
              <c:layout>
                <c:manualLayout>
                  <c:x val="0.21305881236851062"/>
                  <c:y val="-8.474196261570200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Sheet1!$B$1:$E$1</c:f>
              <c:strCache>
                <c:ptCount val="4"/>
                <c:pt idx="0">
                  <c:v>Generics and brands</c:v>
                </c:pt>
                <c:pt idx="1">
                  <c:v>Mostly generics</c:v>
                </c:pt>
                <c:pt idx="2">
                  <c:v>Missing</c:v>
                </c:pt>
                <c:pt idx="3">
                  <c:v>No/little additional gap coverage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0.1275</c:v>
                </c:pt>
                <c:pt idx="1">
                  <c:v>2.4799999999999999E-2</c:v>
                </c:pt>
                <c:pt idx="2">
                  <c:v>2.9100000000000001E-2</c:v>
                </c:pt>
                <c:pt idx="3">
                  <c:v>0.81869999999999998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45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7108712757468"/>
          <c:y val="3.5463608729353328E-2"/>
          <c:w val="0.80043505192609254"/>
          <c:h val="0.9434306573589431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Standard deductible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Sheet1!$B$2:$J$2</c:f>
              <c:numCache>
                <c:formatCode>0%</c:formatCode>
                <c:ptCount val="9"/>
                <c:pt idx="0">
                  <c:v>0.34</c:v>
                </c:pt>
                <c:pt idx="1">
                  <c:v>0.32</c:v>
                </c:pt>
                <c:pt idx="2">
                  <c:v>0.33</c:v>
                </c:pt>
                <c:pt idx="3">
                  <c:v>0.34</c:v>
                </c:pt>
                <c:pt idx="4">
                  <c:v>0.36</c:v>
                </c:pt>
                <c:pt idx="5">
                  <c:v>0.4</c:v>
                </c:pt>
                <c:pt idx="6">
                  <c:v>0.43</c:v>
                </c:pt>
                <c:pt idx="7">
                  <c:v>0.45</c:v>
                </c:pt>
                <c:pt idx="8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Partial deductible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Sheet1!$B$3:$J$3</c:f>
              <c:numCache>
                <c:formatCode>0%</c:formatCode>
                <c:ptCount val="9"/>
                <c:pt idx="0">
                  <c:v>0.08</c:v>
                </c:pt>
                <c:pt idx="1">
                  <c:v>0.08</c:v>
                </c:pt>
                <c:pt idx="2">
                  <c:v>0.08</c:v>
                </c:pt>
                <c:pt idx="3">
                  <c:v>0.11</c:v>
                </c:pt>
                <c:pt idx="4">
                  <c:v>0.24</c:v>
                </c:pt>
                <c:pt idx="5">
                  <c:v>0.18</c:v>
                </c:pt>
                <c:pt idx="6">
                  <c:v>0.1</c:v>
                </c:pt>
                <c:pt idx="7">
                  <c:v>0.1</c:v>
                </c:pt>
                <c:pt idx="8">
                  <c:v>0.04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 deductible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Sheet1!$B$1:$J$1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Sheet1!$B$4:$J$4</c:f>
              <c:numCache>
                <c:formatCode>0%</c:formatCode>
                <c:ptCount val="9"/>
                <c:pt idx="0">
                  <c:v>0.57999999999999996</c:v>
                </c:pt>
                <c:pt idx="1">
                  <c:v>0.6</c:v>
                </c:pt>
                <c:pt idx="2">
                  <c:v>0.59</c:v>
                </c:pt>
                <c:pt idx="3">
                  <c:v>0.55000000000000004</c:v>
                </c:pt>
                <c:pt idx="4">
                  <c:v>0.4</c:v>
                </c:pt>
                <c:pt idx="5">
                  <c:v>0.41999999999999993</c:v>
                </c:pt>
                <c:pt idx="6">
                  <c:v>0.47</c:v>
                </c:pt>
                <c:pt idx="7">
                  <c:v>0.44590000000000002</c:v>
                </c:pt>
                <c:pt idx="8">
                  <c:v>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622080"/>
        <c:axId val="138623616"/>
      </c:barChart>
      <c:catAx>
        <c:axId val="13862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138623616"/>
        <c:crosses val="autoZero"/>
        <c:auto val="1"/>
        <c:lblAlgn val="ctr"/>
        <c:lblOffset val="100"/>
        <c:tickMarkSkip val="1"/>
        <c:noMultiLvlLbl val="0"/>
      </c:catAx>
      <c:valAx>
        <c:axId val="1386236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38622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5455972415212747E-3"/>
          <c:y val="1.8220476138506307E-3"/>
          <c:w val="0.14671417490248162"/>
          <c:h val="0.60161336149634093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676156583629894E-2"/>
          <c:y val="3.8554216867469883E-2"/>
          <c:w val="0.97746144721233652"/>
          <c:h val="0.94563855421686749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Sheet1!$A$2</c:f>
              <c:strCache>
                <c:ptCount val="1"/>
                <c:pt idx="0">
                  <c:v>Benchmark plans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Sheet1!$B$1:$K$1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Sheet1!$B$2:$J$2</c:f>
              <c:numCache>
                <c:formatCode>0</c:formatCode>
                <c:ptCount val="9"/>
                <c:pt idx="0">
                  <c:v>409</c:v>
                </c:pt>
                <c:pt idx="1">
                  <c:v>483</c:v>
                </c:pt>
                <c:pt idx="2">
                  <c:v>442</c:v>
                </c:pt>
                <c:pt idx="3" formatCode="General">
                  <c:v>308</c:v>
                </c:pt>
                <c:pt idx="4" formatCode="General">
                  <c:v>307</c:v>
                </c:pt>
                <c:pt idx="5">
                  <c:v>258</c:v>
                </c:pt>
                <c:pt idx="6">
                  <c:v>252</c:v>
                </c:pt>
                <c:pt idx="7">
                  <c:v>218</c:v>
                </c:pt>
                <c:pt idx="8">
                  <c:v>273</c:v>
                </c:pt>
              </c:numCache>
            </c:numRef>
          </c:val>
        </c:ser>
        <c:ser>
          <c:idx val="5"/>
          <c:order val="1"/>
          <c:tx>
            <c:strRef>
              <c:f>Sheet1!$A$3</c:f>
              <c:strCache>
                <c:ptCount val="1"/>
                <c:pt idx="0">
                  <c:v>De minimis plans*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1"/>
              <c:layout>
                <c:manualLayout>
                  <c:x val="-5.006233202964318E-4"/>
                  <c:y val="1.95735784530491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737988794130992E-3"/>
                  <c:y val="-2.343044378148108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Sheet1!$B$1:$K$1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Sheet1!$B$3:$J$3</c:f>
              <c:numCache>
                <c:formatCode>0</c:formatCode>
                <c:ptCount val="9"/>
                <c:pt idx="1">
                  <c:v>157</c:v>
                </c:pt>
                <c:pt idx="2">
                  <c:v>53</c:v>
                </c:pt>
                <c:pt idx="5" formatCode="General">
                  <c:v>74</c:v>
                </c:pt>
                <c:pt idx="6" formatCode="General">
                  <c:v>75</c:v>
                </c:pt>
                <c:pt idx="7" formatCode="General">
                  <c:v>113</c:v>
                </c:pt>
                <c:pt idx="8" formatCode="General">
                  <c:v>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8678656"/>
        <c:axId val="138680192"/>
      </c:barChart>
      <c:lineChart>
        <c:grouping val="standard"/>
        <c:varyColors val="0"/>
        <c:ser>
          <c:idx val="0"/>
          <c:order val="2"/>
          <c:tx>
            <c:strRef>
              <c:f>Sheet1!$A$5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Sheet1!$B$1:$H$1</c:f>
              <c:numCache>
                <c:formatCode>General</c:formatCod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numCache>
            </c:numRef>
          </c:cat>
          <c:val>
            <c:numRef>
              <c:f>Sheet1!$B$5:$J$5</c:f>
              <c:numCache>
                <c:formatCode>0</c:formatCode>
                <c:ptCount val="9"/>
                <c:pt idx="0">
                  <c:v>409</c:v>
                </c:pt>
                <c:pt idx="1">
                  <c:v>640</c:v>
                </c:pt>
                <c:pt idx="2">
                  <c:v>495</c:v>
                </c:pt>
                <c:pt idx="3">
                  <c:v>308</c:v>
                </c:pt>
                <c:pt idx="4">
                  <c:v>307</c:v>
                </c:pt>
                <c:pt idx="5">
                  <c:v>332</c:v>
                </c:pt>
                <c:pt idx="6">
                  <c:v>327</c:v>
                </c:pt>
                <c:pt idx="7">
                  <c:v>331</c:v>
                </c:pt>
                <c:pt idx="8">
                  <c:v>352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678656"/>
        <c:axId val="138680192"/>
      </c:lineChart>
      <c:catAx>
        <c:axId val="13867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138680192"/>
        <c:crosses val="autoZero"/>
        <c:auto val="1"/>
        <c:lblAlgn val="ctr"/>
        <c:lblOffset val="100"/>
        <c:tickMarkSkip val="1"/>
        <c:noMultiLvlLbl val="0"/>
      </c:catAx>
      <c:valAx>
        <c:axId val="138680192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138678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76334208223975"/>
          <c:y val="6.3158869847151439E-2"/>
          <c:w val="0.30319090628377338"/>
          <c:h val="0.26328130978512598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49548820571773"/>
          <c:y val="4.0066773749764174E-2"/>
          <c:w val="0.46918419393181804"/>
          <c:h val="0.8841653796573943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explosion val="9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delete val="1"/>
          </c:dLbls>
          <c:cat>
            <c:strRef>
              <c:f>Sheet1!$B$1:$D$1</c:f>
              <c:strCache>
                <c:ptCount val="2"/>
                <c:pt idx="0">
                  <c:v>Still in Benchmark Plan</c:v>
                </c:pt>
                <c:pt idx="1">
                  <c:v>To Be Reassigned by CMS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6335000</c:v>
                </c:pt>
                <c:pt idx="1">
                  <c:v>1880000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1"/>
          <c:showBubbleSize val="0"/>
          <c:separator>
</c:separator>
          <c:showLeaderLines val="1"/>
        </c:dLbls>
        <c:firstSliceAng val="125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395116537180911E-3"/>
          <c:y val="0.18823529411764792"/>
          <c:w val="0.99556048834627997"/>
          <c:h val="0.7921568627450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27</c:v>
                </c:pt>
                <c:pt idx="1">
                  <c:v>31</c:v>
                </c:pt>
                <c:pt idx="2">
                  <c:v>33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20</c:v>
                </c:pt>
                <c:pt idx="1">
                  <c:v>34</c:v>
                </c:pt>
                <c:pt idx="2">
                  <c:v>34</c:v>
                </c:pt>
                <c:pt idx="3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30</c:v>
                </c:pt>
                <c:pt idx="1">
                  <c:v>25</c:v>
                </c:pt>
                <c:pt idx="2">
                  <c:v>10</c:v>
                </c:pt>
                <c:pt idx="3">
                  <c:v>22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28</c:v>
                </c:pt>
                <c:pt idx="1">
                  <c:v>0</c:v>
                </c:pt>
                <c:pt idx="2">
                  <c:v>25</c:v>
                </c:pt>
                <c:pt idx="3">
                  <c:v>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27</c:v>
                </c:pt>
                <c:pt idx="3">
                  <c:v>22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28</c:v>
                </c:pt>
                <c:pt idx="1">
                  <c:v>34</c:v>
                </c:pt>
                <c:pt idx="2">
                  <c:v>23</c:v>
                </c:pt>
                <c:pt idx="3">
                  <c:v>17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Sheet1!$B$8:$E$8</c:f>
              <c:numCache>
                <c:formatCode>General</c:formatCode>
                <c:ptCount val="4"/>
                <c:pt idx="0">
                  <c:v>28</c:v>
                </c:pt>
                <c:pt idx="1">
                  <c:v>34</c:v>
                </c:pt>
                <c:pt idx="2">
                  <c:v>4</c:v>
                </c:pt>
                <c:pt idx="3">
                  <c:v>21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Sheet1!$B$9:$E$9</c:f>
              <c:numCache>
                <c:formatCode>General</c:formatCode>
                <c:ptCount val="4"/>
                <c:pt idx="0">
                  <c:v>30</c:v>
                </c:pt>
                <c:pt idx="1">
                  <c:v>34</c:v>
                </c:pt>
                <c:pt idx="2">
                  <c:v>30</c:v>
                </c:pt>
                <c:pt idx="3">
                  <c:v>21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CVS Caremark</c:v>
                </c:pt>
                <c:pt idx="1">
                  <c:v>Humana</c:v>
                </c:pt>
                <c:pt idx="2">
                  <c:v>UnitedHealth</c:v>
                </c:pt>
                <c:pt idx="3">
                  <c:v>CIGNA</c:v>
                </c:pt>
              </c:strCache>
            </c:strRef>
          </c:cat>
          <c:val>
            <c:numRef>
              <c:f>Sheet1!$B$10:$E$10</c:f>
              <c:numCache>
                <c:formatCode>General</c:formatCode>
                <c:ptCount val="4"/>
                <c:pt idx="0">
                  <c:v>31</c:v>
                </c:pt>
                <c:pt idx="1">
                  <c:v>34</c:v>
                </c:pt>
                <c:pt idx="2">
                  <c:v>34</c:v>
                </c:pt>
                <c:pt idx="3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961472"/>
        <c:axId val="139963008"/>
      </c:barChart>
      <c:catAx>
        <c:axId val="139961472"/>
        <c:scaling>
          <c:orientation val="minMax"/>
        </c:scaling>
        <c:delete val="0"/>
        <c:axPos val="b"/>
        <c:majorTickMark val="none"/>
        <c:minorTickMark val="none"/>
        <c:tickLblPos val="none"/>
        <c:crossAx val="139963008"/>
        <c:crosses val="autoZero"/>
        <c:auto val="1"/>
        <c:lblAlgn val="ctr"/>
        <c:lblOffset val="100"/>
        <c:tickMarkSkip val="1"/>
        <c:noMultiLvlLbl val="0"/>
      </c:catAx>
      <c:valAx>
        <c:axId val="139963008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139961472"/>
        <c:crosses val="autoZero"/>
        <c:crossBetween val="between"/>
        <c:majorUnit val="2"/>
        <c:minorUnit val="1"/>
      </c:valAx>
    </c:plotArea>
    <c:legend>
      <c:legendPos val="t"/>
      <c:layout>
        <c:manualLayout>
          <c:xMode val="edge"/>
          <c:yMode val="edge"/>
          <c:x val="0.12808406390731988"/>
          <c:y val="1.9402989167820395E-2"/>
          <c:w val="0.86151442267448675"/>
          <c:h val="8.055710833505117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FC7D1C9-79DD-466E-8872-9B70957934CD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6D0A5F6-9A4D-430F-AB66-85D4340BD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8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777EB-FC21-45FF-9B65-78BE269132D1}" type="slidenum">
              <a:rPr lang="en-US"/>
              <a:pPr/>
              <a:t>1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21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41" tIns="46221" rIns="92441" bIns="46221" anchor="b"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1CE21F1-509E-4021-A3C0-D829E3A6ED93}" type="slidenum">
              <a:rPr lang="en-US" sz="1200">
                <a:cs typeface="Arial" charset="0"/>
              </a:rPr>
              <a:pPr algn="r" eaLnBrk="1" hangingPunct="1"/>
              <a:t>3</a:t>
            </a:fld>
            <a:endParaRPr lang="en-US" sz="120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76313" y="152400"/>
            <a:ext cx="5119687" cy="3840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8DF42D-BD4E-454E-8B7D-689436E13918}" type="slidenum">
              <a:rPr lang="en-US"/>
              <a:pPr/>
              <a:t>4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53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97097-FF7D-44B0-9809-AF664AD19B89}" type="slidenum">
              <a:rPr lang="en-US"/>
              <a:pPr/>
              <a:t>7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8DF42D-BD4E-454E-8B7D-689436E13918}" type="slidenum">
              <a:rPr lang="en-US"/>
              <a:pPr/>
              <a:t>8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</a:t>
            </a:r>
            <a:r>
              <a:rPr lang="en-US" baseline="0" dirty="0" smtClean="0"/>
              <a:t> sanctioned plans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53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D3D50A-869B-4ED3-8952-208DFD416C46}" type="slidenum">
              <a:rPr lang="en-US"/>
              <a:pPr/>
              <a:t>10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 sanctioned plans.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387DA-DB30-474A-9802-1BCD03D8E2ED}" type="slidenum">
              <a:rPr lang="en-US"/>
              <a:pPr/>
              <a:t>11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0" y="228600"/>
            <a:ext cx="5283200" cy="39624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4191000"/>
            <a:ext cx="7010400" cy="48006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4078D-9C1C-475B-9260-7C920002D04F}" type="slidenum">
              <a:rPr lang="en-US"/>
              <a:pPr/>
              <a:t>12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0" y="228600"/>
            <a:ext cx="5283200" cy="39624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4191000"/>
            <a:ext cx="7010400" cy="48006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71EED-0C58-4422-AE01-CDBF15D72785}" type="slidenum">
              <a:rPr lang="en-US"/>
              <a:pPr/>
              <a:t>13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Partially updated.  Still need estimate of CMS reassignments.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57B726-ABA7-4E8B-B2A2-C3C7022FAEA6}" type="slidenum">
              <a:rPr lang="en-US"/>
              <a:pPr/>
              <a:t>14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018265"/>
              </p:ext>
            </p:extLst>
          </p:nvPr>
        </p:nvGraphicFramePr>
        <p:xfrm>
          <a:off x="92075" y="1371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NOTE: Excludes </a:t>
            </a:r>
            <a:r>
              <a:rPr lang="en-US" dirty="0" smtClean="0"/>
              <a:t>plans in </a:t>
            </a:r>
            <a:r>
              <a:rPr lang="en-US" dirty="0"/>
              <a:t>the </a:t>
            </a:r>
            <a:r>
              <a:rPr lang="en-US" dirty="0" smtClean="0"/>
              <a:t>territories.  Total for 2014 includes </a:t>
            </a:r>
            <a:r>
              <a:rPr lang="en-US" dirty="0"/>
              <a:t>168 plans under CMS sanction and </a:t>
            </a:r>
            <a:r>
              <a:rPr lang="en-US" dirty="0" smtClean="0"/>
              <a:t>closed to </a:t>
            </a:r>
            <a:r>
              <a:rPr lang="en-US" dirty="0"/>
              <a:t>new </a:t>
            </a:r>
            <a:r>
              <a:rPr lang="en-US" dirty="0" smtClean="0"/>
              <a:t>enrollees as </a:t>
            </a:r>
            <a:r>
              <a:rPr lang="en-US" dirty="0"/>
              <a:t>of October 2013.</a:t>
            </a:r>
            <a:endParaRPr lang="en-US" dirty="0" smtClean="0"/>
          </a:p>
          <a:p>
            <a:r>
              <a:rPr lang="en-US" dirty="0" smtClean="0"/>
              <a:t>SOURCE</a:t>
            </a:r>
            <a:r>
              <a:rPr lang="en-US" dirty="0"/>
              <a:t>: Georgetown/NORC/Kaiser Family Foundation analysis of CMS PDP landscape source files, </a:t>
            </a:r>
            <a:r>
              <a:rPr lang="en-US" dirty="0" smtClean="0"/>
              <a:t>2006-2014. </a:t>
            </a:r>
            <a:endParaRPr lang="en-US" dirty="0"/>
          </a:p>
        </p:txBody>
      </p:sp>
      <p:sp>
        <p:nvSpPr>
          <p:cNvPr id="81932" name="Rectangle 1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 b="1" dirty="0">
                <a:latin typeface="Calibri" pitchFamily="34" charset="0"/>
                <a:cs typeface="Calibri" pitchFamily="34" charset="0"/>
              </a:rPr>
              <a:t>Number of Medicare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Part D Stand-Alone Prescription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Drug Plans,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2006-2014</a:t>
            </a:r>
            <a:endParaRPr lang="en-US" sz="25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0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5164773" cy="54864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NOTE: </a:t>
            </a:r>
            <a:r>
              <a:rPr lang="en-US" dirty="0" smtClean="0">
                <a:solidFill>
                  <a:srgbClr val="000000"/>
                </a:solidFill>
              </a:rPr>
              <a:t>PDP is prescription drug plan. Excludes plans in the territories. </a:t>
            </a:r>
            <a:r>
              <a:rPr lang="en-US" dirty="0" smtClean="0"/>
              <a:t>Includes </a:t>
            </a:r>
            <a:r>
              <a:rPr lang="en-US" dirty="0"/>
              <a:t>168 </a:t>
            </a:r>
            <a:r>
              <a:rPr lang="en-US" dirty="0" smtClean="0"/>
              <a:t>plans under </a:t>
            </a:r>
            <a:r>
              <a:rPr lang="en-US" dirty="0"/>
              <a:t>CMS sanction and </a:t>
            </a:r>
            <a:r>
              <a:rPr lang="en-US" dirty="0" smtClean="0"/>
              <a:t>closed to </a:t>
            </a:r>
            <a:r>
              <a:rPr lang="en-US" dirty="0"/>
              <a:t>new </a:t>
            </a:r>
            <a:r>
              <a:rPr lang="en-US" dirty="0" smtClean="0"/>
              <a:t>enrollees as </a:t>
            </a:r>
            <a:r>
              <a:rPr lang="en-US" dirty="0"/>
              <a:t>of October 2013</a:t>
            </a:r>
            <a:r>
              <a:rPr lang="en-US" dirty="0" smtClean="0"/>
              <a:t>.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SOURCE</a:t>
            </a:r>
            <a:r>
              <a:rPr lang="en-US" dirty="0">
                <a:solidFill>
                  <a:srgbClr val="000000"/>
                </a:solidFill>
              </a:rPr>
              <a:t>: Georgetown/NORC/Kaiser Family Foundation analysis of </a:t>
            </a:r>
            <a:r>
              <a:rPr lang="en-US" dirty="0" smtClean="0">
                <a:solidFill>
                  <a:srgbClr val="000000"/>
                </a:solidFill>
              </a:rPr>
              <a:t>CMS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PDP </a:t>
            </a:r>
            <a:r>
              <a:rPr lang="en-US" dirty="0">
                <a:solidFill>
                  <a:srgbClr val="000000"/>
                </a:solidFill>
              </a:rPr>
              <a:t>landscape source file, </a:t>
            </a:r>
            <a:r>
              <a:rPr lang="en-US" dirty="0" smtClean="0">
                <a:solidFill>
                  <a:srgbClr val="000000"/>
                </a:solidFill>
              </a:rPr>
              <a:t>2014.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000000"/>
                </a:solidFill>
              </a:rPr>
              <a:t>Number of Medicare Part D </a:t>
            </a:r>
            <a:r>
              <a:rPr lang="en-US" sz="2500" dirty="0" smtClean="0">
                <a:solidFill>
                  <a:srgbClr val="000000"/>
                </a:solidFill>
              </a:rPr>
              <a:t>Stand-Alone Prescription </a:t>
            </a:r>
            <a:r>
              <a:rPr lang="en-US" sz="2500" dirty="0">
                <a:solidFill>
                  <a:srgbClr val="000000"/>
                </a:solidFill>
              </a:rPr>
              <a:t>Drug Plans, by </a:t>
            </a:r>
            <a:r>
              <a:rPr lang="en-US" sz="2500" dirty="0" smtClean="0">
                <a:solidFill>
                  <a:srgbClr val="000000"/>
                </a:solidFill>
              </a:rPr>
              <a:t>Region, 2014</a:t>
            </a:r>
            <a:endParaRPr lang="en-US" sz="2500" dirty="0">
              <a:solidFill>
                <a:srgbClr val="000000"/>
              </a:solidFill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854200" y="4578350"/>
            <a:ext cx="684213" cy="542925"/>
            <a:chOff x="1198" y="3014"/>
            <a:chExt cx="431" cy="342"/>
          </a:xfrm>
          <a:solidFill>
            <a:schemeClr val="accent6"/>
          </a:solidFill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 bwMode="auto">
            <a:xfrm>
              <a:off x="1198" y="3014"/>
              <a:ext cx="431" cy="342"/>
              <a:chOff x="1735" y="3474"/>
              <a:chExt cx="860" cy="662"/>
            </a:xfrm>
            <a:grpFill/>
          </p:grpSpPr>
          <p:sp>
            <p:nvSpPr>
              <p:cNvPr id="37893" name="Freeform 5"/>
              <p:cNvSpPr>
                <a:spLocks noChangeAspect="1"/>
              </p:cNvSpPr>
              <p:nvPr/>
            </p:nvSpPr>
            <p:spPr bwMode="auto">
              <a:xfrm>
                <a:off x="1735" y="3557"/>
                <a:ext cx="66" cy="96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68"/>
                  </a:cxn>
                  <a:cxn ang="0">
                    <a:pos x="37" y="0"/>
                  </a:cxn>
                  <a:cxn ang="0">
                    <a:pos x="66" y="20"/>
                  </a:cxn>
                  <a:cxn ang="0">
                    <a:pos x="34" y="96"/>
                  </a:cxn>
                  <a:cxn ang="0">
                    <a:pos x="0" y="96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4" name="Freeform 6"/>
              <p:cNvSpPr>
                <a:spLocks noChangeAspect="1"/>
              </p:cNvSpPr>
              <p:nvPr/>
            </p:nvSpPr>
            <p:spPr bwMode="auto">
              <a:xfrm>
                <a:off x="1829" y="3474"/>
                <a:ext cx="124" cy="121"/>
              </a:xfrm>
              <a:custGeom>
                <a:avLst/>
                <a:gdLst/>
                <a:ahLst/>
                <a:cxnLst>
                  <a:cxn ang="0">
                    <a:pos x="27" y="13"/>
                  </a:cxn>
                  <a:cxn ang="0">
                    <a:pos x="0" y="72"/>
                  </a:cxn>
                  <a:cxn ang="0">
                    <a:pos x="48" y="110"/>
                  </a:cxn>
                  <a:cxn ang="0">
                    <a:pos x="103" y="121"/>
                  </a:cxn>
                  <a:cxn ang="0">
                    <a:pos x="124" y="73"/>
                  </a:cxn>
                  <a:cxn ang="0">
                    <a:pos x="110" y="0"/>
                  </a:cxn>
                  <a:cxn ang="0">
                    <a:pos x="27" y="13"/>
                  </a:cxn>
                </a:cxnLst>
                <a:rect l="0" t="0" r="r" b="b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5" name="Freeform 7"/>
              <p:cNvSpPr>
                <a:spLocks noChangeAspect="1"/>
              </p:cNvSpPr>
              <p:nvPr/>
            </p:nvSpPr>
            <p:spPr bwMode="auto">
              <a:xfrm>
                <a:off x="1945" y="3557"/>
                <a:ext cx="184" cy="13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26" y="0"/>
                  </a:cxn>
                  <a:cxn ang="0">
                    <a:pos x="149" y="59"/>
                  </a:cxn>
                  <a:cxn ang="0">
                    <a:pos x="173" y="72"/>
                  </a:cxn>
                  <a:cxn ang="0">
                    <a:pos x="184" y="120"/>
                  </a:cxn>
                  <a:cxn ang="0">
                    <a:pos x="121" y="127"/>
                  </a:cxn>
                  <a:cxn ang="0">
                    <a:pos x="76" y="136"/>
                  </a:cxn>
                  <a:cxn ang="0">
                    <a:pos x="0" y="48"/>
                  </a:cxn>
                </a:cxnLst>
                <a:rect l="0" t="0" r="r" b="b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6" name="Freeform 8"/>
              <p:cNvSpPr>
                <a:spLocks noChangeAspect="1"/>
              </p:cNvSpPr>
              <p:nvPr/>
            </p:nvSpPr>
            <p:spPr bwMode="auto">
              <a:xfrm>
                <a:off x="2135" y="3660"/>
                <a:ext cx="146" cy="72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0" y="67"/>
                  </a:cxn>
                  <a:cxn ang="0">
                    <a:pos x="38" y="72"/>
                  </a:cxn>
                  <a:cxn ang="0">
                    <a:pos x="62" y="57"/>
                  </a:cxn>
                  <a:cxn ang="0">
                    <a:pos x="107" y="58"/>
                  </a:cxn>
                  <a:cxn ang="0">
                    <a:pos x="146" y="30"/>
                  </a:cxn>
                  <a:cxn ang="0">
                    <a:pos x="120" y="20"/>
                  </a:cxn>
                  <a:cxn ang="0">
                    <a:pos x="101" y="0"/>
                  </a:cxn>
                  <a:cxn ang="0">
                    <a:pos x="22" y="3"/>
                  </a:cxn>
                </a:cxnLst>
                <a:rect l="0" t="0" r="r" b="b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7" name="Freeform 9"/>
              <p:cNvSpPr>
                <a:spLocks noChangeAspect="1"/>
              </p:cNvSpPr>
              <p:nvPr/>
            </p:nvSpPr>
            <p:spPr bwMode="auto">
              <a:xfrm>
                <a:off x="2178" y="3762"/>
                <a:ext cx="60" cy="52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0" y="4"/>
                  </a:cxn>
                  <a:cxn ang="0">
                    <a:pos x="9" y="52"/>
                  </a:cxn>
                  <a:cxn ang="0">
                    <a:pos x="60" y="40"/>
                  </a:cxn>
                  <a:cxn ang="0">
                    <a:pos x="52" y="0"/>
                  </a:cxn>
                </a:cxnLst>
                <a:rect l="0" t="0" r="r" b="b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8" name="Freeform 10"/>
              <p:cNvSpPr>
                <a:spLocks noChangeAspect="1"/>
              </p:cNvSpPr>
              <p:nvPr/>
            </p:nvSpPr>
            <p:spPr bwMode="auto">
              <a:xfrm>
                <a:off x="2243" y="3818"/>
                <a:ext cx="41" cy="5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41" y="0"/>
                  </a:cxn>
                  <a:cxn ang="0">
                    <a:pos x="41" y="45"/>
                  </a:cxn>
                  <a:cxn ang="0">
                    <a:pos x="14" y="51"/>
                  </a:cxn>
                  <a:cxn ang="0">
                    <a:pos x="0" y="20"/>
                  </a:cxn>
                </a:cxnLst>
                <a:rect l="0" t="0" r="r" b="b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9" name="Freeform 11"/>
              <p:cNvSpPr>
                <a:spLocks noChangeAspect="1"/>
              </p:cNvSpPr>
              <p:nvPr/>
            </p:nvSpPr>
            <p:spPr bwMode="auto">
              <a:xfrm>
                <a:off x="2346" y="3842"/>
                <a:ext cx="249" cy="294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12"/>
                  </a:cxn>
                  <a:cxn ang="0">
                    <a:pos x="30" y="167"/>
                  </a:cxn>
                  <a:cxn ang="0">
                    <a:pos x="30" y="267"/>
                  </a:cxn>
                  <a:cxn ang="0">
                    <a:pos x="90" y="294"/>
                  </a:cxn>
                  <a:cxn ang="0">
                    <a:pos x="117" y="235"/>
                  </a:cxn>
                  <a:cxn ang="0">
                    <a:pos x="193" y="222"/>
                  </a:cxn>
                  <a:cxn ang="0">
                    <a:pos x="249" y="158"/>
                  </a:cxn>
                  <a:cxn ang="0">
                    <a:pos x="190" y="58"/>
                  </a:cxn>
                  <a:cxn ang="0">
                    <a:pos x="42" y="0"/>
                  </a:cxn>
                </a:cxnLst>
                <a:rect l="0" t="0" r="r" b="b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7900" name="Freeform 12"/>
            <p:cNvSpPr>
              <a:spLocks noChangeAspect="1"/>
            </p:cNvSpPr>
            <p:nvPr/>
          </p:nvSpPr>
          <p:spPr bwMode="auto">
            <a:xfrm>
              <a:off x="1460" y="3133"/>
              <a:ext cx="69" cy="6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34"/>
                </a:cxn>
                <a:cxn ang="0">
                  <a:pos x="12" y="61"/>
                </a:cxn>
                <a:cxn ang="0">
                  <a:pos x="38" y="70"/>
                </a:cxn>
                <a:cxn ang="0">
                  <a:pos x="64" y="115"/>
                </a:cxn>
                <a:cxn ang="0">
                  <a:pos x="136" y="97"/>
                </a:cxn>
                <a:cxn ang="0">
                  <a:pos x="138" y="49"/>
                </a:cxn>
                <a:cxn ang="0">
                  <a:pos x="85" y="9"/>
                </a:cxn>
                <a:cxn ang="0">
                  <a:pos x="29" y="0"/>
                </a:cxn>
              </a:cxnLst>
              <a:rect l="0" t="0" r="r" b="b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01" name="Freeform 13"/>
          <p:cNvSpPr>
            <a:spLocks noChangeAspect="1"/>
          </p:cNvSpPr>
          <p:nvPr/>
        </p:nvSpPr>
        <p:spPr bwMode="auto">
          <a:xfrm>
            <a:off x="304800" y="4114800"/>
            <a:ext cx="1779588" cy="1787525"/>
          </a:xfrm>
          <a:custGeom>
            <a:avLst/>
            <a:gdLst/>
            <a:ahLst/>
            <a:cxnLst>
              <a:cxn ang="0">
                <a:pos x="251" y="228"/>
              </a:cxn>
              <a:cxn ang="0">
                <a:pos x="567" y="0"/>
              </a:cxn>
              <a:cxn ang="0">
                <a:pos x="717" y="40"/>
              </a:cxn>
              <a:cxn ang="0">
                <a:pos x="790" y="113"/>
              </a:cxn>
              <a:cxn ang="0">
                <a:pos x="1087" y="142"/>
              </a:cxn>
              <a:cxn ang="0">
                <a:pos x="1096" y="900"/>
              </a:cxn>
              <a:cxn ang="0">
                <a:pos x="1193" y="922"/>
              </a:cxn>
              <a:cxn ang="0">
                <a:pos x="1238" y="1013"/>
              </a:cxn>
              <a:cxn ang="0">
                <a:pos x="1306" y="982"/>
              </a:cxn>
              <a:cxn ang="0">
                <a:pos x="1449" y="1188"/>
              </a:cxn>
              <a:cxn ang="0">
                <a:pos x="1572" y="1283"/>
              </a:cxn>
              <a:cxn ang="0">
                <a:pos x="1567" y="1365"/>
              </a:cxn>
              <a:cxn ang="0">
                <a:pos x="1412" y="1375"/>
              </a:cxn>
              <a:cxn ang="0">
                <a:pos x="1344" y="1124"/>
              </a:cxn>
              <a:cxn ang="0">
                <a:pos x="855" y="876"/>
              </a:cxn>
              <a:cxn ang="0">
                <a:pos x="868" y="954"/>
              </a:cxn>
              <a:cxn ang="0">
                <a:pos x="758" y="1055"/>
              </a:cxn>
              <a:cxn ang="0">
                <a:pos x="740" y="1018"/>
              </a:cxn>
              <a:cxn ang="0">
                <a:pos x="709" y="1018"/>
              </a:cxn>
              <a:cxn ang="0">
                <a:pos x="621" y="1228"/>
              </a:cxn>
              <a:cxn ang="0">
                <a:pos x="348" y="1435"/>
              </a:cxn>
              <a:cxn ang="0">
                <a:pos x="78" y="1533"/>
              </a:cxn>
              <a:cxn ang="0">
                <a:pos x="0" y="1520"/>
              </a:cxn>
              <a:cxn ang="0">
                <a:pos x="310" y="1343"/>
              </a:cxn>
              <a:cxn ang="0">
                <a:pos x="348" y="1343"/>
              </a:cxn>
              <a:cxn ang="0">
                <a:pos x="461" y="1206"/>
              </a:cxn>
              <a:cxn ang="0">
                <a:pos x="512" y="1201"/>
              </a:cxn>
              <a:cxn ang="0">
                <a:pos x="589" y="1097"/>
              </a:cxn>
              <a:cxn ang="0">
                <a:pos x="562" y="1051"/>
              </a:cxn>
              <a:cxn ang="0">
                <a:pos x="397" y="1073"/>
              </a:cxn>
              <a:cxn ang="0">
                <a:pos x="284" y="812"/>
              </a:cxn>
              <a:cxn ang="0">
                <a:pos x="348" y="694"/>
              </a:cxn>
              <a:cxn ang="0">
                <a:pos x="452" y="653"/>
              </a:cxn>
              <a:cxn ang="0">
                <a:pos x="415" y="548"/>
              </a:cxn>
              <a:cxn ang="0">
                <a:pos x="306" y="598"/>
              </a:cxn>
              <a:cxn ang="0">
                <a:pos x="224" y="447"/>
              </a:cxn>
              <a:cxn ang="0">
                <a:pos x="315" y="411"/>
              </a:cxn>
              <a:cxn ang="0">
                <a:pos x="397" y="452"/>
              </a:cxn>
              <a:cxn ang="0">
                <a:pos x="434" y="429"/>
              </a:cxn>
              <a:cxn ang="0">
                <a:pos x="366" y="301"/>
              </a:cxn>
              <a:cxn ang="0">
                <a:pos x="246" y="292"/>
              </a:cxn>
              <a:cxn ang="0">
                <a:pos x="251" y="228"/>
              </a:cxn>
            </a:cxnLst>
            <a:rect l="0" t="0" r="r" b="b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2" name="Freeform 14"/>
          <p:cNvSpPr>
            <a:spLocks noChangeAspect="1"/>
          </p:cNvSpPr>
          <p:nvPr/>
        </p:nvSpPr>
        <p:spPr bwMode="auto">
          <a:xfrm>
            <a:off x="2957513" y="2255838"/>
            <a:ext cx="985838" cy="817562"/>
          </a:xfrm>
          <a:custGeom>
            <a:avLst/>
            <a:gdLst/>
            <a:ahLst/>
            <a:cxnLst>
              <a:cxn ang="0">
                <a:pos x="55" y="0"/>
              </a:cxn>
              <a:cxn ang="0">
                <a:pos x="35" y="172"/>
              </a:cxn>
              <a:cxn ang="0">
                <a:pos x="0" y="420"/>
              </a:cxn>
              <a:cxn ang="0">
                <a:pos x="164" y="433"/>
              </a:cxn>
              <a:cxn ang="0">
                <a:pos x="547" y="463"/>
              </a:cxn>
              <a:cxn ang="0">
                <a:pos x="567" y="47"/>
              </a:cxn>
              <a:cxn ang="0">
                <a:pos x="55" y="0"/>
              </a:cxn>
            </a:cxnLst>
            <a:rect l="0" t="0" r="r" b="b"/>
            <a:pathLst>
              <a:path w="567" h="463">
                <a:moveTo>
                  <a:pt x="55" y="0"/>
                </a:moveTo>
                <a:lnTo>
                  <a:pt x="35" y="172"/>
                </a:lnTo>
                <a:lnTo>
                  <a:pt x="0" y="420"/>
                </a:lnTo>
                <a:lnTo>
                  <a:pt x="164" y="433"/>
                </a:lnTo>
                <a:lnTo>
                  <a:pt x="547" y="463"/>
                </a:lnTo>
                <a:lnTo>
                  <a:pt x="567" y="47"/>
                </a:lnTo>
                <a:lnTo>
                  <a:pt x="55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3" name="Freeform 15"/>
          <p:cNvSpPr>
            <a:spLocks noChangeAspect="1"/>
          </p:cNvSpPr>
          <p:nvPr/>
        </p:nvSpPr>
        <p:spPr bwMode="auto">
          <a:xfrm>
            <a:off x="3903663" y="2708275"/>
            <a:ext cx="1204913" cy="55245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207"/>
              </a:cxn>
              <a:cxn ang="0">
                <a:pos x="157" y="211"/>
              </a:cxn>
              <a:cxn ang="0">
                <a:pos x="155" y="313"/>
              </a:cxn>
              <a:cxn ang="0">
                <a:pos x="367" y="310"/>
              </a:cxn>
              <a:cxn ang="0">
                <a:pos x="556" y="307"/>
              </a:cxn>
              <a:cxn ang="0">
                <a:pos x="695" y="310"/>
              </a:cxn>
              <a:cxn ang="0">
                <a:pos x="652" y="222"/>
              </a:cxn>
              <a:cxn ang="0">
                <a:pos x="622" y="140"/>
              </a:cxn>
              <a:cxn ang="0">
                <a:pos x="589" y="55"/>
              </a:cxn>
              <a:cxn ang="0">
                <a:pos x="510" y="1"/>
              </a:cxn>
              <a:cxn ang="0">
                <a:pos x="474" y="33"/>
              </a:cxn>
              <a:cxn ang="0">
                <a:pos x="431" y="10"/>
              </a:cxn>
              <a:cxn ang="0">
                <a:pos x="242" y="4"/>
              </a:cxn>
              <a:cxn ang="0">
                <a:pos x="8" y="0"/>
              </a:cxn>
            </a:cxnLst>
            <a:rect l="0" t="0" r="r" b="b"/>
            <a:pathLst>
              <a:path w="695" h="313">
                <a:moveTo>
                  <a:pt x="8" y="0"/>
                </a:moveTo>
                <a:lnTo>
                  <a:pt x="0" y="207"/>
                </a:lnTo>
                <a:lnTo>
                  <a:pt x="157" y="211"/>
                </a:lnTo>
                <a:lnTo>
                  <a:pt x="155" y="313"/>
                </a:lnTo>
                <a:lnTo>
                  <a:pt x="367" y="310"/>
                </a:lnTo>
                <a:lnTo>
                  <a:pt x="556" y="307"/>
                </a:lnTo>
                <a:lnTo>
                  <a:pt x="695" y="310"/>
                </a:lnTo>
                <a:lnTo>
                  <a:pt x="652" y="222"/>
                </a:lnTo>
                <a:lnTo>
                  <a:pt x="622" y="140"/>
                </a:lnTo>
                <a:lnTo>
                  <a:pt x="589" y="55"/>
                </a:lnTo>
                <a:lnTo>
                  <a:pt x="510" y="1"/>
                </a:lnTo>
                <a:lnTo>
                  <a:pt x="474" y="33"/>
                </a:lnTo>
                <a:lnTo>
                  <a:pt x="431" y="10"/>
                </a:lnTo>
                <a:lnTo>
                  <a:pt x="242" y="4"/>
                </a:lnTo>
                <a:lnTo>
                  <a:pt x="8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4" name="Freeform 16"/>
          <p:cNvSpPr>
            <a:spLocks noChangeAspect="1"/>
          </p:cNvSpPr>
          <p:nvPr/>
        </p:nvSpPr>
        <p:spPr bwMode="auto">
          <a:xfrm>
            <a:off x="4017963" y="3781425"/>
            <a:ext cx="1238250" cy="604837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61"/>
              </a:cxn>
              <a:cxn ang="0">
                <a:pos x="253" y="70"/>
              </a:cxn>
              <a:cxn ang="0">
                <a:pos x="255" y="266"/>
              </a:cxn>
              <a:cxn ang="0">
                <a:pos x="385" y="319"/>
              </a:cxn>
              <a:cxn ang="0">
                <a:pos x="420" y="300"/>
              </a:cxn>
              <a:cxn ang="0">
                <a:pos x="502" y="343"/>
              </a:cxn>
              <a:cxn ang="0">
                <a:pos x="556" y="342"/>
              </a:cxn>
              <a:cxn ang="0">
                <a:pos x="654" y="300"/>
              </a:cxn>
              <a:cxn ang="0">
                <a:pos x="713" y="340"/>
              </a:cxn>
              <a:cxn ang="0">
                <a:pos x="713" y="128"/>
              </a:cxn>
              <a:cxn ang="0">
                <a:pos x="695" y="5"/>
              </a:cxn>
              <a:cxn ang="0">
                <a:pos x="4" y="0"/>
              </a:cxn>
            </a:cxnLst>
            <a:rect l="0" t="0" r="r" b="b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5" name="Freeform 17"/>
          <p:cNvSpPr>
            <a:spLocks noChangeAspect="1"/>
          </p:cNvSpPr>
          <p:nvPr/>
        </p:nvSpPr>
        <p:spPr bwMode="auto">
          <a:xfrm>
            <a:off x="5724525" y="4049713"/>
            <a:ext cx="496888" cy="879475"/>
          </a:xfrm>
          <a:custGeom>
            <a:avLst/>
            <a:gdLst/>
            <a:ahLst/>
            <a:cxnLst>
              <a:cxn ang="0">
                <a:pos x="81" y="16"/>
              </a:cxn>
              <a:cxn ang="0">
                <a:pos x="38" y="101"/>
              </a:cxn>
              <a:cxn ang="0">
                <a:pos x="0" y="156"/>
              </a:cxn>
              <a:cxn ang="0">
                <a:pos x="12" y="222"/>
              </a:cxn>
              <a:cxn ang="0">
                <a:pos x="57" y="311"/>
              </a:cxn>
              <a:cxn ang="0">
                <a:pos x="23" y="402"/>
              </a:cxn>
              <a:cxn ang="0">
                <a:pos x="8" y="450"/>
              </a:cxn>
              <a:cxn ang="0">
                <a:pos x="175" y="430"/>
              </a:cxn>
              <a:cxn ang="0">
                <a:pos x="182" y="492"/>
              </a:cxn>
              <a:cxn ang="0">
                <a:pos x="216" y="499"/>
              </a:cxn>
              <a:cxn ang="0">
                <a:pos x="225" y="468"/>
              </a:cxn>
              <a:cxn ang="0">
                <a:pos x="287" y="459"/>
              </a:cxn>
              <a:cxn ang="0">
                <a:pos x="273" y="357"/>
              </a:cxn>
              <a:cxn ang="0">
                <a:pos x="270" y="0"/>
              </a:cxn>
              <a:cxn ang="0">
                <a:pos x="81" y="16"/>
              </a:cxn>
            </a:cxnLst>
            <a:rect l="0" t="0" r="r" b="b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6" name="Freeform 18"/>
          <p:cNvSpPr>
            <a:spLocks noChangeAspect="1"/>
          </p:cNvSpPr>
          <p:nvPr/>
        </p:nvSpPr>
        <p:spPr bwMode="auto">
          <a:xfrm>
            <a:off x="2511425" y="1454150"/>
            <a:ext cx="1436688" cy="909637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176" y="21"/>
              </a:cxn>
              <a:cxn ang="0">
                <a:pos x="275" y="34"/>
              </a:cxn>
              <a:cxn ang="0">
                <a:pos x="404" y="48"/>
              </a:cxn>
              <a:cxn ang="0">
                <a:pos x="524" y="60"/>
              </a:cxn>
              <a:cxn ang="0">
                <a:pos x="731" y="75"/>
              </a:cxn>
              <a:cxn ang="0">
                <a:pos x="828" y="82"/>
              </a:cxn>
              <a:cxn ang="0">
                <a:pos x="825" y="502"/>
              </a:cxn>
              <a:cxn ang="0">
                <a:pos x="318" y="459"/>
              </a:cxn>
              <a:cxn ang="0">
                <a:pos x="307" y="516"/>
              </a:cxn>
              <a:cxn ang="0">
                <a:pos x="288" y="489"/>
              </a:cxn>
              <a:cxn ang="0">
                <a:pos x="242" y="493"/>
              </a:cxn>
              <a:cxn ang="0">
                <a:pos x="175" y="504"/>
              </a:cxn>
              <a:cxn ang="0">
                <a:pos x="163" y="431"/>
              </a:cxn>
              <a:cxn ang="0">
                <a:pos x="84" y="373"/>
              </a:cxn>
              <a:cxn ang="0">
                <a:pos x="96" y="317"/>
              </a:cxn>
              <a:cxn ang="0">
                <a:pos x="103" y="273"/>
              </a:cxn>
              <a:cxn ang="0">
                <a:pos x="0" y="128"/>
              </a:cxn>
              <a:cxn ang="0">
                <a:pos x="14" y="0"/>
              </a:cxn>
            </a:cxnLst>
            <a:rect l="0" t="0" r="r" b="b"/>
            <a:pathLst>
              <a:path w="828" h="516">
                <a:moveTo>
                  <a:pt x="14" y="0"/>
                </a:moveTo>
                <a:lnTo>
                  <a:pt x="176" y="21"/>
                </a:lnTo>
                <a:lnTo>
                  <a:pt x="275" y="34"/>
                </a:lnTo>
                <a:lnTo>
                  <a:pt x="404" y="48"/>
                </a:lnTo>
                <a:lnTo>
                  <a:pt x="524" y="60"/>
                </a:lnTo>
                <a:lnTo>
                  <a:pt x="731" y="75"/>
                </a:lnTo>
                <a:lnTo>
                  <a:pt x="828" y="82"/>
                </a:lnTo>
                <a:lnTo>
                  <a:pt x="825" y="502"/>
                </a:lnTo>
                <a:lnTo>
                  <a:pt x="318" y="459"/>
                </a:lnTo>
                <a:lnTo>
                  <a:pt x="307" y="516"/>
                </a:lnTo>
                <a:lnTo>
                  <a:pt x="288" y="489"/>
                </a:lnTo>
                <a:lnTo>
                  <a:pt x="242" y="493"/>
                </a:lnTo>
                <a:lnTo>
                  <a:pt x="175" y="504"/>
                </a:lnTo>
                <a:lnTo>
                  <a:pt x="163" y="431"/>
                </a:lnTo>
                <a:lnTo>
                  <a:pt x="84" y="373"/>
                </a:lnTo>
                <a:lnTo>
                  <a:pt x="96" y="317"/>
                </a:lnTo>
                <a:lnTo>
                  <a:pt x="103" y="273"/>
                </a:lnTo>
                <a:lnTo>
                  <a:pt x="0" y="128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7" name="Freeform 19"/>
          <p:cNvSpPr>
            <a:spLocks noChangeAspect="1"/>
          </p:cNvSpPr>
          <p:nvPr/>
        </p:nvSpPr>
        <p:spPr bwMode="auto">
          <a:xfrm>
            <a:off x="3944938" y="1598613"/>
            <a:ext cx="965200" cy="5730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65" y="10"/>
              </a:cxn>
              <a:cxn ang="0">
                <a:pos x="500" y="106"/>
              </a:cxn>
              <a:cxn ang="0">
                <a:pos x="532" y="179"/>
              </a:cxn>
              <a:cxn ang="0">
                <a:pos x="555" y="298"/>
              </a:cxn>
              <a:cxn ang="0">
                <a:pos x="541" y="325"/>
              </a:cxn>
              <a:cxn ang="0">
                <a:pos x="370" y="320"/>
              </a:cxn>
              <a:cxn ang="0">
                <a:pos x="0" y="314"/>
              </a:cxn>
              <a:cxn ang="0">
                <a:pos x="2" y="0"/>
              </a:cxn>
            </a:cxnLst>
            <a:rect l="0" t="0" r="r" b="b"/>
            <a:pathLst>
              <a:path w="555" h="325">
                <a:moveTo>
                  <a:pt x="2" y="0"/>
                </a:moveTo>
                <a:lnTo>
                  <a:pt x="465" y="10"/>
                </a:lnTo>
                <a:lnTo>
                  <a:pt x="500" y="106"/>
                </a:lnTo>
                <a:lnTo>
                  <a:pt x="532" y="179"/>
                </a:lnTo>
                <a:lnTo>
                  <a:pt x="555" y="298"/>
                </a:lnTo>
                <a:lnTo>
                  <a:pt x="541" y="325"/>
                </a:lnTo>
                <a:lnTo>
                  <a:pt x="370" y="320"/>
                </a:lnTo>
                <a:lnTo>
                  <a:pt x="0" y="314"/>
                </a:lnTo>
                <a:lnTo>
                  <a:pt x="2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8" name="Freeform 20"/>
          <p:cNvSpPr>
            <a:spLocks noChangeAspect="1"/>
          </p:cNvSpPr>
          <p:nvPr/>
        </p:nvSpPr>
        <p:spPr bwMode="auto">
          <a:xfrm>
            <a:off x="3917950" y="2149475"/>
            <a:ext cx="1012825" cy="671512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9" y="147"/>
              </a:cxn>
              <a:cxn ang="0">
                <a:pos x="0" y="320"/>
              </a:cxn>
              <a:cxn ang="0">
                <a:pos x="424" y="326"/>
              </a:cxn>
              <a:cxn ang="0">
                <a:pos x="468" y="350"/>
              </a:cxn>
              <a:cxn ang="0">
                <a:pos x="500" y="317"/>
              </a:cxn>
              <a:cxn ang="0">
                <a:pos x="583" y="380"/>
              </a:cxn>
              <a:cxn ang="0">
                <a:pos x="571" y="314"/>
              </a:cxn>
              <a:cxn ang="0">
                <a:pos x="579" y="264"/>
              </a:cxn>
              <a:cxn ang="0">
                <a:pos x="583" y="91"/>
              </a:cxn>
              <a:cxn ang="0">
                <a:pos x="546" y="54"/>
              </a:cxn>
              <a:cxn ang="0">
                <a:pos x="561" y="6"/>
              </a:cxn>
              <a:cxn ang="0">
                <a:pos x="284" y="4"/>
              </a:cxn>
              <a:cxn ang="0">
                <a:pos x="11" y="0"/>
              </a:cxn>
            </a:cxnLst>
            <a:rect l="0" t="0" r="r" b="b"/>
            <a:pathLst>
              <a:path w="583" h="380">
                <a:moveTo>
                  <a:pt x="11" y="0"/>
                </a:moveTo>
                <a:lnTo>
                  <a:pt x="9" y="147"/>
                </a:lnTo>
                <a:lnTo>
                  <a:pt x="0" y="320"/>
                </a:lnTo>
                <a:lnTo>
                  <a:pt x="424" y="326"/>
                </a:lnTo>
                <a:lnTo>
                  <a:pt x="468" y="350"/>
                </a:lnTo>
                <a:lnTo>
                  <a:pt x="500" y="317"/>
                </a:lnTo>
                <a:lnTo>
                  <a:pt x="583" y="380"/>
                </a:lnTo>
                <a:lnTo>
                  <a:pt x="571" y="314"/>
                </a:lnTo>
                <a:lnTo>
                  <a:pt x="579" y="264"/>
                </a:lnTo>
                <a:lnTo>
                  <a:pt x="583" y="91"/>
                </a:lnTo>
                <a:lnTo>
                  <a:pt x="546" y="54"/>
                </a:lnTo>
                <a:lnTo>
                  <a:pt x="561" y="6"/>
                </a:lnTo>
                <a:lnTo>
                  <a:pt x="284" y="4"/>
                </a:lnTo>
                <a:lnTo>
                  <a:pt x="11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9" name="Freeform 21"/>
          <p:cNvSpPr>
            <a:spLocks noChangeAspect="1"/>
          </p:cNvSpPr>
          <p:nvPr/>
        </p:nvSpPr>
        <p:spPr bwMode="auto">
          <a:xfrm>
            <a:off x="5046663" y="3105150"/>
            <a:ext cx="950913" cy="795337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40" y="0"/>
              </a:cxn>
              <a:cxn ang="0">
                <a:pos x="290" y="0"/>
              </a:cxn>
              <a:cxn ang="0">
                <a:pos x="329" y="13"/>
              </a:cxn>
              <a:cxn ang="0">
                <a:pos x="308" y="52"/>
              </a:cxn>
              <a:cxn ang="0">
                <a:pos x="378" y="116"/>
              </a:cxn>
              <a:cxn ang="0">
                <a:pos x="401" y="170"/>
              </a:cxn>
              <a:cxn ang="0">
                <a:pos x="442" y="156"/>
              </a:cxn>
              <a:cxn ang="0">
                <a:pos x="441" y="232"/>
              </a:cxn>
              <a:cxn ang="0">
                <a:pos x="483" y="255"/>
              </a:cxn>
              <a:cxn ang="0">
                <a:pos x="502" y="322"/>
              </a:cxn>
              <a:cxn ang="0">
                <a:pos x="532" y="328"/>
              </a:cxn>
              <a:cxn ang="0">
                <a:pos x="548" y="356"/>
              </a:cxn>
              <a:cxn ang="0">
                <a:pos x="511" y="395"/>
              </a:cxn>
              <a:cxn ang="0">
                <a:pos x="499" y="439"/>
              </a:cxn>
              <a:cxn ang="0">
                <a:pos x="447" y="451"/>
              </a:cxn>
              <a:cxn ang="0">
                <a:pos x="460" y="402"/>
              </a:cxn>
              <a:cxn ang="0">
                <a:pos x="255" y="420"/>
              </a:cxn>
              <a:cxn ang="0">
                <a:pos x="107" y="438"/>
              </a:cxn>
              <a:cxn ang="0">
                <a:pos x="98" y="390"/>
              </a:cxn>
              <a:cxn ang="0">
                <a:pos x="88" y="246"/>
              </a:cxn>
              <a:cxn ang="0">
                <a:pos x="86" y="167"/>
              </a:cxn>
              <a:cxn ang="0">
                <a:pos x="37" y="131"/>
              </a:cxn>
              <a:cxn ang="0">
                <a:pos x="55" y="98"/>
              </a:cxn>
              <a:cxn ang="0">
                <a:pos x="31" y="80"/>
              </a:cxn>
              <a:cxn ang="0">
                <a:pos x="0" y="15"/>
              </a:cxn>
            </a:cxnLst>
            <a:rect l="0" t="0" r="r" b="b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0" name="Freeform 22"/>
          <p:cNvSpPr>
            <a:spLocks noChangeAspect="1"/>
          </p:cNvSpPr>
          <p:nvPr/>
        </p:nvSpPr>
        <p:spPr bwMode="auto">
          <a:xfrm>
            <a:off x="6450013" y="2609850"/>
            <a:ext cx="601663" cy="701675"/>
          </a:xfrm>
          <a:custGeom>
            <a:avLst/>
            <a:gdLst/>
            <a:ahLst/>
            <a:cxnLst>
              <a:cxn ang="0">
                <a:pos x="0" y="89"/>
              </a:cxn>
              <a:cxn ang="0">
                <a:pos x="155" y="74"/>
              </a:cxn>
              <a:cxn ang="0">
                <a:pos x="188" y="80"/>
              </a:cxn>
              <a:cxn ang="0">
                <a:pos x="261" y="46"/>
              </a:cxn>
              <a:cxn ang="0">
                <a:pos x="277" y="15"/>
              </a:cxn>
              <a:cxn ang="0">
                <a:pos x="321" y="0"/>
              </a:cxn>
              <a:cxn ang="0">
                <a:pos x="345" y="150"/>
              </a:cxn>
              <a:cxn ang="0">
                <a:pos x="327" y="167"/>
              </a:cxn>
              <a:cxn ang="0">
                <a:pos x="331" y="271"/>
              </a:cxn>
              <a:cxn ang="0">
                <a:pos x="297" y="280"/>
              </a:cxn>
              <a:cxn ang="0">
                <a:pos x="277" y="338"/>
              </a:cxn>
              <a:cxn ang="0">
                <a:pos x="251" y="331"/>
              </a:cxn>
              <a:cxn ang="0">
                <a:pos x="242" y="398"/>
              </a:cxn>
              <a:cxn ang="0">
                <a:pos x="203" y="369"/>
              </a:cxn>
              <a:cxn ang="0">
                <a:pos x="127" y="387"/>
              </a:cxn>
              <a:cxn ang="0">
                <a:pos x="94" y="362"/>
              </a:cxn>
              <a:cxn ang="0">
                <a:pos x="51" y="360"/>
              </a:cxn>
              <a:cxn ang="0">
                <a:pos x="29" y="249"/>
              </a:cxn>
              <a:cxn ang="0">
                <a:pos x="0" y="89"/>
              </a:cxn>
            </a:cxnLst>
            <a:rect l="0" t="0" r="r" b="b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1" name="Freeform 23"/>
          <p:cNvSpPr>
            <a:spLocks noChangeAspect="1"/>
          </p:cNvSpPr>
          <p:nvPr/>
        </p:nvSpPr>
        <p:spPr bwMode="auto">
          <a:xfrm>
            <a:off x="7897813" y="2149475"/>
            <a:ext cx="514350" cy="238125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151" y="16"/>
              </a:cxn>
              <a:cxn ang="0">
                <a:pos x="169" y="18"/>
              </a:cxn>
              <a:cxn ang="0">
                <a:pos x="187" y="0"/>
              </a:cxn>
              <a:cxn ang="0">
                <a:pos x="202" y="9"/>
              </a:cxn>
              <a:cxn ang="0">
                <a:pos x="184" y="48"/>
              </a:cxn>
              <a:cxn ang="0">
                <a:pos x="215" y="45"/>
              </a:cxn>
              <a:cxn ang="0">
                <a:pos x="233" y="74"/>
              </a:cxn>
              <a:cxn ang="0">
                <a:pos x="254" y="77"/>
              </a:cxn>
              <a:cxn ang="0">
                <a:pos x="269" y="73"/>
              </a:cxn>
              <a:cxn ang="0">
                <a:pos x="269" y="57"/>
              </a:cxn>
              <a:cxn ang="0">
                <a:pos x="243" y="36"/>
              </a:cxn>
              <a:cxn ang="0">
                <a:pos x="263" y="34"/>
              </a:cxn>
              <a:cxn ang="0">
                <a:pos x="296" y="79"/>
              </a:cxn>
              <a:cxn ang="0">
                <a:pos x="264" y="106"/>
              </a:cxn>
              <a:cxn ang="0">
                <a:pos x="229" y="92"/>
              </a:cxn>
              <a:cxn ang="0">
                <a:pos x="206" y="125"/>
              </a:cxn>
              <a:cxn ang="0">
                <a:pos x="161" y="92"/>
              </a:cxn>
              <a:cxn ang="0">
                <a:pos x="12" y="134"/>
              </a:cxn>
              <a:cxn ang="0">
                <a:pos x="0" y="54"/>
              </a:cxn>
            </a:cxnLst>
            <a:rect l="0" t="0" r="r" b="b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2" name="Freeform 24"/>
          <p:cNvSpPr>
            <a:spLocks noChangeAspect="1"/>
          </p:cNvSpPr>
          <p:nvPr/>
        </p:nvSpPr>
        <p:spPr bwMode="auto">
          <a:xfrm>
            <a:off x="7732713" y="2879725"/>
            <a:ext cx="169863" cy="2159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1" y="0"/>
              </a:cxn>
              <a:cxn ang="0">
                <a:pos x="66" y="27"/>
              </a:cxn>
              <a:cxn ang="0">
                <a:pos x="66" y="54"/>
              </a:cxn>
              <a:cxn ang="0">
                <a:pos x="97" y="73"/>
              </a:cxn>
              <a:cxn ang="0">
                <a:pos x="98" y="109"/>
              </a:cxn>
              <a:cxn ang="0">
                <a:pos x="48" y="122"/>
              </a:cxn>
              <a:cxn ang="0">
                <a:pos x="0" y="8"/>
              </a:cxn>
            </a:cxnLst>
            <a:rect l="0" t="0" r="r" b="b"/>
            <a:pathLst>
              <a:path w="98" h="122">
                <a:moveTo>
                  <a:pt x="0" y="8"/>
                </a:moveTo>
                <a:lnTo>
                  <a:pt x="21" y="0"/>
                </a:lnTo>
                <a:lnTo>
                  <a:pt x="66" y="27"/>
                </a:lnTo>
                <a:lnTo>
                  <a:pt x="66" y="54"/>
                </a:lnTo>
                <a:lnTo>
                  <a:pt x="97" y="73"/>
                </a:lnTo>
                <a:lnTo>
                  <a:pt x="98" y="109"/>
                </a:lnTo>
                <a:lnTo>
                  <a:pt x="48" y="122"/>
                </a:lnTo>
                <a:lnTo>
                  <a:pt x="0" y="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3" name="Freeform 25"/>
          <p:cNvSpPr>
            <a:spLocks noChangeAspect="1"/>
          </p:cNvSpPr>
          <p:nvPr/>
        </p:nvSpPr>
        <p:spPr bwMode="auto">
          <a:xfrm>
            <a:off x="5849938" y="3627438"/>
            <a:ext cx="1211263" cy="449262"/>
          </a:xfrm>
          <a:custGeom>
            <a:avLst/>
            <a:gdLst/>
            <a:ahLst/>
            <a:cxnLst>
              <a:cxn ang="0">
                <a:pos x="42" y="117"/>
              </a:cxn>
              <a:cxn ang="0">
                <a:pos x="42" y="121"/>
              </a:cxn>
              <a:cxn ang="0">
                <a:pos x="30" y="145"/>
              </a:cxn>
              <a:cxn ang="0">
                <a:pos x="43" y="178"/>
              </a:cxn>
              <a:cxn ang="0">
                <a:pos x="0" y="206"/>
              </a:cxn>
              <a:cxn ang="0">
                <a:pos x="9" y="255"/>
              </a:cxn>
              <a:cxn ang="0">
                <a:pos x="192" y="240"/>
              </a:cxn>
              <a:cxn ang="0">
                <a:pos x="410" y="215"/>
              </a:cxn>
              <a:cxn ang="0">
                <a:pos x="519" y="196"/>
              </a:cxn>
              <a:cxn ang="0">
                <a:pos x="541" y="130"/>
              </a:cxn>
              <a:cxn ang="0">
                <a:pos x="580" y="127"/>
              </a:cxn>
              <a:cxn ang="0">
                <a:pos x="699" y="0"/>
              </a:cxn>
              <a:cxn ang="0">
                <a:pos x="544" y="32"/>
              </a:cxn>
              <a:cxn ang="0">
                <a:pos x="183" y="84"/>
              </a:cxn>
              <a:cxn ang="0">
                <a:pos x="186" y="99"/>
              </a:cxn>
              <a:cxn ang="0">
                <a:pos x="42" y="117"/>
              </a:cxn>
            </a:cxnLst>
            <a:rect l="0" t="0" r="r" b="b"/>
            <a:pathLst>
              <a:path w="699" h="255">
                <a:moveTo>
                  <a:pt x="42" y="117"/>
                </a:moveTo>
                <a:lnTo>
                  <a:pt x="42" y="121"/>
                </a:lnTo>
                <a:lnTo>
                  <a:pt x="30" y="145"/>
                </a:lnTo>
                <a:lnTo>
                  <a:pt x="43" y="178"/>
                </a:lnTo>
                <a:lnTo>
                  <a:pt x="0" y="206"/>
                </a:lnTo>
                <a:lnTo>
                  <a:pt x="9" y="255"/>
                </a:lnTo>
                <a:lnTo>
                  <a:pt x="192" y="240"/>
                </a:lnTo>
                <a:lnTo>
                  <a:pt x="410" y="215"/>
                </a:lnTo>
                <a:lnTo>
                  <a:pt x="519" y="196"/>
                </a:lnTo>
                <a:lnTo>
                  <a:pt x="541" y="130"/>
                </a:lnTo>
                <a:lnTo>
                  <a:pt x="580" y="127"/>
                </a:lnTo>
                <a:lnTo>
                  <a:pt x="699" y="0"/>
                </a:lnTo>
                <a:lnTo>
                  <a:pt x="544" y="32"/>
                </a:lnTo>
                <a:lnTo>
                  <a:pt x="183" y="84"/>
                </a:lnTo>
                <a:lnTo>
                  <a:pt x="186" y="99"/>
                </a:lnTo>
                <a:lnTo>
                  <a:pt x="42" y="117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4" name="Freeform 26"/>
          <p:cNvSpPr>
            <a:spLocks noChangeAspect="1"/>
          </p:cNvSpPr>
          <p:nvPr/>
        </p:nvSpPr>
        <p:spPr bwMode="auto">
          <a:xfrm>
            <a:off x="6886575" y="3844925"/>
            <a:ext cx="709613" cy="569912"/>
          </a:xfrm>
          <a:custGeom>
            <a:avLst/>
            <a:gdLst/>
            <a:ahLst/>
            <a:cxnLst>
              <a:cxn ang="0">
                <a:pos x="15" y="58"/>
              </a:cxn>
              <a:cxn ang="0">
                <a:pos x="47" y="27"/>
              </a:cxn>
              <a:cxn ang="0">
                <a:pos x="170" y="0"/>
              </a:cxn>
              <a:cxn ang="0">
                <a:pos x="207" y="18"/>
              </a:cxn>
              <a:cxn ang="0">
                <a:pos x="286" y="5"/>
              </a:cxn>
              <a:cxn ang="0">
                <a:pos x="350" y="51"/>
              </a:cxn>
              <a:cxn ang="0">
                <a:pos x="408" y="86"/>
              </a:cxn>
              <a:cxn ang="0">
                <a:pos x="375" y="183"/>
              </a:cxn>
              <a:cxn ang="0">
                <a:pos x="326" y="233"/>
              </a:cxn>
              <a:cxn ang="0">
                <a:pos x="272" y="247"/>
              </a:cxn>
              <a:cxn ang="0">
                <a:pos x="283" y="286"/>
              </a:cxn>
              <a:cxn ang="0">
                <a:pos x="250" y="323"/>
              </a:cxn>
              <a:cxn ang="0">
                <a:pos x="187" y="233"/>
              </a:cxn>
              <a:cxn ang="0">
                <a:pos x="26" y="86"/>
              </a:cxn>
              <a:cxn ang="0">
                <a:pos x="0" y="86"/>
              </a:cxn>
              <a:cxn ang="0">
                <a:pos x="15" y="58"/>
              </a:cxn>
            </a:cxnLst>
            <a:rect l="0" t="0" r="r" b="b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5" name="Freeform 27"/>
          <p:cNvSpPr>
            <a:spLocks noChangeAspect="1"/>
          </p:cNvSpPr>
          <p:nvPr/>
        </p:nvSpPr>
        <p:spPr bwMode="auto">
          <a:xfrm>
            <a:off x="1281113" y="1787525"/>
            <a:ext cx="1149350" cy="889000"/>
          </a:xfrm>
          <a:custGeom>
            <a:avLst/>
            <a:gdLst/>
            <a:ahLst/>
            <a:cxnLst>
              <a:cxn ang="0">
                <a:pos x="145" y="0"/>
              </a:cxn>
              <a:cxn ang="0">
                <a:pos x="126" y="11"/>
              </a:cxn>
              <a:cxn ang="0">
                <a:pos x="114" y="55"/>
              </a:cxn>
              <a:cxn ang="0">
                <a:pos x="102" y="93"/>
              </a:cxn>
              <a:cxn ang="0">
                <a:pos x="93" y="123"/>
              </a:cxn>
              <a:cxn ang="0">
                <a:pos x="81" y="155"/>
              </a:cxn>
              <a:cxn ang="0">
                <a:pos x="67" y="188"/>
              </a:cxn>
              <a:cxn ang="0">
                <a:pos x="50" y="224"/>
              </a:cxn>
              <a:cxn ang="0">
                <a:pos x="26" y="266"/>
              </a:cxn>
              <a:cxn ang="0">
                <a:pos x="0" y="306"/>
              </a:cxn>
              <a:cxn ang="0">
                <a:pos x="0" y="394"/>
              </a:cxn>
              <a:cxn ang="0">
                <a:pos x="371" y="470"/>
              </a:cxn>
              <a:cxn ang="0">
                <a:pos x="543" y="505"/>
              </a:cxn>
              <a:cxn ang="0">
                <a:pos x="579" y="330"/>
              </a:cxn>
              <a:cxn ang="0">
                <a:pos x="601" y="315"/>
              </a:cxn>
              <a:cxn ang="0">
                <a:pos x="580" y="276"/>
              </a:cxn>
              <a:cxn ang="0">
                <a:pos x="591" y="236"/>
              </a:cxn>
              <a:cxn ang="0">
                <a:pos x="662" y="169"/>
              </a:cxn>
              <a:cxn ang="0">
                <a:pos x="613" y="108"/>
              </a:cxn>
              <a:cxn ang="0">
                <a:pos x="407" y="64"/>
              </a:cxn>
              <a:cxn ang="0">
                <a:pos x="379" y="82"/>
              </a:cxn>
              <a:cxn ang="0">
                <a:pos x="342" y="52"/>
              </a:cxn>
              <a:cxn ang="0">
                <a:pos x="309" y="84"/>
              </a:cxn>
              <a:cxn ang="0">
                <a:pos x="278" y="52"/>
              </a:cxn>
              <a:cxn ang="0">
                <a:pos x="196" y="54"/>
              </a:cxn>
              <a:cxn ang="0">
                <a:pos x="206" y="5"/>
              </a:cxn>
              <a:cxn ang="0">
                <a:pos x="145" y="0"/>
              </a:cxn>
            </a:cxnLst>
            <a:rect l="0" t="0" r="r" b="b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6" name="Freeform 28"/>
          <p:cNvSpPr>
            <a:spLocks noChangeAspect="1"/>
          </p:cNvSpPr>
          <p:nvPr/>
        </p:nvSpPr>
        <p:spPr bwMode="auto">
          <a:xfrm>
            <a:off x="3046413" y="3743325"/>
            <a:ext cx="987425" cy="993775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568" y="22"/>
              </a:cxn>
              <a:cxn ang="0">
                <a:pos x="544" y="520"/>
              </a:cxn>
              <a:cxn ang="0">
                <a:pos x="382" y="511"/>
              </a:cxn>
              <a:cxn ang="0">
                <a:pos x="230" y="507"/>
              </a:cxn>
              <a:cxn ang="0">
                <a:pos x="230" y="526"/>
              </a:cxn>
              <a:cxn ang="0">
                <a:pos x="103" y="526"/>
              </a:cxn>
              <a:cxn ang="0">
                <a:pos x="95" y="563"/>
              </a:cxn>
              <a:cxn ang="0">
                <a:pos x="0" y="551"/>
              </a:cxn>
              <a:cxn ang="0">
                <a:pos x="54" y="130"/>
              </a:cxn>
              <a:cxn ang="0">
                <a:pos x="69" y="0"/>
              </a:cxn>
            </a:cxnLst>
            <a:rect l="0" t="0" r="r" b="b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7" name="Freeform 29"/>
          <p:cNvSpPr>
            <a:spLocks noChangeAspect="1"/>
          </p:cNvSpPr>
          <p:nvPr/>
        </p:nvSpPr>
        <p:spPr bwMode="auto">
          <a:xfrm>
            <a:off x="4159250" y="3244850"/>
            <a:ext cx="1062038" cy="550862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82"/>
              </a:cxn>
              <a:cxn ang="0">
                <a:pos x="0" y="309"/>
              </a:cxn>
              <a:cxn ang="0">
                <a:pos x="611" y="312"/>
              </a:cxn>
              <a:cxn ang="0">
                <a:pos x="599" y="149"/>
              </a:cxn>
              <a:cxn ang="0">
                <a:pos x="599" y="88"/>
              </a:cxn>
              <a:cxn ang="0">
                <a:pos x="550" y="51"/>
              </a:cxn>
              <a:cxn ang="0">
                <a:pos x="565" y="18"/>
              </a:cxn>
              <a:cxn ang="0">
                <a:pos x="544" y="0"/>
              </a:cxn>
              <a:cxn ang="0">
                <a:pos x="267" y="3"/>
              </a:cxn>
              <a:cxn ang="0">
                <a:pos x="6" y="3"/>
              </a:cxn>
            </a:cxnLst>
            <a:rect l="0" t="0" r="r" b="b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8" name="Freeform 30"/>
          <p:cNvSpPr>
            <a:spLocks noChangeAspect="1"/>
          </p:cNvSpPr>
          <p:nvPr/>
        </p:nvSpPr>
        <p:spPr bwMode="auto">
          <a:xfrm>
            <a:off x="5364163" y="1903413"/>
            <a:ext cx="719138" cy="854075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61" y="28"/>
              </a:cxn>
              <a:cxn ang="0">
                <a:pos x="90" y="28"/>
              </a:cxn>
              <a:cxn ang="0">
                <a:pos x="107" y="0"/>
              </a:cxn>
              <a:cxn ang="0">
                <a:pos x="121" y="36"/>
              </a:cxn>
              <a:cxn ang="0">
                <a:pos x="166" y="36"/>
              </a:cxn>
              <a:cxn ang="0">
                <a:pos x="189" y="68"/>
              </a:cxn>
              <a:cxn ang="0">
                <a:pos x="236" y="59"/>
              </a:cxn>
              <a:cxn ang="0">
                <a:pos x="267" y="80"/>
              </a:cxn>
              <a:cxn ang="0">
                <a:pos x="325" y="95"/>
              </a:cxn>
              <a:cxn ang="0">
                <a:pos x="336" y="121"/>
              </a:cxn>
              <a:cxn ang="0">
                <a:pos x="365" y="122"/>
              </a:cxn>
              <a:cxn ang="0">
                <a:pos x="356" y="147"/>
              </a:cxn>
              <a:cxn ang="0">
                <a:pos x="367" y="176"/>
              </a:cxn>
              <a:cxn ang="0">
                <a:pos x="347" y="211"/>
              </a:cxn>
              <a:cxn ang="0">
                <a:pos x="361" y="219"/>
              </a:cxn>
              <a:cxn ang="0">
                <a:pos x="394" y="180"/>
              </a:cxn>
              <a:cxn ang="0">
                <a:pos x="392" y="167"/>
              </a:cxn>
              <a:cxn ang="0">
                <a:pos x="406" y="161"/>
              </a:cxn>
              <a:cxn ang="0">
                <a:pos x="415" y="180"/>
              </a:cxn>
              <a:cxn ang="0">
                <a:pos x="389" y="207"/>
              </a:cxn>
              <a:cxn ang="0">
                <a:pos x="379" y="268"/>
              </a:cxn>
              <a:cxn ang="0">
                <a:pos x="379" y="371"/>
              </a:cxn>
              <a:cxn ang="0">
                <a:pos x="394" y="389"/>
              </a:cxn>
              <a:cxn ang="0">
                <a:pos x="388" y="453"/>
              </a:cxn>
              <a:cxn ang="0">
                <a:pos x="191" y="484"/>
              </a:cxn>
              <a:cxn ang="0">
                <a:pos x="142" y="454"/>
              </a:cxn>
              <a:cxn ang="0">
                <a:pos x="152" y="416"/>
              </a:cxn>
              <a:cxn ang="0">
                <a:pos x="128" y="374"/>
              </a:cxn>
              <a:cxn ang="0">
                <a:pos x="107" y="322"/>
              </a:cxn>
              <a:cxn ang="0">
                <a:pos x="52" y="270"/>
              </a:cxn>
              <a:cxn ang="0">
                <a:pos x="18" y="270"/>
              </a:cxn>
              <a:cxn ang="0">
                <a:pos x="18" y="198"/>
              </a:cxn>
              <a:cxn ang="0">
                <a:pos x="0" y="171"/>
              </a:cxn>
              <a:cxn ang="0">
                <a:pos x="39" y="130"/>
              </a:cxn>
              <a:cxn ang="0">
                <a:pos x="30" y="33"/>
              </a:cxn>
            </a:cxnLst>
            <a:rect l="0" t="0" r="r" b="b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5646738" y="1781175"/>
            <a:ext cx="1089025" cy="1001712"/>
            <a:chOff x="3254" y="860"/>
            <a:chExt cx="623" cy="557"/>
          </a:xfrm>
          <a:solidFill>
            <a:schemeClr val="accent1"/>
          </a:solidFill>
        </p:grpSpPr>
        <p:sp>
          <p:nvSpPr>
            <p:cNvPr id="37920" name="Freeform 32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99" y="0"/>
                </a:cxn>
                <a:cxn ang="0">
                  <a:pos x="82" y="44"/>
                </a:cxn>
                <a:cxn ang="0">
                  <a:pos x="95" y="57"/>
                </a:cxn>
                <a:cxn ang="0">
                  <a:pos x="126" y="39"/>
                </a:cxn>
                <a:cxn ang="0">
                  <a:pos x="195" y="66"/>
                </a:cxn>
                <a:cxn ang="0">
                  <a:pos x="225" y="44"/>
                </a:cxn>
                <a:cxn ang="0">
                  <a:pos x="317" y="32"/>
                </a:cxn>
                <a:cxn ang="0">
                  <a:pos x="335" y="58"/>
                </a:cxn>
                <a:cxn ang="0">
                  <a:pos x="371" y="53"/>
                </a:cxn>
                <a:cxn ang="0">
                  <a:pos x="441" y="81"/>
                </a:cxn>
                <a:cxn ang="0">
                  <a:pos x="445" y="102"/>
                </a:cxn>
                <a:cxn ang="0">
                  <a:pos x="369" y="120"/>
                </a:cxn>
                <a:cxn ang="0">
                  <a:pos x="347" y="106"/>
                </a:cxn>
                <a:cxn ang="0">
                  <a:pos x="308" y="111"/>
                </a:cxn>
                <a:cxn ang="0">
                  <a:pos x="263" y="137"/>
                </a:cxn>
                <a:cxn ang="0">
                  <a:pos x="243" y="139"/>
                </a:cxn>
                <a:cxn ang="0">
                  <a:pos x="226" y="120"/>
                </a:cxn>
                <a:cxn ang="0">
                  <a:pos x="201" y="191"/>
                </a:cxn>
                <a:cxn ang="0">
                  <a:pos x="173" y="193"/>
                </a:cxn>
                <a:cxn ang="0">
                  <a:pos x="161" y="164"/>
                </a:cxn>
                <a:cxn ang="0">
                  <a:pos x="101" y="151"/>
                </a:cxn>
                <a:cxn ang="0">
                  <a:pos x="73" y="130"/>
                </a:cxn>
                <a:cxn ang="0">
                  <a:pos x="23" y="137"/>
                </a:cxn>
                <a:cxn ang="0">
                  <a:pos x="0" y="106"/>
                </a:cxn>
              </a:cxnLst>
              <a:rect l="0" t="0" r="r" b="b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21" name="Freeform 33"/>
            <p:cNvSpPr>
              <a:spLocks noChangeAspect="1"/>
            </p:cNvSpPr>
            <p:nvPr/>
          </p:nvSpPr>
          <p:spPr bwMode="auto">
            <a:xfrm>
              <a:off x="3560" y="994"/>
              <a:ext cx="317" cy="423"/>
            </a:xfrm>
            <a:custGeom>
              <a:avLst/>
              <a:gdLst/>
              <a:ahLst/>
              <a:cxnLst>
                <a:cxn ang="0">
                  <a:pos x="81" y="18"/>
                </a:cxn>
                <a:cxn ang="0">
                  <a:pos x="93" y="45"/>
                </a:cxn>
                <a:cxn ang="0">
                  <a:pos x="70" y="61"/>
                </a:cxn>
                <a:cxn ang="0">
                  <a:pos x="69" y="130"/>
                </a:cxn>
                <a:cxn ang="0">
                  <a:pos x="57" y="85"/>
                </a:cxn>
                <a:cxn ang="0">
                  <a:pos x="11" y="128"/>
                </a:cxn>
                <a:cxn ang="0">
                  <a:pos x="0" y="252"/>
                </a:cxn>
                <a:cxn ang="0">
                  <a:pos x="30" y="313"/>
                </a:cxn>
                <a:cxn ang="0">
                  <a:pos x="33" y="344"/>
                </a:cxn>
                <a:cxn ang="0">
                  <a:pos x="34" y="369"/>
                </a:cxn>
                <a:cxn ang="0">
                  <a:pos x="33" y="392"/>
                </a:cxn>
                <a:cxn ang="0">
                  <a:pos x="27" y="432"/>
                </a:cxn>
                <a:cxn ang="0">
                  <a:pos x="152" y="425"/>
                </a:cxn>
                <a:cxn ang="0">
                  <a:pos x="318" y="410"/>
                </a:cxn>
                <a:cxn ang="0">
                  <a:pos x="288" y="401"/>
                </a:cxn>
                <a:cxn ang="0">
                  <a:pos x="271" y="378"/>
                </a:cxn>
                <a:cxn ang="0">
                  <a:pos x="297" y="359"/>
                </a:cxn>
                <a:cxn ang="0">
                  <a:pos x="297" y="335"/>
                </a:cxn>
                <a:cxn ang="0">
                  <a:pos x="285" y="314"/>
                </a:cxn>
                <a:cxn ang="0">
                  <a:pos x="297" y="299"/>
                </a:cxn>
                <a:cxn ang="0">
                  <a:pos x="319" y="301"/>
                </a:cxn>
                <a:cxn ang="0">
                  <a:pos x="315" y="241"/>
                </a:cxn>
                <a:cxn ang="0">
                  <a:pos x="309" y="206"/>
                </a:cxn>
                <a:cxn ang="0">
                  <a:pos x="295" y="183"/>
                </a:cxn>
                <a:cxn ang="0">
                  <a:pos x="282" y="170"/>
                </a:cxn>
                <a:cxn ang="0">
                  <a:pos x="261" y="165"/>
                </a:cxn>
                <a:cxn ang="0">
                  <a:pos x="242" y="165"/>
                </a:cxn>
                <a:cxn ang="0">
                  <a:pos x="221" y="194"/>
                </a:cxn>
                <a:cxn ang="0">
                  <a:pos x="207" y="203"/>
                </a:cxn>
                <a:cxn ang="0">
                  <a:pos x="198" y="206"/>
                </a:cxn>
                <a:cxn ang="0">
                  <a:pos x="188" y="201"/>
                </a:cxn>
                <a:cxn ang="0">
                  <a:pos x="185" y="188"/>
                </a:cxn>
                <a:cxn ang="0">
                  <a:pos x="188" y="179"/>
                </a:cxn>
                <a:cxn ang="0">
                  <a:pos x="197" y="170"/>
                </a:cxn>
                <a:cxn ang="0">
                  <a:pos x="206" y="165"/>
                </a:cxn>
                <a:cxn ang="0">
                  <a:pos x="215" y="164"/>
                </a:cxn>
                <a:cxn ang="0">
                  <a:pos x="215" y="147"/>
                </a:cxn>
                <a:cxn ang="0">
                  <a:pos x="239" y="130"/>
                </a:cxn>
                <a:cxn ang="0">
                  <a:pos x="215" y="73"/>
                </a:cxn>
                <a:cxn ang="0">
                  <a:pos x="215" y="46"/>
                </a:cxn>
                <a:cxn ang="0">
                  <a:pos x="175" y="36"/>
                </a:cxn>
                <a:cxn ang="0">
                  <a:pos x="116" y="0"/>
                </a:cxn>
                <a:cxn ang="0">
                  <a:pos x="81" y="18"/>
                </a:cxn>
              </a:cxnLst>
              <a:rect l="0" t="0" r="r" b="b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22" name="Freeform 34"/>
          <p:cNvSpPr>
            <a:spLocks noChangeAspect="1"/>
          </p:cNvSpPr>
          <p:nvPr/>
        </p:nvSpPr>
        <p:spPr bwMode="auto">
          <a:xfrm>
            <a:off x="6089650" y="2767013"/>
            <a:ext cx="465138" cy="779462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31" y="48"/>
              </a:cxn>
              <a:cxn ang="0">
                <a:pos x="61" y="45"/>
              </a:cxn>
              <a:cxn ang="0">
                <a:pos x="71" y="36"/>
              </a:cxn>
              <a:cxn ang="0">
                <a:pos x="79" y="9"/>
              </a:cxn>
              <a:cxn ang="0">
                <a:pos x="208" y="0"/>
              </a:cxn>
              <a:cxn ang="0">
                <a:pos x="268" y="312"/>
              </a:cxn>
              <a:cxn ang="0">
                <a:pos x="263" y="309"/>
              </a:cxn>
              <a:cxn ang="0">
                <a:pos x="219" y="326"/>
              </a:cxn>
              <a:cxn ang="0">
                <a:pos x="187" y="410"/>
              </a:cxn>
              <a:cxn ang="0">
                <a:pos x="141" y="398"/>
              </a:cxn>
              <a:cxn ang="0">
                <a:pos x="87" y="429"/>
              </a:cxn>
              <a:cxn ang="0">
                <a:pos x="17" y="441"/>
              </a:cxn>
              <a:cxn ang="0">
                <a:pos x="49" y="359"/>
              </a:cxn>
              <a:cxn ang="0">
                <a:pos x="35" y="313"/>
              </a:cxn>
              <a:cxn ang="0">
                <a:pos x="0" y="31"/>
              </a:cxn>
            </a:cxnLst>
            <a:rect l="0" t="0" r="r" b="b"/>
            <a:pathLst>
              <a:path w="268" h="441">
                <a:moveTo>
                  <a:pt x="0" y="31"/>
                </a:moveTo>
                <a:lnTo>
                  <a:pt x="31" y="48"/>
                </a:lnTo>
                <a:lnTo>
                  <a:pt x="61" y="45"/>
                </a:lnTo>
                <a:lnTo>
                  <a:pt x="71" y="36"/>
                </a:lnTo>
                <a:lnTo>
                  <a:pt x="79" y="9"/>
                </a:lnTo>
                <a:lnTo>
                  <a:pt x="208" y="0"/>
                </a:lnTo>
                <a:lnTo>
                  <a:pt x="268" y="312"/>
                </a:lnTo>
                <a:lnTo>
                  <a:pt x="263" y="309"/>
                </a:lnTo>
                <a:lnTo>
                  <a:pt x="219" y="326"/>
                </a:lnTo>
                <a:lnTo>
                  <a:pt x="187" y="410"/>
                </a:lnTo>
                <a:lnTo>
                  <a:pt x="141" y="398"/>
                </a:lnTo>
                <a:lnTo>
                  <a:pt x="87" y="429"/>
                </a:lnTo>
                <a:lnTo>
                  <a:pt x="17" y="441"/>
                </a:lnTo>
                <a:lnTo>
                  <a:pt x="49" y="359"/>
                </a:lnTo>
                <a:lnTo>
                  <a:pt x="35" y="313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3" name="Freeform 35"/>
          <p:cNvSpPr>
            <a:spLocks noChangeAspect="1"/>
          </p:cNvSpPr>
          <p:nvPr/>
        </p:nvSpPr>
        <p:spPr bwMode="auto">
          <a:xfrm>
            <a:off x="7748588" y="2520950"/>
            <a:ext cx="217488" cy="436562"/>
          </a:xfrm>
          <a:custGeom>
            <a:avLst/>
            <a:gdLst/>
            <a:ahLst/>
            <a:cxnLst>
              <a:cxn ang="0">
                <a:pos x="22" y="2"/>
              </a:cxn>
              <a:cxn ang="0">
                <a:pos x="52" y="0"/>
              </a:cxn>
              <a:cxn ang="0">
                <a:pos x="112" y="37"/>
              </a:cxn>
              <a:cxn ang="0">
                <a:pos x="103" y="67"/>
              </a:cxn>
              <a:cxn ang="0">
                <a:pos x="124" y="86"/>
              </a:cxn>
              <a:cxn ang="0">
                <a:pos x="125" y="203"/>
              </a:cxn>
              <a:cxn ang="0">
                <a:pos x="104" y="247"/>
              </a:cxn>
              <a:cxn ang="0">
                <a:pos x="81" y="231"/>
              </a:cxn>
              <a:cxn ang="0">
                <a:pos x="55" y="230"/>
              </a:cxn>
              <a:cxn ang="0">
                <a:pos x="12" y="206"/>
              </a:cxn>
              <a:cxn ang="0">
                <a:pos x="45" y="133"/>
              </a:cxn>
              <a:cxn ang="0">
                <a:pos x="0" y="94"/>
              </a:cxn>
              <a:cxn ang="0">
                <a:pos x="22" y="2"/>
              </a:cxn>
            </a:cxnLst>
            <a:rect l="0" t="0" r="r" b="b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4" name="Freeform 36"/>
          <p:cNvSpPr>
            <a:spLocks noChangeAspect="1"/>
          </p:cNvSpPr>
          <p:nvPr/>
        </p:nvSpPr>
        <p:spPr bwMode="auto">
          <a:xfrm>
            <a:off x="7915275" y="2327275"/>
            <a:ext cx="266700" cy="209550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18" y="0"/>
              </a:cxn>
              <a:cxn ang="0">
                <a:pos x="153" y="54"/>
              </a:cxn>
              <a:cxn ang="0">
                <a:pos x="133" y="78"/>
              </a:cxn>
              <a:cxn ang="0">
                <a:pos x="95" y="69"/>
              </a:cxn>
              <a:cxn ang="0">
                <a:pos x="37" y="118"/>
              </a:cxn>
              <a:cxn ang="0">
                <a:pos x="6" y="93"/>
              </a:cxn>
              <a:cxn ang="0">
                <a:pos x="0" y="30"/>
              </a:cxn>
            </a:cxnLst>
            <a:rect l="0" t="0" r="r" b="b"/>
            <a:pathLst>
              <a:path w="153" h="118">
                <a:moveTo>
                  <a:pt x="0" y="30"/>
                </a:moveTo>
                <a:lnTo>
                  <a:pt x="118" y="0"/>
                </a:lnTo>
                <a:lnTo>
                  <a:pt x="153" y="54"/>
                </a:lnTo>
                <a:lnTo>
                  <a:pt x="133" y="78"/>
                </a:lnTo>
                <a:lnTo>
                  <a:pt x="95" y="69"/>
                </a:lnTo>
                <a:lnTo>
                  <a:pt x="37" y="118"/>
                </a:lnTo>
                <a:lnTo>
                  <a:pt x="6" y="93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7073900" y="1839913"/>
            <a:ext cx="1149350" cy="792162"/>
            <a:chOff x="4071" y="893"/>
            <a:chExt cx="658" cy="440"/>
          </a:xfrm>
          <a:solidFill>
            <a:schemeClr val="accent6"/>
          </a:solidFill>
        </p:grpSpPr>
        <p:sp>
          <p:nvSpPr>
            <p:cNvPr id="37926" name="Freeform 38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/>
              <a:ahLst/>
              <a:cxnLst>
                <a:cxn ang="0">
                  <a:pos x="41" y="286"/>
                </a:cxn>
                <a:cxn ang="0">
                  <a:pos x="90" y="261"/>
                </a:cxn>
                <a:cxn ang="0">
                  <a:pos x="157" y="255"/>
                </a:cxn>
                <a:cxn ang="0">
                  <a:pos x="173" y="233"/>
                </a:cxn>
                <a:cxn ang="0">
                  <a:pos x="197" y="230"/>
                </a:cxn>
                <a:cxn ang="0">
                  <a:pos x="211" y="206"/>
                </a:cxn>
                <a:cxn ang="0">
                  <a:pos x="233" y="197"/>
                </a:cxn>
                <a:cxn ang="0">
                  <a:pos x="223" y="152"/>
                </a:cxn>
                <a:cxn ang="0">
                  <a:pos x="209" y="140"/>
                </a:cxn>
                <a:cxn ang="0">
                  <a:pos x="237" y="104"/>
                </a:cxn>
                <a:cxn ang="0">
                  <a:pos x="255" y="104"/>
                </a:cxn>
                <a:cxn ang="0">
                  <a:pos x="316" y="28"/>
                </a:cxn>
                <a:cxn ang="0">
                  <a:pos x="410" y="0"/>
                </a:cxn>
                <a:cxn ang="0">
                  <a:pos x="421" y="72"/>
                </a:cxn>
                <a:cxn ang="0">
                  <a:pos x="425" y="69"/>
                </a:cxn>
                <a:cxn ang="0">
                  <a:pos x="448" y="94"/>
                </a:cxn>
                <a:cxn ang="0">
                  <a:pos x="449" y="167"/>
                </a:cxn>
                <a:cxn ang="0">
                  <a:pos x="477" y="227"/>
                </a:cxn>
                <a:cxn ang="0">
                  <a:pos x="488" y="304"/>
                </a:cxn>
                <a:cxn ang="0">
                  <a:pos x="491" y="371"/>
                </a:cxn>
                <a:cxn ang="0">
                  <a:pos x="524" y="394"/>
                </a:cxn>
                <a:cxn ang="0">
                  <a:pos x="500" y="426"/>
                </a:cxn>
                <a:cxn ang="0">
                  <a:pos x="439" y="388"/>
                </a:cxn>
                <a:cxn ang="0">
                  <a:pos x="407" y="391"/>
                </a:cxn>
                <a:cxn ang="0">
                  <a:pos x="376" y="382"/>
                </a:cxn>
                <a:cxn ang="0">
                  <a:pos x="378" y="359"/>
                </a:cxn>
                <a:cxn ang="0">
                  <a:pos x="358" y="352"/>
                </a:cxn>
                <a:cxn ang="0">
                  <a:pos x="15" y="417"/>
                </a:cxn>
                <a:cxn ang="0">
                  <a:pos x="0" y="398"/>
                </a:cxn>
                <a:cxn ang="0">
                  <a:pos x="53" y="322"/>
                </a:cxn>
                <a:cxn ang="0">
                  <a:pos x="41" y="286"/>
                </a:cxn>
              </a:cxnLst>
              <a:rect l="0" t="0" r="r" b="b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27" name="Freeform 39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63" y="37"/>
                </a:cxn>
                <a:cxn ang="0">
                  <a:pos x="124" y="0"/>
                </a:cxn>
                <a:cxn ang="0">
                  <a:pos x="134" y="1"/>
                </a:cxn>
                <a:cxn ang="0">
                  <a:pos x="152" y="3"/>
                </a:cxn>
                <a:cxn ang="0">
                  <a:pos x="93" y="50"/>
                </a:cxn>
                <a:cxn ang="0">
                  <a:pos x="18" y="91"/>
                </a:cxn>
                <a:cxn ang="0">
                  <a:pos x="0" y="67"/>
                </a:cxn>
              </a:cxnLst>
              <a:rect l="0" t="0" r="r" b="b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28" name="Freeform 40"/>
          <p:cNvSpPr>
            <a:spLocks noChangeAspect="1"/>
          </p:cNvSpPr>
          <p:nvPr/>
        </p:nvSpPr>
        <p:spPr bwMode="auto">
          <a:xfrm>
            <a:off x="7958138" y="1711325"/>
            <a:ext cx="282575" cy="508000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0" y="51"/>
              </a:cxn>
              <a:cxn ang="0">
                <a:pos x="37" y="118"/>
              </a:cxn>
              <a:cxn ang="0">
                <a:pos x="15" y="136"/>
              </a:cxn>
              <a:cxn ang="0">
                <a:pos x="24" y="289"/>
              </a:cxn>
              <a:cxn ang="0">
                <a:pos x="115" y="267"/>
              </a:cxn>
              <a:cxn ang="0">
                <a:pos x="138" y="267"/>
              </a:cxn>
              <a:cxn ang="0">
                <a:pos x="152" y="250"/>
              </a:cxn>
              <a:cxn ang="0">
                <a:pos x="152" y="222"/>
              </a:cxn>
              <a:cxn ang="0">
                <a:pos x="162" y="204"/>
              </a:cxn>
              <a:cxn ang="0">
                <a:pos x="112" y="182"/>
              </a:cxn>
              <a:cxn ang="0">
                <a:pos x="46" y="14"/>
              </a:cxn>
              <a:cxn ang="0">
                <a:pos x="34" y="0"/>
              </a:cxn>
            </a:cxnLst>
            <a:rect l="0" t="0" r="r" b="b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9" name="Freeform 41"/>
          <p:cNvSpPr>
            <a:spLocks noChangeAspect="1"/>
          </p:cNvSpPr>
          <p:nvPr/>
        </p:nvSpPr>
        <p:spPr bwMode="auto">
          <a:xfrm>
            <a:off x="5332413" y="4448175"/>
            <a:ext cx="849313" cy="69056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45" y="0"/>
              </a:cxn>
              <a:cxn ang="0">
                <a:pos x="288" y="81"/>
              </a:cxn>
              <a:cxn ang="0">
                <a:pos x="251" y="176"/>
              </a:cxn>
              <a:cxn ang="0">
                <a:pos x="239" y="219"/>
              </a:cxn>
              <a:cxn ang="0">
                <a:pos x="403" y="201"/>
              </a:cxn>
              <a:cxn ang="0">
                <a:pos x="413" y="264"/>
              </a:cxn>
              <a:cxn ang="0">
                <a:pos x="364" y="258"/>
              </a:cxn>
              <a:cxn ang="0">
                <a:pos x="342" y="285"/>
              </a:cxn>
              <a:cxn ang="0">
                <a:pos x="367" y="303"/>
              </a:cxn>
              <a:cxn ang="0">
                <a:pos x="412" y="282"/>
              </a:cxn>
              <a:cxn ang="0">
                <a:pos x="413" y="312"/>
              </a:cxn>
              <a:cxn ang="0">
                <a:pos x="440" y="286"/>
              </a:cxn>
              <a:cxn ang="0">
                <a:pos x="458" y="286"/>
              </a:cxn>
              <a:cxn ang="0">
                <a:pos x="437" y="339"/>
              </a:cxn>
              <a:cxn ang="0">
                <a:pos x="477" y="347"/>
              </a:cxn>
              <a:cxn ang="0">
                <a:pos x="489" y="376"/>
              </a:cxn>
              <a:cxn ang="0">
                <a:pos x="471" y="385"/>
              </a:cxn>
              <a:cxn ang="0">
                <a:pos x="446" y="367"/>
              </a:cxn>
              <a:cxn ang="0">
                <a:pos x="398" y="353"/>
              </a:cxn>
              <a:cxn ang="0">
                <a:pos x="409" y="388"/>
              </a:cxn>
              <a:cxn ang="0">
                <a:pos x="385" y="392"/>
              </a:cxn>
              <a:cxn ang="0">
                <a:pos x="365" y="361"/>
              </a:cxn>
              <a:cxn ang="0">
                <a:pos x="354" y="380"/>
              </a:cxn>
              <a:cxn ang="0">
                <a:pos x="282" y="380"/>
              </a:cxn>
              <a:cxn ang="0">
                <a:pos x="282" y="361"/>
              </a:cxn>
              <a:cxn ang="0">
                <a:pos x="255" y="339"/>
              </a:cxn>
              <a:cxn ang="0">
                <a:pos x="201" y="336"/>
              </a:cxn>
              <a:cxn ang="0">
                <a:pos x="246" y="361"/>
              </a:cxn>
              <a:cxn ang="0">
                <a:pos x="184" y="374"/>
              </a:cxn>
              <a:cxn ang="0">
                <a:pos x="85" y="356"/>
              </a:cxn>
              <a:cxn ang="0">
                <a:pos x="48" y="361"/>
              </a:cxn>
              <a:cxn ang="0">
                <a:pos x="61" y="230"/>
              </a:cxn>
              <a:cxn ang="0">
                <a:pos x="2" y="125"/>
              </a:cxn>
              <a:cxn ang="0">
                <a:pos x="0" y="9"/>
              </a:cxn>
            </a:cxnLst>
            <a:rect l="0" t="0" r="r" b="b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0" name="Freeform 42"/>
          <p:cNvSpPr>
            <a:spLocks noChangeAspect="1"/>
          </p:cNvSpPr>
          <p:nvPr/>
        </p:nvSpPr>
        <p:spPr bwMode="auto">
          <a:xfrm>
            <a:off x="6745288" y="3452813"/>
            <a:ext cx="1223963" cy="544512"/>
          </a:xfrm>
          <a:custGeom>
            <a:avLst/>
            <a:gdLst/>
            <a:ahLst/>
            <a:cxnLst>
              <a:cxn ang="0">
                <a:pos x="24" y="228"/>
              </a:cxn>
              <a:cxn ang="0">
                <a:pos x="0" y="294"/>
              </a:cxn>
              <a:cxn ang="0">
                <a:pos x="91" y="285"/>
              </a:cxn>
              <a:cxn ang="0">
                <a:pos x="127" y="255"/>
              </a:cxn>
              <a:cxn ang="0">
                <a:pos x="251" y="222"/>
              </a:cxn>
              <a:cxn ang="0">
                <a:pos x="285" y="240"/>
              </a:cxn>
              <a:cxn ang="0">
                <a:pos x="367" y="228"/>
              </a:cxn>
              <a:cxn ang="0">
                <a:pos x="367" y="233"/>
              </a:cxn>
              <a:cxn ang="0">
                <a:pos x="489" y="308"/>
              </a:cxn>
              <a:cxn ang="0">
                <a:pos x="561" y="286"/>
              </a:cxn>
              <a:cxn ang="0">
                <a:pos x="601" y="201"/>
              </a:cxn>
              <a:cxn ang="0">
                <a:pos x="671" y="177"/>
              </a:cxn>
              <a:cxn ang="0">
                <a:pos x="704" y="115"/>
              </a:cxn>
              <a:cxn ang="0">
                <a:pos x="702" y="39"/>
              </a:cxn>
              <a:cxn ang="0">
                <a:pos x="693" y="101"/>
              </a:cxn>
              <a:cxn ang="0">
                <a:pos x="655" y="155"/>
              </a:cxn>
              <a:cxn ang="0">
                <a:pos x="640" y="151"/>
              </a:cxn>
              <a:cxn ang="0">
                <a:pos x="587" y="165"/>
              </a:cxn>
              <a:cxn ang="0">
                <a:pos x="587" y="148"/>
              </a:cxn>
              <a:cxn ang="0">
                <a:pos x="640" y="130"/>
              </a:cxn>
              <a:cxn ang="0">
                <a:pos x="592" y="124"/>
              </a:cxn>
              <a:cxn ang="0">
                <a:pos x="646" y="107"/>
              </a:cxn>
              <a:cxn ang="0">
                <a:pos x="666" y="116"/>
              </a:cxn>
              <a:cxn ang="0">
                <a:pos x="677" y="57"/>
              </a:cxn>
              <a:cxn ang="0">
                <a:pos x="663" y="43"/>
              </a:cxn>
              <a:cxn ang="0">
                <a:pos x="599" y="67"/>
              </a:cxn>
              <a:cxn ang="0">
                <a:pos x="601" y="31"/>
              </a:cxn>
              <a:cxn ang="0">
                <a:pos x="628" y="40"/>
              </a:cxn>
              <a:cxn ang="0">
                <a:pos x="663" y="13"/>
              </a:cxn>
              <a:cxn ang="0">
                <a:pos x="644" y="0"/>
              </a:cxn>
              <a:cxn ang="0">
                <a:pos x="434" y="48"/>
              </a:cxn>
              <a:cxn ang="0">
                <a:pos x="176" y="100"/>
              </a:cxn>
              <a:cxn ang="0">
                <a:pos x="58" y="227"/>
              </a:cxn>
              <a:cxn ang="0">
                <a:pos x="24" y="228"/>
              </a:cxn>
            </a:cxnLst>
            <a:rect l="0" t="0" r="r" b="b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1" name="Freeform 43"/>
          <p:cNvSpPr>
            <a:spLocks noChangeAspect="1"/>
          </p:cNvSpPr>
          <p:nvPr/>
        </p:nvSpPr>
        <p:spPr bwMode="auto">
          <a:xfrm>
            <a:off x="4910138" y="2579688"/>
            <a:ext cx="833438" cy="552450"/>
          </a:xfrm>
          <a:custGeom>
            <a:avLst/>
            <a:gdLst/>
            <a:ahLst/>
            <a:cxnLst>
              <a:cxn ang="0">
                <a:pos x="7" y="16"/>
              </a:cxn>
              <a:cxn ang="0">
                <a:pos x="0" y="71"/>
              </a:cxn>
              <a:cxn ang="0">
                <a:pos x="10" y="129"/>
              </a:cxn>
              <a:cxn ang="0">
                <a:pos x="55" y="249"/>
              </a:cxn>
              <a:cxn ang="0">
                <a:pos x="80" y="313"/>
              </a:cxn>
              <a:cxn ang="0">
                <a:pos x="363" y="298"/>
              </a:cxn>
              <a:cxn ang="0">
                <a:pos x="410" y="313"/>
              </a:cxn>
              <a:cxn ang="0">
                <a:pos x="438" y="252"/>
              </a:cxn>
              <a:cxn ang="0">
                <a:pos x="428" y="208"/>
              </a:cxn>
              <a:cxn ang="0">
                <a:pos x="475" y="200"/>
              </a:cxn>
              <a:cxn ang="0">
                <a:pos x="481" y="131"/>
              </a:cxn>
              <a:cxn ang="0">
                <a:pos x="453" y="101"/>
              </a:cxn>
              <a:cxn ang="0">
                <a:pos x="404" y="71"/>
              </a:cxn>
              <a:cxn ang="0">
                <a:pos x="414" y="30"/>
              </a:cxn>
              <a:cxn ang="0">
                <a:pos x="393" y="0"/>
              </a:cxn>
              <a:cxn ang="0">
                <a:pos x="287" y="4"/>
              </a:cxn>
              <a:cxn ang="0">
                <a:pos x="180" y="9"/>
              </a:cxn>
              <a:cxn ang="0">
                <a:pos x="7" y="16"/>
              </a:cxn>
            </a:cxnLst>
            <a:rect l="0" t="0" r="r" b="b"/>
            <a:pathLst>
              <a:path w="481" h="313">
                <a:moveTo>
                  <a:pt x="7" y="16"/>
                </a:moveTo>
                <a:lnTo>
                  <a:pt x="0" y="71"/>
                </a:lnTo>
                <a:lnTo>
                  <a:pt x="10" y="129"/>
                </a:lnTo>
                <a:lnTo>
                  <a:pt x="55" y="249"/>
                </a:lnTo>
                <a:lnTo>
                  <a:pt x="80" y="313"/>
                </a:lnTo>
                <a:lnTo>
                  <a:pt x="363" y="298"/>
                </a:lnTo>
                <a:lnTo>
                  <a:pt x="410" y="313"/>
                </a:lnTo>
                <a:lnTo>
                  <a:pt x="438" y="252"/>
                </a:lnTo>
                <a:lnTo>
                  <a:pt x="428" y="208"/>
                </a:lnTo>
                <a:lnTo>
                  <a:pt x="475" y="200"/>
                </a:lnTo>
                <a:lnTo>
                  <a:pt x="481" y="131"/>
                </a:lnTo>
                <a:lnTo>
                  <a:pt x="453" y="101"/>
                </a:lnTo>
                <a:lnTo>
                  <a:pt x="404" y="71"/>
                </a:lnTo>
                <a:lnTo>
                  <a:pt x="414" y="30"/>
                </a:lnTo>
                <a:lnTo>
                  <a:pt x="393" y="0"/>
                </a:lnTo>
                <a:lnTo>
                  <a:pt x="287" y="4"/>
                </a:lnTo>
                <a:lnTo>
                  <a:pt x="180" y="9"/>
                </a:lnTo>
                <a:lnTo>
                  <a:pt x="7" y="16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2" name="Freeform 44"/>
          <p:cNvSpPr>
            <a:spLocks noChangeAspect="1"/>
          </p:cNvSpPr>
          <p:nvPr/>
        </p:nvSpPr>
        <p:spPr bwMode="auto">
          <a:xfrm>
            <a:off x="8016875" y="1258888"/>
            <a:ext cx="542925" cy="801687"/>
          </a:xfrm>
          <a:custGeom>
            <a:avLst/>
            <a:gdLst/>
            <a:ahLst/>
            <a:cxnLst>
              <a:cxn ang="0">
                <a:pos x="73" y="15"/>
              </a:cxn>
              <a:cxn ang="0">
                <a:pos x="27" y="103"/>
              </a:cxn>
              <a:cxn ang="0">
                <a:pos x="49" y="136"/>
              </a:cxn>
              <a:cxn ang="0">
                <a:pos x="27" y="176"/>
              </a:cxn>
              <a:cxn ang="0">
                <a:pos x="40" y="189"/>
              </a:cxn>
              <a:cxn ang="0">
                <a:pos x="31" y="216"/>
              </a:cxn>
              <a:cxn ang="0">
                <a:pos x="31" y="261"/>
              </a:cxn>
              <a:cxn ang="0">
                <a:pos x="0" y="277"/>
              </a:cxn>
              <a:cxn ang="0">
                <a:pos x="12" y="291"/>
              </a:cxn>
              <a:cxn ang="0">
                <a:pos x="78" y="457"/>
              </a:cxn>
              <a:cxn ang="0">
                <a:pos x="130" y="478"/>
              </a:cxn>
              <a:cxn ang="0">
                <a:pos x="127" y="444"/>
              </a:cxn>
              <a:cxn ang="0">
                <a:pos x="152" y="417"/>
              </a:cxn>
              <a:cxn ang="0">
                <a:pos x="143" y="389"/>
              </a:cxn>
              <a:cxn ang="0">
                <a:pos x="207" y="355"/>
              </a:cxn>
              <a:cxn ang="0">
                <a:pos x="210" y="308"/>
              </a:cxn>
              <a:cxn ang="0">
                <a:pos x="248" y="305"/>
              </a:cxn>
              <a:cxn ang="0">
                <a:pos x="277" y="270"/>
              </a:cxn>
              <a:cxn ang="0">
                <a:pos x="313" y="246"/>
              </a:cxn>
              <a:cxn ang="0">
                <a:pos x="313" y="216"/>
              </a:cxn>
              <a:cxn ang="0">
                <a:pos x="264" y="207"/>
              </a:cxn>
              <a:cxn ang="0">
                <a:pos x="255" y="174"/>
              </a:cxn>
              <a:cxn ang="0">
                <a:pos x="206" y="170"/>
              </a:cxn>
              <a:cxn ang="0">
                <a:pos x="166" y="28"/>
              </a:cxn>
              <a:cxn ang="0">
                <a:pos x="148" y="0"/>
              </a:cxn>
              <a:cxn ang="0">
                <a:pos x="98" y="12"/>
              </a:cxn>
              <a:cxn ang="0">
                <a:pos x="90" y="25"/>
              </a:cxn>
              <a:cxn ang="0">
                <a:pos x="73" y="15"/>
              </a:cxn>
            </a:cxnLst>
            <a:rect l="0" t="0" r="r" b="b"/>
            <a:pathLst>
              <a:path w="313" h="478">
                <a:moveTo>
                  <a:pt x="73" y="15"/>
                </a:moveTo>
                <a:lnTo>
                  <a:pt x="27" y="103"/>
                </a:lnTo>
                <a:lnTo>
                  <a:pt x="49" y="136"/>
                </a:lnTo>
                <a:lnTo>
                  <a:pt x="27" y="176"/>
                </a:lnTo>
                <a:lnTo>
                  <a:pt x="40" y="189"/>
                </a:lnTo>
                <a:lnTo>
                  <a:pt x="31" y="216"/>
                </a:lnTo>
                <a:lnTo>
                  <a:pt x="31" y="261"/>
                </a:lnTo>
                <a:lnTo>
                  <a:pt x="0" y="277"/>
                </a:lnTo>
                <a:lnTo>
                  <a:pt x="12" y="291"/>
                </a:lnTo>
                <a:lnTo>
                  <a:pt x="78" y="457"/>
                </a:lnTo>
                <a:lnTo>
                  <a:pt x="130" y="478"/>
                </a:lnTo>
                <a:lnTo>
                  <a:pt x="127" y="444"/>
                </a:lnTo>
                <a:lnTo>
                  <a:pt x="152" y="417"/>
                </a:lnTo>
                <a:lnTo>
                  <a:pt x="143" y="389"/>
                </a:lnTo>
                <a:lnTo>
                  <a:pt x="207" y="355"/>
                </a:lnTo>
                <a:lnTo>
                  <a:pt x="210" y="308"/>
                </a:lnTo>
                <a:lnTo>
                  <a:pt x="248" y="305"/>
                </a:lnTo>
                <a:lnTo>
                  <a:pt x="277" y="270"/>
                </a:lnTo>
                <a:lnTo>
                  <a:pt x="313" y="246"/>
                </a:lnTo>
                <a:lnTo>
                  <a:pt x="313" y="216"/>
                </a:lnTo>
                <a:lnTo>
                  <a:pt x="264" y="207"/>
                </a:lnTo>
                <a:lnTo>
                  <a:pt x="255" y="174"/>
                </a:lnTo>
                <a:lnTo>
                  <a:pt x="206" y="170"/>
                </a:lnTo>
                <a:lnTo>
                  <a:pt x="166" y="28"/>
                </a:lnTo>
                <a:lnTo>
                  <a:pt x="148" y="0"/>
                </a:lnTo>
                <a:lnTo>
                  <a:pt x="98" y="12"/>
                </a:lnTo>
                <a:lnTo>
                  <a:pt x="90" y="25"/>
                </a:lnTo>
                <a:lnTo>
                  <a:pt x="73" y="15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3" name="Freeform 45"/>
          <p:cNvSpPr>
            <a:spLocks noChangeAspect="1"/>
          </p:cNvSpPr>
          <p:nvPr/>
        </p:nvSpPr>
        <p:spPr bwMode="auto">
          <a:xfrm>
            <a:off x="7005638" y="2457450"/>
            <a:ext cx="820738" cy="547687"/>
          </a:xfrm>
          <a:custGeom>
            <a:avLst/>
            <a:gdLst/>
            <a:ahLst/>
            <a:cxnLst>
              <a:cxn ang="0">
                <a:pos x="43" y="45"/>
              </a:cxn>
              <a:cxn ang="0">
                <a:pos x="0" y="87"/>
              </a:cxn>
              <a:cxn ang="0">
                <a:pos x="24" y="237"/>
              </a:cxn>
              <a:cxn ang="0">
                <a:pos x="43" y="310"/>
              </a:cxn>
              <a:cxn ang="0">
                <a:pos x="124" y="304"/>
              </a:cxn>
              <a:cxn ang="0">
                <a:pos x="422" y="248"/>
              </a:cxn>
              <a:cxn ang="0">
                <a:pos x="443" y="239"/>
              </a:cxn>
              <a:cxn ang="0">
                <a:pos x="473" y="169"/>
              </a:cxn>
              <a:cxn ang="0">
                <a:pos x="428" y="130"/>
              </a:cxn>
              <a:cxn ang="0">
                <a:pos x="452" y="41"/>
              </a:cxn>
              <a:cxn ang="0">
                <a:pos x="418" y="32"/>
              </a:cxn>
              <a:cxn ang="0">
                <a:pos x="418" y="9"/>
              </a:cxn>
              <a:cxn ang="0">
                <a:pos x="403" y="0"/>
              </a:cxn>
              <a:cxn ang="0">
                <a:pos x="57" y="64"/>
              </a:cxn>
              <a:cxn ang="0">
                <a:pos x="43" y="45"/>
              </a:cxn>
            </a:cxnLst>
            <a:rect l="0" t="0" r="r" b="b"/>
            <a:pathLst>
              <a:path w="473" h="310">
                <a:moveTo>
                  <a:pt x="43" y="45"/>
                </a:moveTo>
                <a:lnTo>
                  <a:pt x="0" y="87"/>
                </a:lnTo>
                <a:lnTo>
                  <a:pt x="24" y="237"/>
                </a:lnTo>
                <a:lnTo>
                  <a:pt x="43" y="310"/>
                </a:lnTo>
                <a:lnTo>
                  <a:pt x="124" y="304"/>
                </a:lnTo>
                <a:lnTo>
                  <a:pt x="422" y="248"/>
                </a:lnTo>
                <a:lnTo>
                  <a:pt x="443" y="239"/>
                </a:lnTo>
                <a:lnTo>
                  <a:pt x="473" y="169"/>
                </a:lnTo>
                <a:lnTo>
                  <a:pt x="428" y="130"/>
                </a:lnTo>
                <a:lnTo>
                  <a:pt x="452" y="41"/>
                </a:lnTo>
                <a:lnTo>
                  <a:pt x="418" y="32"/>
                </a:lnTo>
                <a:lnTo>
                  <a:pt x="418" y="9"/>
                </a:lnTo>
                <a:lnTo>
                  <a:pt x="403" y="0"/>
                </a:lnTo>
                <a:lnTo>
                  <a:pt x="57" y="64"/>
                </a:lnTo>
                <a:lnTo>
                  <a:pt x="43" y="45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4" name="Freeform 46"/>
          <p:cNvSpPr>
            <a:spLocks noChangeAspect="1"/>
          </p:cNvSpPr>
          <p:nvPr/>
        </p:nvSpPr>
        <p:spPr bwMode="auto">
          <a:xfrm>
            <a:off x="7780338" y="1797050"/>
            <a:ext cx="242888" cy="455612"/>
          </a:xfrm>
          <a:custGeom>
            <a:avLst/>
            <a:gdLst/>
            <a:ahLst/>
            <a:cxnLst>
              <a:cxn ang="0">
                <a:pos x="0" y="27"/>
              </a:cxn>
              <a:cxn ang="0">
                <a:pos x="102" y="0"/>
              </a:cxn>
              <a:cxn ang="0">
                <a:pos x="139" y="70"/>
              </a:cxn>
              <a:cxn ang="0">
                <a:pos x="120" y="88"/>
              </a:cxn>
              <a:cxn ang="0">
                <a:pos x="127" y="243"/>
              </a:cxn>
              <a:cxn ang="0">
                <a:pos x="69" y="257"/>
              </a:cxn>
              <a:cxn ang="0">
                <a:pos x="41" y="193"/>
              </a:cxn>
              <a:cxn ang="0">
                <a:pos x="39" y="117"/>
              </a:cxn>
              <a:cxn ang="0">
                <a:pos x="14" y="94"/>
              </a:cxn>
              <a:cxn ang="0">
                <a:pos x="0" y="27"/>
              </a:cxn>
            </a:cxnLst>
            <a:rect l="0" t="0" r="r" b="b"/>
            <a:pathLst>
              <a:path w="139" h="257">
                <a:moveTo>
                  <a:pt x="0" y="27"/>
                </a:moveTo>
                <a:lnTo>
                  <a:pt x="102" y="0"/>
                </a:lnTo>
                <a:lnTo>
                  <a:pt x="139" y="70"/>
                </a:lnTo>
                <a:lnTo>
                  <a:pt x="120" y="88"/>
                </a:lnTo>
                <a:lnTo>
                  <a:pt x="127" y="243"/>
                </a:lnTo>
                <a:lnTo>
                  <a:pt x="69" y="257"/>
                </a:lnTo>
                <a:lnTo>
                  <a:pt x="41" y="193"/>
                </a:lnTo>
                <a:lnTo>
                  <a:pt x="39" y="117"/>
                </a:lnTo>
                <a:lnTo>
                  <a:pt x="14" y="94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5" name="Freeform 47"/>
          <p:cNvSpPr>
            <a:spLocks noChangeAspect="1"/>
          </p:cNvSpPr>
          <p:nvPr/>
        </p:nvSpPr>
        <p:spPr bwMode="auto">
          <a:xfrm>
            <a:off x="8121650" y="2309813"/>
            <a:ext cx="133350" cy="115887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2" y="0"/>
              </a:cxn>
              <a:cxn ang="0">
                <a:pos x="77" y="33"/>
              </a:cxn>
              <a:cxn ang="0">
                <a:pos x="68" y="42"/>
              </a:cxn>
              <a:cxn ang="0">
                <a:pos x="46" y="42"/>
              </a:cxn>
              <a:cxn ang="0">
                <a:pos x="35" y="64"/>
              </a:cxn>
              <a:cxn ang="0">
                <a:pos x="0" y="10"/>
              </a:cxn>
            </a:cxnLst>
            <a:rect l="0" t="0" r="r" b="b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6" name="Freeform 48"/>
          <p:cNvSpPr>
            <a:spLocks noChangeAspect="1"/>
          </p:cNvSpPr>
          <p:nvPr/>
        </p:nvSpPr>
        <p:spPr bwMode="auto">
          <a:xfrm>
            <a:off x="5230813" y="3811588"/>
            <a:ext cx="696913" cy="660400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158" y="15"/>
              </a:cxn>
              <a:cxn ang="0">
                <a:pos x="353" y="0"/>
              </a:cxn>
              <a:cxn ang="0">
                <a:pos x="343" y="49"/>
              </a:cxn>
              <a:cxn ang="0">
                <a:pos x="386" y="38"/>
              </a:cxn>
              <a:cxn ang="0">
                <a:pos x="401" y="71"/>
              </a:cxn>
              <a:cxn ang="0">
                <a:pos x="356" y="101"/>
              </a:cxn>
              <a:cxn ang="0">
                <a:pos x="367" y="153"/>
              </a:cxn>
              <a:cxn ang="0">
                <a:pos x="321" y="240"/>
              </a:cxn>
              <a:cxn ang="0">
                <a:pos x="286" y="293"/>
              </a:cxn>
              <a:cxn ang="0">
                <a:pos x="306" y="362"/>
              </a:cxn>
              <a:cxn ang="0">
                <a:pos x="58" y="374"/>
              </a:cxn>
              <a:cxn ang="0">
                <a:pos x="57" y="332"/>
              </a:cxn>
              <a:cxn ang="0">
                <a:pos x="8" y="323"/>
              </a:cxn>
              <a:cxn ang="0">
                <a:pos x="8" y="101"/>
              </a:cxn>
              <a:cxn ang="0">
                <a:pos x="0" y="34"/>
              </a:cxn>
            </a:cxnLst>
            <a:rect l="0" t="0" r="r" b="b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7" name="Freeform 49"/>
          <p:cNvSpPr>
            <a:spLocks noChangeAspect="1"/>
          </p:cNvSpPr>
          <p:nvPr/>
        </p:nvSpPr>
        <p:spPr bwMode="auto">
          <a:xfrm>
            <a:off x="5918200" y="3243263"/>
            <a:ext cx="1054100" cy="595312"/>
          </a:xfrm>
          <a:custGeom>
            <a:avLst/>
            <a:gdLst/>
            <a:ahLst/>
            <a:cxnLst>
              <a:cxn ang="0">
                <a:pos x="0" y="337"/>
              </a:cxn>
              <a:cxn ang="0">
                <a:pos x="148" y="316"/>
              </a:cxn>
              <a:cxn ang="0">
                <a:pos x="148" y="301"/>
              </a:cxn>
              <a:cxn ang="0">
                <a:pos x="504" y="252"/>
              </a:cxn>
              <a:cxn ang="0">
                <a:pos x="510" y="226"/>
              </a:cxn>
              <a:cxn ang="0">
                <a:pos x="562" y="207"/>
              </a:cxn>
              <a:cxn ang="0">
                <a:pos x="568" y="180"/>
              </a:cxn>
              <a:cxn ang="0">
                <a:pos x="590" y="171"/>
              </a:cxn>
              <a:cxn ang="0">
                <a:pos x="607" y="131"/>
              </a:cxn>
              <a:cxn ang="0">
                <a:pos x="558" y="91"/>
              </a:cxn>
              <a:cxn ang="0">
                <a:pos x="549" y="37"/>
              </a:cxn>
              <a:cxn ang="0">
                <a:pos x="510" y="10"/>
              </a:cxn>
              <a:cxn ang="0">
                <a:pos x="431" y="25"/>
              </a:cxn>
              <a:cxn ang="0">
                <a:pos x="394" y="1"/>
              </a:cxn>
              <a:cxn ang="0">
                <a:pos x="358" y="0"/>
              </a:cxn>
              <a:cxn ang="0">
                <a:pos x="365" y="37"/>
              </a:cxn>
              <a:cxn ang="0">
                <a:pos x="316" y="56"/>
              </a:cxn>
              <a:cxn ang="0">
                <a:pos x="283" y="140"/>
              </a:cxn>
              <a:cxn ang="0">
                <a:pos x="239" y="126"/>
              </a:cxn>
              <a:cxn ang="0">
                <a:pos x="185" y="158"/>
              </a:cxn>
              <a:cxn ang="0">
                <a:pos x="116" y="170"/>
              </a:cxn>
              <a:cxn ang="0">
                <a:pos x="116" y="217"/>
              </a:cxn>
              <a:cxn ang="0">
                <a:pos x="82" y="216"/>
              </a:cxn>
              <a:cxn ang="0">
                <a:pos x="84" y="258"/>
              </a:cxn>
              <a:cxn ang="0">
                <a:pos x="48" y="241"/>
              </a:cxn>
              <a:cxn ang="0">
                <a:pos x="27" y="249"/>
              </a:cxn>
              <a:cxn ang="0">
                <a:pos x="45" y="277"/>
              </a:cxn>
              <a:cxn ang="0">
                <a:pos x="8" y="314"/>
              </a:cxn>
              <a:cxn ang="0">
                <a:pos x="0" y="337"/>
              </a:cxn>
            </a:cxnLst>
            <a:rect l="0" t="0" r="r" b="b"/>
            <a:pathLst>
              <a:path w="607" h="337">
                <a:moveTo>
                  <a:pt x="0" y="337"/>
                </a:moveTo>
                <a:lnTo>
                  <a:pt x="148" y="316"/>
                </a:lnTo>
                <a:lnTo>
                  <a:pt x="148" y="301"/>
                </a:lnTo>
                <a:lnTo>
                  <a:pt x="504" y="252"/>
                </a:lnTo>
                <a:lnTo>
                  <a:pt x="510" y="226"/>
                </a:lnTo>
                <a:lnTo>
                  <a:pt x="562" y="207"/>
                </a:lnTo>
                <a:lnTo>
                  <a:pt x="568" y="180"/>
                </a:lnTo>
                <a:lnTo>
                  <a:pt x="590" y="171"/>
                </a:lnTo>
                <a:lnTo>
                  <a:pt x="607" y="131"/>
                </a:lnTo>
                <a:lnTo>
                  <a:pt x="558" y="91"/>
                </a:lnTo>
                <a:lnTo>
                  <a:pt x="549" y="37"/>
                </a:lnTo>
                <a:lnTo>
                  <a:pt x="510" y="10"/>
                </a:lnTo>
                <a:lnTo>
                  <a:pt x="431" y="25"/>
                </a:lnTo>
                <a:lnTo>
                  <a:pt x="394" y="1"/>
                </a:lnTo>
                <a:lnTo>
                  <a:pt x="358" y="0"/>
                </a:lnTo>
                <a:lnTo>
                  <a:pt x="365" y="37"/>
                </a:lnTo>
                <a:lnTo>
                  <a:pt x="316" y="56"/>
                </a:lnTo>
                <a:lnTo>
                  <a:pt x="283" y="140"/>
                </a:lnTo>
                <a:lnTo>
                  <a:pt x="239" y="126"/>
                </a:lnTo>
                <a:lnTo>
                  <a:pt x="185" y="158"/>
                </a:lnTo>
                <a:lnTo>
                  <a:pt x="116" y="170"/>
                </a:lnTo>
                <a:lnTo>
                  <a:pt x="116" y="217"/>
                </a:lnTo>
                <a:lnTo>
                  <a:pt x="82" y="216"/>
                </a:lnTo>
                <a:lnTo>
                  <a:pt x="84" y="258"/>
                </a:lnTo>
                <a:lnTo>
                  <a:pt x="48" y="241"/>
                </a:lnTo>
                <a:lnTo>
                  <a:pt x="27" y="249"/>
                </a:lnTo>
                <a:lnTo>
                  <a:pt x="45" y="277"/>
                </a:lnTo>
                <a:lnTo>
                  <a:pt x="8" y="314"/>
                </a:lnTo>
                <a:lnTo>
                  <a:pt x="0" y="337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8" name="Freeform 50"/>
          <p:cNvSpPr>
            <a:spLocks noChangeAspect="1"/>
          </p:cNvSpPr>
          <p:nvPr/>
        </p:nvSpPr>
        <p:spPr bwMode="auto">
          <a:xfrm>
            <a:off x="6196013" y="3998913"/>
            <a:ext cx="560388" cy="890587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210" y="0"/>
              </a:cxn>
              <a:cxn ang="0">
                <a:pos x="277" y="232"/>
              </a:cxn>
              <a:cxn ang="0">
                <a:pos x="323" y="270"/>
              </a:cxn>
              <a:cxn ang="0">
                <a:pos x="286" y="338"/>
              </a:cxn>
              <a:cxn ang="0">
                <a:pos x="322" y="404"/>
              </a:cxn>
              <a:cxn ang="0">
                <a:pos x="107" y="428"/>
              </a:cxn>
              <a:cxn ang="0">
                <a:pos x="116" y="484"/>
              </a:cxn>
              <a:cxn ang="0">
                <a:pos x="85" y="504"/>
              </a:cxn>
              <a:cxn ang="0">
                <a:pos x="59" y="432"/>
              </a:cxn>
              <a:cxn ang="0">
                <a:pos x="44" y="490"/>
              </a:cxn>
              <a:cxn ang="0">
                <a:pos x="18" y="484"/>
              </a:cxn>
              <a:cxn ang="0">
                <a:pos x="9" y="426"/>
              </a:cxn>
              <a:cxn ang="0">
                <a:pos x="1" y="375"/>
              </a:cxn>
              <a:cxn ang="0">
                <a:pos x="0" y="25"/>
              </a:cxn>
            </a:cxnLst>
            <a:rect l="0" t="0" r="r" b="b"/>
            <a:pathLst>
              <a:path w="323" h="504">
                <a:moveTo>
                  <a:pt x="0" y="25"/>
                </a:moveTo>
                <a:lnTo>
                  <a:pt x="210" y="0"/>
                </a:lnTo>
                <a:lnTo>
                  <a:pt x="277" y="232"/>
                </a:lnTo>
                <a:lnTo>
                  <a:pt x="323" y="270"/>
                </a:lnTo>
                <a:lnTo>
                  <a:pt x="286" y="338"/>
                </a:lnTo>
                <a:lnTo>
                  <a:pt x="322" y="404"/>
                </a:lnTo>
                <a:lnTo>
                  <a:pt x="107" y="428"/>
                </a:lnTo>
                <a:lnTo>
                  <a:pt x="116" y="484"/>
                </a:lnTo>
                <a:lnTo>
                  <a:pt x="85" y="504"/>
                </a:lnTo>
                <a:lnTo>
                  <a:pt x="59" y="432"/>
                </a:lnTo>
                <a:lnTo>
                  <a:pt x="44" y="490"/>
                </a:lnTo>
                <a:lnTo>
                  <a:pt x="18" y="484"/>
                </a:lnTo>
                <a:lnTo>
                  <a:pt x="9" y="426"/>
                </a:lnTo>
                <a:lnTo>
                  <a:pt x="1" y="375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9" name="Freeform 51"/>
          <p:cNvSpPr>
            <a:spLocks noChangeAspect="1"/>
          </p:cNvSpPr>
          <p:nvPr/>
        </p:nvSpPr>
        <p:spPr bwMode="auto">
          <a:xfrm>
            <a:off x="6381750" y="4659313"/>
            <a:ext cx="1327150" cy="915987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0" y="30"/>
              </a:cxn>
              <a:cxn ang="0">
                <a:pos x="233" y="64"/>
              </a:cxn>
              <a:cxn ang="0">
                <a:pos x="458" y="30"/>
              </a:cxn>
              <a:cxn ang="0">
                <a:pos x="496" y="58"/>
              </a:cxn>
              <a:cxn ang="0">
                <a:pos x="496" y="4"/>
              </a:cxn>
              <a:cxn ang="0">
                <a:pos x="493" y="0"/>
              </a:cxn>
              <a:cxn ang="0">
                <a:pos x="538" y="3"/>
              </a:cxn>
              <a:cxn ang="0">
                <a:pos x="586" y="83"/>
              </a:cxn>
              <a:cxn ang="0">
                <a:pos x="662" y="192"/>
              </a:cxn>
              <a:cxn ang="0">
                <a:pos x="699" y="286"/>
              </a:cxn>
              <a:cxn ang="0">
                <a:pos x="756" y="352"/>
              </a:cxn>
              <a:cxn ang="0">
                <a:pos x="765" y="447"/>
              </a:cxn>
              <a:cxn ang="0">
                <a:pos x="747" y="504"/>
              </a:cxn>
              <a:cxn ang="0">
                <a:pos x="666" y="519"/>
              </a:cxn>
              <a:cxn ang="0">
                <a:pos x="653" y="495"/>
              </a:cxn>
              <a:cxn ang="0">
                <a:pos x="596" y="460"/>
              </a:cxn>
              <a:cxn ang="0">
                <a:pos x="578" y="425"/>
              </a:cxn>
              <a:cxn ang="0">
                <a:pos x="563" y="411"/>
              </a:cxn>
              <a:cxn ang="0">
                <a:pos x="554" y="378"/>
              </a:cxn>
              <a:cxn ang="0">
                <a:pos x="541" y="387"/>
              </a:cxn>
              <a:cxn ang="0">
                <a:pos x="496" y="344"/>
              </a:cxn>
              <a:cxn ang="0">
                <a:pos x="507" y="304"/>
              </a:cxn>
              <a:cxn ang="0">
                <a:pos x="496" y="282"/>
              </a:cxn>
              <a:cxn ang="0">
                <a:pos x="483" y="289"/>
              </a:cxn>
              <a:cxn ang="0">
                <a:pos x="484" y="313"/>
              </a:cxn>
              <a:cxn ang="0">
                <a:pos x="470" y="282"/>
              </a:cxn>
              <a:cxn ang="0">
                <a:pos x="471" y="209"/>
              </a:cxn>
              <a:cxn ang="0">
                <a:pos x="443" y="165"/>
              </a:cxn>
              <a:cxn ang="0">
                <a:pos x="371" y="130"/>
              </a:cxn>
              <a:cxn ang="0">
                <a:pos x="335" y="89"/>
              </a:cxn>
              <a:cxn ang="0">
                <a:pos x="295" y="85"/>
              </a:cxn>
              <a:cxn ang="0">
                <a:pos x="279" y="110"/>
              </a:cxn>
              <a:cxn ang="0">
                <a:pos x="219" y="128"/>
              </a:cxn>
              <a:cxn ang="0">
                <a:pos x="185" y="110"/>
              </a:cxn>
              <a:cxn ang="0">
                <a:pos x="167" y="83"/>
              </a:cxn>
              <a:cxn ang="0">
                <a:pos x="55" y="107"/>
              </a:cxn>
              <a:cxn ang="0">
                <a:pos x="31" y="88"/>
              </a:cxn>
              <a:cxn ang="0">
                <a:pos x="6" y="109"/>
              </a:cxn>
              <a:cxn ang="0">
                <a:pos x="0" y="51"/>
              </a:cxn>
            </a:cxnLst>
            <a:rect l="0" t="0" r="r" b="b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0" name="Freeform 52"/>
          <p:cNvSpPr>
            <a:spLocks noChangeAspect="1"/>
          </p:cNvSpPr>
          <p:nvPr/>
        </p:nvSpPr>
        <p:spPr bwMode="auto">
          <a:xfrm>
            <a:off x="6870700" y="2870200"/>
            <a:ext cx="606425" cy="642937"/>
          </a:xfrm>
          <a:custGeom>
            <a:avLst/>
            <a:gdLst/>
            <a:ahLst/>
            <a:cxnLst>
              <a:cxn ang="0">
                <a:pos x="35" y="191"/>
              </a:cxn>
              <a:cxn ang="0">
                <a:pos x="9" y="184"/>
              </a:cxn>
              <a:cxn ang="0">
                <a:pos x="0" y="242"/>
              </a:cxn>
              <a:cxn ang="0">
                <a:pos x="9" y="303"/>
              </a:cxn>
              <a:cxn ang="0">
                <a:pos x="59" y="344"/>
              </a:cxn>
              <a:cxn ang="0">
                <a:pos x="71" y="365"/>
              </a:cxn>
              <a:cxn ang="0">
                <a:pos x="135" y="344"/>
              </a:cxn>
              <a:cxn ang="0">
                <a:pos x="211" y="295"/>
              </a:cxn>
              <a:cxn ang="0">
                <a:pos x="234" y="188"/>
              </a:cxn>
              <a:cxn ang="0">
                <a:pos x="283" y="160"/>
              </a:cxn>
              <a:cxn ang="0">
                <a:pos x="310" y="94"/>
              </a:cxn>
              <a:cxn ang="0">
                <a:pos x="349" y="76"/>
              </a:cxn>
              <a:cxn ang="0">
                <a:pos x="298" y="67"/>
              </a:cxn>
              <a:cxn ang="0">
                <a:pos x="210" y="115"/>
              </a:cxn>
              <a:cxn ang="0">
                <a:pos x="196" y="69"/>
              </a:cxn>
              <a:cxn ang="0">
                <a:pos x="120" y="73"/>
              </a:cxn>
              <a:cxn ang="0">
                <a:pos x="103" y="0"/>
              </a:cxn>
              <a:cxn ang="0">
                <a:pos x="83" y="20"/>
              </a:cxn>
              <a:cxn ang="0">
                <a:pos x="89" y="124"/>
              </a:cxn>
              <a:cxn ang="0">
                <a:pos x="55" y="133"/>
              </a:cxn>
              <a:cxn ang="0">
                <a:pos x="35" y="191"/>
              </a:cxn>
            </a:cxnLst>
            <a:rect l="0" t="0" r="r" b="b"/>
            <a:pathLst>
              <a:path w="349" h="365">
                <a:moveTo>
                  <a:pt x="35" y="191"/>
                </a:moveTo>
                <a:lnTo>
                  <a:pt x="9" y="184"/>
                </a:lnTo>
                <a:lnTo>
                  <a:pt x="0" y="242"/>
                </a:lnTo>
                <a:lnTo>
                  <a:pt x="9" y="303"/>
                </a:lnTo>
                <a:lnTo>
                  <a:pt x="59" y="344"/>
                </a:lnTo>
                <a:lnTo>
                  <a:pt x="71" y="365"/>
                </a:lnTo>
                <a:lnTo>
                  <a:pt x="135" y="344"/>
                </a:lnTo>
                <a:lnTo>
                  <a:pt x="211" y="295"/>
                </a:lnTo>
                <a:lnTo>
                  <a:pt x="234" y="188"/>
                </a:lnTo>
                <a:lnTo>
                  <a:pt x="283" y="160"/>
                </a:lnTo>
                <a:lnTo>
                  <a:pt x="310" y="94"/>
                </a:lnTo>
                <a:lnTo>
                  <a:pt x="349" y="76"/>
                </a:lnTo>
                <a:lnTo>
                  <a:pt x="298" y="67"/>
                </a:lnTo>
                <a:lnTo>
                  <a:pt x="210" y="115"/>
                </a:lnTo>
                <a:lnTo>
                  <a:pt x="196" y="69"/>
                </a:lnTo>
                <a:lnTo>
                  <a:pt x="120" y="73"/>
                </a:lnTo>
                <a:lnTo>
                  <a:pt x="103" y="0"/>
                </a:lnTo>
                <a:lnTo>
                  <a:pt x="83" y="20"/>
                </a:lnTo>
                <a:lnTo>
                  <a:pt x="89" y="124"/>
                </a:lnTo>
                <a:lnTo>
                  <a:pt x="55" y="133"/>
                </a:lnTo>
                <a:lnTo>
                  <a:pt x="35" y="1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1" name="Freeform 53"/>
          <p:cNvSpPr>
            <a:spLocks noChangeAspect="1"/>
          </p:cNvSpPr>
          <p:nvPr/>
        </p:nvSpPr>
        <p:spPr bwMode="auto">
          <a:xfrm>
            <a:off x="5581650" y="2697163"/>
            <a:ext cx="601663" cy="1006475"/>
          </a:xfrm>
          <a:custGeom>
            <a:avLst/>
            <a:gdLst/>
            <a:ahLst/>
            <a:cxnLst>
              <a:cxn ang="0">
                <a:pos x="64" y="33"/>
              </a:cxn>
              <a:cxn ang="0">
                <a:pos x="262" y="0"/>
              </a:cxn>
              <a:cxn ang="0">
                <a:pos x="294" y="70"/>
              </a:cxn>
              <a:cxn ang="0">
                <a:pos x="334" y="362"/>
              </a:cxn>
              <a:cxn ang="0">
                <a:pos x="346" y="401"/>
              </a:cxn>
              <a:cxn ang="0">
                <a:pos x="314" y="478"/>
              </a:cxn>
              <a:cxn ang="0">
                <a:pos x="314" y="532"/>
              </a:cxn>
              <a:cxn ang="0">
                <a:pos x="279" y="526"/>
              </a:cxn>
              <a:cxn ang="0">
                <a:pos x="280" y="571"/>
              </a:cxn>
              <a:cxn ang="0">
                <a:pos x="243" y="553"/>
              </a:cxn>
              <a:cxn ang="0">
                <a:pos x="223" y="559"/>
              </a:cxn>
              <a:cxn ang="0">
                <a:pos x="195" y="554"/>
              </a:cxn>
              <a:cxn ang="0">
                <a:pos x="174" y="486"/>
              </a:cxn>
              <a:cxn ang="0">
                <a:pos x="134" y="465"/>
              </a:cxn>
              <a:cxn ang="0">
                <a:pos x="134" y="392"/>
              </a:cxn>
              <a:cxn ang="0">
                <a:pos x="94" y="401"/>
              </a:cxn>
              <a:cxn ang="0">
                <a:pos x="71" y="347"/>
              </a:cxn>
              <a:cxn ang="0">
                <a:pos x="0" y="285"/>
              </a:cxn>
              <a:cxn ang="0">
                <a:pos x="52" y="186"/>
              </a:cxn>
              <a:cxn ang="0">
                <a:pos x="37" y="140"/>
              </a:cxn>
              <a:cxn ang="0">
                <a:pos x="89" y="131"/>
              </a:cxn>
              <a:cxn ang="0">
                <a:pos x="94" y="67"/>
              </a:cxn>
              <a:cxn ang="0">
                <a:pos x="64" y="33"/>
              </a:cxn>
            </a:cxnLst>
            <a:rect l="0" t="0" r="r" b="b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2" name="Freeform 54"/>
          <p:cNvSpPr>
            <a:spLocks noChangeAspect="1"/>
          </p:cNvSpPr>
          <p:nvPr/>
        </p:nvSpPr>
        <p:spPr bwMode="auto">
          <a:xfrm>
            <a:off x="1500188" y="1292225"/>
            <a:ext cx="919163" cy="684212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43" y="30"/>
              </a:cxn>
              <a:cxn ang="0">
                <a:pos x="326" y="49"/>
              </a:cxn>
              <a:cxn ang="0">
                <a:pos x="366" y="58"/>
              </a:cxn>
              <a:cxn ang="0">
                <a:pos x="408" y="64"/>
              </a:cxn>
              <a:cxn ang="0">
                <a:pos x="463" y="74"/>
              </a:cxn>
              <a:cxn ang="0">
                <a:pos x="530" y="86"/>
              </a:cxn>
              <a:cxn ang="0">
                <a:pos x="487" y="389"/>
              </a:cxn>
              <a:cxn ang="0">
                <a:pos x="281" y="345"/>
              </a:cxn>
              <a:cxn ang="0">
                <a:pos x="253" y="365"/>
              </a:cxn>
              <a:cxn ang="0">
                <a:pos x="216" y="335"/>
              </a:cxn>
              <a:cxn ang="0">
                <a:pos x="183" y="365"/>
              </a:cxn>
              <a:cxn ang="0">
                <a:pos x="153" y="339"/>
              </a:cxn>
              <a:cxn ang="0">
                <a:pos x="68" y="335"/>
              </a:cxn>
              <a:cxn ang="0">
                <a:pos x="80" y="286"/>
              </a:cxn>
              <a:cxn ang="0">
                <a:pos x="19" y="281"/>
              </a:cxn>
              <a:cxn ang="0">
                <a:pos x="13" y="253"/>
              </a:cxn>
              <a:cxn ang="0">
                <a:pos x="25" y="223"/>
              </a:cxn>
              <a:cxn ang="0">
                <a:pos x="10" y="196"/>
              </a:cxn>
              <a:cxn ang="0">
                <a:pos x="11" y="120"/>
              </a:cxn>
              <a:cxn ang="0">
                <a:pos x="0" y="62"/>
              </a:cxn>
              <a:cxn ang="0">
                <a:pos x="7" y="40"/>
              </a:cxn>
              <a:cxn ang="0">
                <a:pos x="34" y="49"/>
              </a:cxn>
              <a:cxn ang="0">
                <a:pos x="62" y="83"/>
              </a:cxn>
              <a:cxn ang="0">
                <a:pos x="114" y="91"/>
              </a:cxn>
              <a:cxn ang="0">
                <a:pos x="128" y="119"/>
              </a:cxn>
              <a:cxn ang="0">
                <a:pos x="102" y="119"/>
              </a:cxn>
              <a:cxn ang="0">
                <a:pos x="99" y="143"/>
              </a:cxn>
              <a:cxn ang="0">
                <a:pos x="114" y="146"/>
              </a:cxn>
              <a:cxn ang="0">
                <a:pos x="120" y="170"/>
              </a:cxn>
              <a:cxn ang="0">
                <a:pos x="89" y="187"/>
              </a:cxn>
              <a:cxn ang="0">
                <a:pos x="89" y="204"/>
              </a:cxn>
              <a:cxn ang="0">
                <a:pos x="125" y="204"/>
              </a:cxn>
              <a:cxn ang="0">
                <a:pos x="134" y="162"/>
              </a:cxn>
              <a:cxn ang="0">
                <a:pos x="161" y="137"/>
              </a:cxn>
              <a:cxn ang="0">
                <a:pos x="128" y="71"/>
              </a:cxn>
              <a:cxn ang="0">
                <a:pos x="149" y="50"/>
              </a:cxn>
              <a:cxn ang="0">
                <a:pos x="134" y="0"/>
              </a:cxn>
            </a:cxnLst>
            <a:rect l="0" t="0" r="r" b="b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3" name="Freeform 55"/>
          <p:cNvSpPr>
            <a:spLocks noChangeAspect="1"/>
          </p:cNvSpPr>
          <p:nvPr/>
        </p:nvSpPr>
        <p:spPr bwMode="auto">
          <a:xfrm>
            <a:off x="1189038" y="2478088"/>
            <a:ext cx="1209675" cy="1897062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374" y="64"/>
              </a:cxn>
              <a:cxn ang="0">
                <a:pos x="304" y="381"/>
              </a:cxn>
              <a:cxn ang="0">
                <a:pos x="664" y="864"/>
              </a:cxn>
              <a:cxn ang="0">
                <a:pos x="697" y="925"/>
              </a:cxn>
              <a:cxn ang="0">
                <a:pos x="663" y="955"/>
              </a:cxn>
              <a:cxn ang="0">
                <a:pos x="641" y="1009"/>
              </a:cxn>
              <a:cxn ang="0">
                <a:pos x="620" y="1040"/>
              </a:cxn>
              <a:cxn ang="0">
                <a:pos x="642" y="1068"/>
              </a:cxn>
              <a:cxn ang="0">
                <a:pos x="605" y="1077"/>
              </a:cxn>
              <a:cxn ang="0">
                <a:pos x="393" y="1070"/>
              </a:cxn>
              <a:cxn ang="0">
                <a:pos x="380" y="1007"/>
              </a:cxn>
              <a:cxn ang="0">
                <a:pos x="343" y="961"/>
              </a:cxn>
              <a:cxn ang="0">
                <a:pos x="316" y="944"/>
              </a:cxn>
              <a:cxn ang="0">
                <a:pos x="308" y="912"/>
              </a:cxn>
              <a:cxn ang="0">
                <a:pos x="286" y="894"/>
              </a:cxn>
              <a:cxn ang="0">
                <a:pos x="263" y="871"/>
              </a:cxn>
              <a:cxn ang="0">
                <a:pos x="256" y="846"/>
              </a:cxn>
              <a:cxn ang="0">
                <a:pos x="235" y="830"/>
              </a:cxn>
              <a:cxn ang="0">
                <a:pos x="202" y="839"/>
              </a:cxn>
              <a:cxn ang="0">
                <a:pos x="165" y="825"/>
              </a:cxn>
              <a:cxn ang="0">
                <a:pos x="165" y="812"/>
              </a:cxn>
              <a:cxn ang="0">
                <a:pos x="164" y="782"/>
              </a:cxn>
              <a:cxn ang="0">
                <a:pos x="149" y="749"/>
              </a:cxn>
              <a:cxn ang="0">
                <a:pos x="147" y="722"/>
              </a:cxn>
              <a:cxn ang="0">
                <a:pos x="131" y="699"/>
              </a:cxn>
              <a:cxn ang="0">
                <a:pos x="135" y="676"/>
              </a:cxn>
              <a:cxn ang="0">
                <a:pos x="89" y="621"/>
              </a:cxn>
              <a:cxn ang="0">
                <a:pos x="89" y="590"/>
              </a:cxn>
              <a:cxn ang="0">
                <a:pos x="113" y="578"/>
              </a:cxn>
              <a:cxn ang="0">
                <a:pos x="113" y="559"/>
              </a:cxn>
              <a:cxn ang="0">
                <a:pos x="89" y="553"/>
              </a:cxn>
              <a:cxn ang="0">
                <a:pos x="79" y="523"/>
              </a:cxn>
              <a:cxn ang="0">
                <a:pos x="67" y="471"/>
              </a:cxn>
              <a:cxn ang="0">
                <a:pos x="101" y="499"/>
              </a:cxn>
              <a:cxn ang="0">
                <a:pos x="88" y="462"/>
              </a:cxn>
              <a:cxn ang="0">
                <a:pos x="113" y="462"/>
              </a:cxn>
              <a:cxn ang="0">
                <a:pos x="113" y="435"/>
              </a:cxn>
              <a:cxn ang="0">
                <a:pos x="88" y="417"/>
              </a:cxn>
              <a:cxn ang="0">
                <a:pos x="76" y="442"/>
              </a:cxn>
              <a:cxn ang="0">
                <a:pos x="53" y="433"/>
              </a:cxn>
              <a:cxn ang="0">
                <a:pos x="9" y="313"/>
              </a:cxn>
              <a:cxn ang="0">
                <a:pos x="21" y="226"/>
              </a:cxn>
              <a:cxn ang="0">
                <a:pos x="0" y="177"/>
              </a:cxn>
              <a:cxn ang="0">
                <a:pos x="10" y="140"/>
              </a:cxn>
              <a:cxn ang="0">
                <a:pos x="32" y="132"/>
              </a:cxn>
              <a:cxn ang="0">
                <a:pos x="53" y="73"/>
              </a:cxn>
              <a:cxn ang="0">
                <a:pos x="53" y="0"/>
              </a:cxn>
            </a:cxnLst>
            <a:rect l="0" t="0" r="r" b="b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4" name="Freeform 56"/>
          <p:cNvSpPr>
            <a:spLocks noChangeAspect="1"/>
          </p:cNvSpPr>
          <p:nvPr/>
        </p:nvSpPr>
        <p:spPr bwMode="auto">
          <a:xfrm>
            <a:off x="1717675" y="2593975"/>
            <a:ext cx="914400" cy="1404937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0" y="316"/>
              </a:cxn>
              <a:cxn ang="0">
                <a:pos x="359" y="797"/>
              </a:cxn>
              <a:cxn ang="0">
                <a:pos x="381" y="776"/>
              </a:cxn>
              <a:cxn ang="0">
                <a:pos x="380" y="681"/>
              </a:cxn>
              <a:cxn ang="0">
                <a:pos x="425" y="688"/>
              </a:cxn>
              <a:cxn ang="0">
                <a:pos x="471" y="396"/>
              </a:cxn>
              <a:cxn ang="0">
                <a:pos x="502" y="198"/>
              </a:cxn>
              <a:cxn ang="0">
                <a:pos x="511" y="138"/>
              </a:cxn>
              <a:cxn ang="0">
                <a:pos x="527" y="85"/>
              </a:cxn>
              <a:cxn ang="0">
                <a:pos x="290" y="47"/>
              </a:cxn>
              <a:cxn ang="0">
                <a:pos x="67" y="0"/>
              </a:cxn>
            </a:cxnLst>
            <a:rect l="0" t="0" r="r" b="b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5" name="Freeform 57"/>
          <p:cNvSpPr>
            <a:spLocks noChangeAspect="1"/>
          </p:cNvSpPr>
          <p:nvPr/>
        </p:nvSpPr>
        <p:spPr bwMode="auto">
          <a:xfrm>
            <a:off x="2220913" y="1441450"/>
            <a:ext cx="825500" cy="1357312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72" y="301"/>
              </a:cxn>
              <a:cxn ang="0">
                <a:pos x="117" y="365"/>
              </a:cxn>
              <a:cxn ang="0">
                <a:pos x="47" y="432"/>
              </a:cxn>
              <a:cxn ang="0">
                <a:pos x="38" y="478"/>
              </a:cxn>
              <a:cxn ang="0">
                <a:pos x="57" y="511"/>
              </a:cxn>
              <a:cxn ang="0">
                <a:pos x="38" y="527"/>
              </a:cxn>
              <a:cxn ang="0">
                <a:pos x="0" y="701"/>
              </a:cxn>
              <a:cxn ang="0">
                <a:pos x="227" y="742"/>
              </a:cxn>
              <a:cxn ang="0">
                <a:pos x="442" y="770"/>
              </a:cxn>
              <a:cxn ang="0">
                <a:pos x="464" y="611"/>
              </a:cxn>
              <a:cxn ang="0">
                <a:pos x="476" y="523"/>
              </a:cxn>
              <a:cxn ang="0">
                <a:pos x="455" y="491"/>
              </a:cxn>
              <a:cxn ang="0">
                <a:pos x="406" y="500"/>
              </a:cxn>
              <a:cxn ang="0">
                <a:pos x="342" y="508"/>
              </a:cxn>
              <a:cxn ang="0">
                <a:pos x="330" y="436"/>
              </a:cxn>
              <a:cxn ang="0">
                <a:pos x="252" y="378"/>
              </a:cxn>
              <a:cxn ang="0">
                <a:pos x="263" y="341"/>
              </a:cxn>
              <a:cxn ang="0">
                <a:pos x="270" y="275"/>
              </a:cxn>
              <a:cxn ang="0">
                <a:pos x="170" y="134"/>
              </a:cxn>
              <a:cxn ang="0">
                <a:pos x="184" y="9"/>
              </a:cxn>
              <a:cxn ang="0">
                <a:pos x="115" y="0"/>
              </a:cxn>
            </a:cxnLst>
            <a:rect l="0" t="0" r="r" b="b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6" name="Freeform 58"/>
          <p:cNvSpPr>
            <a:spLocks noChangeAspect="1"/>
          </p:cNvSpPr>
          <p:nvPr/>
        </p:nvSpPr>
        <p:spPr bwMode="auto">
          <a:xfrm>
            <a:off x="2476500" y="2747963"/>
            <a:ext cx="763588" cy="1003300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298" y="30"/>
              </a:cxn>
              <a:cxn ang="0">
                <a:pos x="283" y="139"/>
              </a:cxn>
              <a:cxn ang="0">
                <a:pos x="441" y="154"/>
              </a:cxn>
              <a:cxn ang="0">
                <a:pos x="398" y="569"/>
              </a:cxn>
              <a:cxn ang="0">
                <a:pos x="0" y="526"/>
              </a:cxn>
              <a:cxn ang="0">
                <a:pos x="40" y="261"/>
              </a:cxn>
              <a:cxn ang="0">
                <a:pos x="82" y="0"/>
              </a:cxn>
            </a:cxnLst>
            <a:rect l="0" t="0" r="r" b="b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7" name="Freeform 59"/>
          <p:cNvSpPr>
            <a:spLocks noChangeAspect="1"/>
          </p:cNvSpPr>
          <p:nvPr/>
        </p:nvSpPr>
        <p:spPr bwMode="auto">
          <a:xfrm>
            <a:off x="3159125" y="3019425"/>
            <a:ext cx="1022350" cy="773112"/>
          </a:xfrm>
          <a:custGeom>
            <a:avLst/>
            <a:gdLst/>
            <a:ahLst/>
            <a:cxnLst>
              <a:cxn ang="0">
                <a:pos x="49" y="0"/>
              </a:cxn>
              <a:cxn ang="0">
                <a:pos x="19" y="263"/>
              </a:cxn>
              <a:cxn ang="0">
                <a:pos x="0" y="415"/>
              </a:cxn>
              <a:cxn ang="0">
                <a:pos x="295" y="430"/>
              </a:cxn>
              <a:cxn ang="0">
                <a:pos x="577" y="439"/>
              </a:cxn>
              <a:cxn ang="0">
                <a:pos x="586" y="234"/>
              </a:cxn>
              <a:cxn ang="0">
                <a:pos x="590" y="32"/>
              </a:cxn>
              <a:cxn ang="0">
                <a:pos x="429" y="29"/>
              </a:cxn>
              <a:cxn ang="0">
                <a:pos x="49" y="0"/>
              </a:cxn>
            </a:cxnLst>
            <a:rect l="0" t="0" r="r" b="b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8" name="Freeform 60"/>
          <p:cNvSpPr>
            <a:spLocks noChangeAspect="1"/>
          </p:cNvSpPr>
          <p:nvPr/>
        </p:nvSpPr>
        <p:spPr bwMode="auto">
          <a:xfrm>
            <a:off x="2236788" y="3668713"/>
            <a:ext cx="930275" cy="1050925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26" y="78"/>
              </a:cxn>
              <a:cxn ang="0">
                <a:pos x="79" y="69"/>
              </a:cxn>
              <a:cxn ang="0">
                <a:pos x="82" y="169"/>
              </a:cxn>
              <a:cxn ang="0">
                <a:pos x="60" y="188"/>
              </a:cxn>
              <a:cxn ang="0">
                <a:pos x="93" y="249"/>
              </a:cxn>
              <a:cxn ang="0">
                <a:pos x="60" y="276"/>
              </a:cxn>
              <a:cxn ang="0">
                <a:pos x="42" y="321"/>
              </a:cxn>
              <a:cxn ang="0">
                <a:pos x="17" y="364"/>
              </a:cxn>
              <a:cxn ang="0">
                <a:pos x="35" y="389"/>
              </a:cxn>
              <a:cxn ang="0">
                <a:pos x="3" y="400"/>
              </a:cxn>
              <a:cxn ang="0">
                <a:pos x="0" y="440"/>
              </a:cxn>
              <a:cxn ang="0">
                <a:pos x="301" y="592"/>
              </a:cxn>
              <a:cxn ang="0">
                <a:pos x="471" y="595"/>
              </a:cxn>
              <a:cxn ang="0">
                <a:pos x="536" y="46"/>
              </a:cxn>
              <a:cxn ang="0">
                <a:pos x="136" y="0"/>
              </a:cxn>
            </a:cxnLst>
            <a:rect l="0" t="0" r="r" b="b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9" name="Freeform 61"/>
          <p:cNvSpPr>
            <a:spLocks noChangeAspect="1"/>
          </p:cNvSpPr>
          <p:nvPr/>
        </p:nvSpPr>
        <p:spPr bwMode="auto">
          <a:xfrm>
            <a:off x="4751388" y="1528763"/>
            <a:ext cx="944563" cy="1084262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43" y="48"/>
              </a:cxn>
              <a:cxn ang="0">
                <a:pos x="141" y="0"/>
              </a:cxn>
              <a:cxn ang="0">
                <a:pos x="173" y="14"/>
              </a:cxn>
              <a:cxn ang="0">
                <a:pos x="179" y="51"/>
              </a:cxn>
              <a:cxn ang="0">
                <a:pos x="247" y="91"/>
              </a:cxn>
              <a:cxn ang="0">
                <a:pos x="268" y="73"/>
              </a:cxn>
              <a:cxn ang="0">
                <a:pos x="308" y="73"/>
              </a:cxn>
              <a:cxn ang="0">
                <a:pos x="340" y="109"/>
              </a:cxn>
              <a:cxn ang="0">
                <a:pos x="361" y="96"/>
              </a:cxn>
              <a:cxn ang="0">
                <a:pos x="420" y="111"/>
              </a:cxn>
              <a:cxn ang="0">
                <a:pos x="441" y="84"/>
              </a:cxn>
              <a:cxn ang="0">
                <a:pos x="478" y="105"/>
              </a:cxn>
              <a:cxn ang="0">
                <a:pos x="545" y="102"/>
              </a:cxn>
              <a:cxn ang="0">
                <a:pos x="437" y="178"/>
              </a:cxn>
              <a:cxn ang="0">
                <a:pos x="383" y="245"/>
              </a:cxn>
              <a:cxn ang="0">
                <a:pos x="393" y="342"/>
              </a:cxn>
              <a:cxn ang="0">
                <a:pos x="356" y="382"/>
              </a:cxn>
              <a:cxn ang="0">
                <a:pos x="371" y="410"/>
              </a:cxn>
              <a:cxn ang="0">
                <a:pos x="371" y="482"/>
              </a:cxn>
              <a:cxn ang="0">
                <a:pos x="408" y="482"/>
              </a:cxn>
              <a:cxn ang="0">
                <a:pos x="463" y="534"/>
              </a:cxn>
              <a:cxn ang="0">
                <a:pos x="486" y="596"/>
              </a:cxn>
              <a:cxn ang="0">
                <a:pos x="100" y="614"/>
              </a:cxn>
              <a:cxn ang="0">
                <a:pos x="101" y="444"/>
              </a:cxn>
              <a:cxn ang="0">
                <a:pos x="67" y="407"/>
              </a:cxn>
              <a:cxn ang="0">
                <a:pos x="79" y="362"/>
              </a:cxn>
              <a:cxn ang="0">
                <a:pos x="91" y="337"/>
              </a:cxn>
              <a:cxn ang="0">
                <a:pos x="67" y="219"/>
              </a:cxn>
              <a:cxn ang="0">
                <a:pos x="34" y="142"/>
              </a:cxn>
              <a:cxn ang="0">
                <a:pos x="0" y="48"/>
              </a:cxn>
            </a:cxnLst>
            <a:rect l="0" t="0" r="r" b="b"/>
            <a:pathLst>
              <a:path w="545" h="614">
                <a:moveTo>
                  <a:pt x="0" y="48"/>
                </a:moveTo>
                <a:lnTo>
                  <a:pt x="143" y="48"/>
                </a:lnTo>
                <a:lnTo>
                  <a:pt x="141" y="0"/>
                </a:lnTo>
                <a:lnTo>
                  <a:pt x="173" y="14"/>
                </a:lnTo>
                <a:lnTo>
                  <a:pt x="179" y="51"/>
                </a:lnTo>
                <a:lnTo>
                  <a:pt x="247" y="91"/>
                </a:lnTo>
                <a:lnTo>
                  <a:pt x="268" y="73"/>
                </a:lnTo>
                <a:lnTo>
                  <a:pt x="308" y="73"/>
                </a:lnTo>
                <a:lnTo>
                  <a:pt x="340" y="109"/>
                </a:lnTo>
                <a:lnTo>
                  <a:pt x="361" y="96"/>
                </a:lnTo>
                <a:lnTo>
                  <a:pt x="420" y="111"/>
                </a:lnTo>
                <a:lnTo>
                  <a:pt x="441" y="84"/>
                </a:lnTo>
                <a:lnTo>
                  <a:pt x="478" y="105"/>
                </a:lnTo>
                <a:lnTo>
                  <a:pt x="545" y="102"/>
                </a:lnTo>
                <a:lnTo>
                  <a:pt x="437" y="178"/>
                </a:lnTo>
                <a:lnTo>
                  <a:pt x="383" y="245"/>
                </a:lnTo>
                <a:lnTo>
                  <a:pt x="393" y="342"/>
                </a:lnTo>
                <a:lnTo>
                  <a:pt x="356" y="382"/>
                </a:lnTo>
                <a:lnTo>
                  <a:pt x="371" y="410"/>
                </a:lnTo>
                <a:lnTo>
                  <a:pt x="371" y="482"/>
                </a:lnTo>
                <a:lnTo>
                  <a:pt x="408" y="482"/>
                </a:lnTo>
                <a:lnTo>
                  <a:pt x="463" y="534"/>
                </a:lnTo>
                <a:lnTo>
                  <a:pt x="486" y="596"/>
                </a:lnTo>
                <a:lnTo>
                  <a:pt x="100" y="614"/>
                </a:lnTo>
                <a:lnTo>
                  <a:pt x="101" y="444"/>
                </a:lnTo>
                <a:lnTo>
                  <a:pt x="67" y="407"/>
                </a:lnTo>
                <a:lnTo>
                  <a:pt x="79" y="362"/>
                </a:lnTo>
                <a:lnTo>
                  <a:pt x="91" y="337"/>
                </a:lnTo>
                <a:lnTo>
                  <a:pt x="67" y="219"/>
                </a:lnTo>
                <a:lnTo>
                  <a:pt x="34" y="142"/>
                </a:lnTo>
                <a:lnTo>
                  <a:pt x="0" y="48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0" name="Freeform 62"/>
          <p:cNvSpPr>
            <a:spLocks noChangeAspect="1"/>
          </p:cNvSpPr>
          <p:nvPr/>
        </p:nvSpPr>
        <p:spPr bwMode="auto">
          <a:xfrm>
            <a:off x="7207250" y="2894013"/>
            <a:ext cx="698500" cy="292100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300" y="0"/>
              </a:cxn>
              <a:cxn ang="0">
                <a:pos x="349" y="113"/>
              </a:cxn>
              <a:cxn ang="0">
                <a:pos x="401" y="101"/>
              </a:cxn>
              <a:cxn ang="0">
                <a:pos x="403" y="158"/>
              </a:cxn>
              <a:cxn ang="0">
                <a:pos x="361" y="165"/>
              </a:cxn>
              <a:cxn ang="0">
                <a:pos x="324" y="128"/>
              </a:cxn>
              <a:cxn ang="0">
                <a:pos x="300" y="83"/>
              </a:cxn>
              <a:cxn ang="0">
                <a:pos x="296" y="21"/>
              </a:cxn>
              <a:cxn ang="0">
                <a:pos x="278" y="52"/>
              </a:cxn>
              <a:cxn ang="0">
                <a:pos x="299" y="146"/>
              </a:cxn>
              <a:cxn ang="0">
                <a:pos x="211" y="159"/>
              </a:cxn>
              <a:cxn ang="0">
                <a:pos x="208" y="91"/>
              </a:cxn>
              <a:cxn ang="0">
                <a:pos x="154" y="61"/>
              </a:cxn>
              <a:cxn ang="0">
                <a:pos x="108" y="53"/>
              </a:cxn>
              <a:cxn ang="0">
                <a:pos x="12" y="101"/>
              </a:cxn>
              <a:cxn ang="0">
                <a:pos x="0" y="56"/>
              </a:cxn>
            </a:cxnLst>
            <a:rect l="0" t="0" r="r" b="b"/>
            <a:pathLst>
              <a:path w="403" h="165">
                <a:moveTo>
                  <a:pt x="0" y="56"/>
                </a:moveTo>
                <a:lnTo>
                  <a:pt x="300" y="0"/>
                </a:lnTo>
                <a:lnTo>
                  <a:pt x="349" y="113"/>
                </a:lnTo>
                <a:lnTo>
                  <a:pt x="401" y="101"/>
                </a:lnTo>
                <a:lnTo>
                  <a:pt x="403" y="158"/>
                </a:lnTo>
                <a:lnTo>
                  <a:pt x="361" y="165"/>
                </a:lnTo>
                <a:lnTo>
                  <a:pt x="324" y="128"/>
                </a:lnTo>
                <a:lnTo>
                  <a:pt x="300" y="83"/>
                </a:lnTo>
                <a:lnTo>
                  <a:pt x="296" y="21"/>
                </a:lnTo>
                <a:lnTo>
                  <a:pt x="278" y="52"/>
                </a:lnTo>
                <a:lnTo>
                  <a:pt x="299" y="146"/>
                </a:lnTo>
                <a:lnTo>
                  <a:pt x="211" y="159"/>
                </a:lnTo>
                <a:lnTo>
                  <a:pt x="208" y="91"/>
                </a:lnTo>
                <a:lnTo>
                  <a:pt x="154" y="61"/>
                </a:lnTo>
                <a:lnTo>
                  <a:pt x="108" y="53"/>
                </a:lnTo>
                <a:lnTo>
                  <a:pt x="12" y="101"/>
                </a:lnTo>
                <a:lnTo>
                  <a:pt x="0" y="56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1" name="Freeform 63"/>
          <p:cNvSpPr>
            <a:spLocks noChangeAspect="1"/>
          </p:cNvSpPr>
          <p:nvPr/>
        </p:nvSpPr>
        <p:spPr bwMode="auto">
          <a:xfrm>
            <a:off x="3438525" y="3889375"/>
            <a:ext cx="1998663" cy="1882775"/>
          </a:xfrm>
          <a:custGeom>
            <a:avLst/>
            <a:gdLst/>
            <a:ahLst/>
            <a:cxnLst>
              <a:cxn ang="0">
                <a:pos x="334" y="0"/>
              </a:cxn>
              <a:cxn ang="0">
                <a:pos x="589" y="9"/>
              </a:cxn>
              <a:cxn ang="0">
                <a:pos x="589" y="203"/>
              </a:cxn>
              <a:cxn ang="0">
                <a:pos x="719" y="257"/>
              </a:cxn>
              <a:cxn ang="0">
                <a:pos x="754" y="239"/>
              </a:cxn>
              <a:cxn ang="0">
                <a:pos x="839" y="281"/>
              </a:cxn>
              <a:cxn ang="0">
                <a:pos x="890" y="278"/>
              </a:cxn>
              <a:cxn ang="0">
                <a:pos x="988" y="236"/>
              </a:cxn>
              <a:cxn ang="0">
                <a:pos x="1045" y="276"/>
              </a:cxn>
              <a:cxn ang="0">
                <a:pos x="1094" y="287"/>
              </a:cxn>
              <a:cxn ang="0">
                <a:pos x="1094" y="444"/>
              </a:cxn>
              <a:cxn ang="0">
                <a:pos x="1152" y="543"/>
              </a:cxn>
              <a:cxn ang="0">
                <a:pos x="1139" y="677"/>
              </a:cxn>
              <a:cxn ang="0">
                <a:pos x="1076" y="731"/>
              </a:cxn>
              <a:cxn ang="0">
                <a:pos x="1063" y="681"/>
              </a:cxn>
              <a:cxn ang="0">
                <a:pos x="1045" y="704"/>
              </a:cxn>
              <a:cxn ang="0">
                <a:pos x="1058" y="735"/>
              </a:cxn>
              <a:cxn ang="0">
                <a:pos x="947" y="815"/>
              </a:cxn>
              <a:cxn ang="0">
                <a:pos x="920" y="820"/>
              </a:cxn>
              <a:cxn ang="0">
                <a:pos x="862" y="860"/>
              </a:cxn>
              <a:cxn ang="0">
                <a:pos x="862" y="883"/>
              </a:cxn>
              <a:cxn ang="0">
                <a:pos x="844" y="887"/>
              </a:cxn>
              <a:cxn ang="0">
                <a:pos x="857" y="914"/>
              </a:cxn>
              <a:cxn ang="0">
                <a:pos x="826" y="954"/>
              </a:cxn>
              <a:cxn ang="0">
                <a:pos x="844" y="1012"/>
              </a:cxn>
              <a:cxn ang="0">
                <a:pos x="862" y="1032"/>
              </a:cxn>
              <a:cxn ang="0">
                <a:pos x="857" y="1067"/>
              </a:cxn>
              <a:cxn ang="0">
                <a:pos x="812" y="1067"/>
              </a:cxn>
              <a:cxn ang="0">
                <a:pos x="772" y="1049"/>
              </a:cxn>
              <a:cxn ang="0">
                <a:pos x="745" y="1054"/>
              </a:cxn>
              <a:cxn ang="0">
                <a:pos x="656" y="1023"/>
              </a:cxn>
              <a:cxn ang="0">
                <a:pos x="616" y="900"/>
              </a:cxn>
              <a:cxn ang="0">
                <a:pos x="553" y="842"/>
              </a:cxn>
              <a:cxn ang="0">
                <a:pos x="498" y="735"/>
              </a:cxn>
              <a:cxn ang="0">
                <a:pos x="473" y="725"/>
              </a:cxn>
              <a:cxn ang="0">
                <a:pos x="443" y="698"/>
              </a:cxn>
              <a:cxn ang="0">
                <a:pos x="414" y="698"/>
              </a:cxn>
              <a:cxn ang="0">
                <a:pos x="371" y="689"/>
              </a:cxn>
              <a:cxn ang="0">
                <a:pos x="338" y="698"/>
              </a:cxn>
              <a:cxn ang="0">
                <a:pos x="316" y="751"/>
              </a:cxn>
              <a:cxn ang="0">
                <a:pos x="282" y="760"/>
              </a:cxn>
              <a:cxn ang="0">
                <a:pos x="209" y="719"/>
              </a:cxn>
              <a:cxn ang="0">
                <a:pos x="166" y="668"/>
              </a:cxn>
              <a:cxn ang="0">
                <a:pos x="158" y="607"/>
              </a:cxn>
              <a:cxn ang="0">
                <a:pos x="127" y="565"/>
              </a:cxn>
              <a:cxn ang="0">
                <a:pos x="54" y="507"/>
              </a:cxn>
              <a:cxn ang="0">
                <a:pos x="0" y="446"/>
              </a:cxn>
              <a:cxn ang="0">
                <a:pos x="0" y="421"/>
              </a:cxn>
              <a:cxn ang="0">
                <a:pos x="174" y="422"/>
              </a:cxn>
              <a:cxn ang="0">
                <a:pos x="316" y="434"/>
              </a:cxn>
              <a:cxn ang="0">
                <a:pos x="334" y="0"/>
              </a:cxn>
            </a:cxnLst>
            <a:rect l="0" t="0" r="r" b="b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2" name="Freeform 64"/>
          <p:cNvSpPr>
            <a:spLocks noChangeAspect="1"/>
          </p:cNvSpPr>
          <p:nvPr/>
        </p:nvSpPr>
        <p:spPr bwMode="auto">
          <a:xfrm>
            <a:off x="6557963" y="3956050"/>
            <a:ext cx="777875" cy="81915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4" y="28"/>
              </a:cxn>
              <a:cxn ang="0">
                <a:pos x="109" y="9"/>
              </a:cxn>
              <a:cxn ang="0">
                <a:pos x="201" y="0"/>
              </a:cxn>
              <a:cxn ang="0">
                <a:pos x="188" y="23"/>
              </a:cxn>
              <a:cxn ang="0">
                <a:pos x="216" y="23"/>
              </a:cxn>
              <a:cxn ang="0">
                <a:pos x="375" y="167"/>
              </a:cxn>
              <a:cxn ang="0">
                <a:pos x="438" y="259"/>
              </a:cxn>
              <a:cxn ang="0">
                <a:pos x="447" y="322"/>
              </a:cxn>
              <a:cxn ang="0">
                <a:pos x="426" y="336"/>
              </a:cxn>
              <a:cxn ang="0">
                <a:pos x="438" y="399"/>
              </a:cxn>
              <a:cxn ang="0">
                <a:pos x="393" y="402"/>
              </a:cxn>
              <a:cxn ang="0">
                <a:pos x="393" y="456"/>
              </a:cxn>
              <a:cxn ang="0">
                <a:pos x="358" y="429"/>
              </a:cxn>
              <a:cxn ang="0">
                <a:pos x="128" y="463"/>
              </a:cxn>
              <a:cxn ang="0">
                <a:pos x="76" y="363"/>
              </a:cxn>
              <a:cxn ang="0">
                <a:pos x="113" y="295"/>
              </a:cxn>
              <a:cxn ang="0">
                <a:pos x="64" y="260"/>
              </a:cxn>
              <a:cxn ang="0">
                <a:pos x="0" y="28"/>
              </a:cxn>
            </a:cxnLst>
            <a:rect l="0" t="0" r="r" b="b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6794500" y="3005138"/>
            <a:ext cx="1111250" cy="676275"/>
            <a:chOff x="3911" y="1540"/>
            <a:chExt cx="636" cy="376"/>
          </a:xfrm>
          <a:solidFill>
            <a:schemeClr val="accent3"/>
          </a:solidFill>
        </p:grpSpPr>
        <p:sp>
          <p:nvSpPr>
            <p:cNvPr id="37954" name="Freeform 66"/>
            <p:cNvSpPr>
              <a:spLocks noChangeAspect="1"/>
            </p:cNvSpPr>
            <p:nvPr/>
          </p:nvSpPr>
          <p:spPr bwMode="auto">
            <a:xfrm>
              <a:off x="3911" y="1540"/>
              <a:ext cx="613" cy="376"/>
            </a:xfrm>
            <a:custGeom>
              <a:avLst/>
              <a:gdLst/>
              <a:ahLst/>
              <a:cxnLst>
                <a:cxn ang="0">
                  <a:pos x="102" y="268"/>
                </a:cxn>
                <a:cxn ang="0">
                  <a:pos x="84" y="307"/>
                </a:cxn>
                <a:cxn ang="0">
                  <a:pos x="59" y="318"/>
                </a:cxn>
                <a:cxn ang="0">
                  <a:pos x="57" y="343"/>
                </a:cxn>
                <a:cxn ang="0">
                  <a:pos x="3" y="362"/>
                </a:cxn>
                <a:cxn ang="0">
                  <a:pos x="0" y="383"/>
                </a:cxn>
                <a:cxn ang="0">
                  <a:pos x="147" y="358"/>
                </a:cxn>
                <a:cxn ang="0">
                  <a:pos x="412" y="303"/>
                </a:cxn>
                <a:cxn ang="0">
                  <a:pos x="616" y="254"/>
                </a:cxn>
                <a:cxn ang="0">
                  <a:pos x="616" y="215"/>
                </a:cxn>
                <a:cxn ang="0">
                  <a:pos x="594" y="203"/>
                </a:cxn>
                <a:cxn ang="0">
                  <a:pos x="576" y="222"/>
                </a:cxn>
                <a:cxn ang="0">
                  <a:pos x="565" y="170"/>
                </a:cxn>
                <a:cxn ang="0">
                  <a:pos x="576" y="124"/>
                </a:cxn>
                <a:cxn ang="0">
                  <a:pos x="500" y="90"/>
                </a:cxn>
                <a:cxn ang="0">
                  <a:pos x="448" y="99"/>
                </a:cxn>
                <a:cxn ang="0">
                  <a:pos x="446" y="27"/>
                </a:cxn>
                <a:cxn ang="0">
                  <a:pos x="393" y="0"/>
                </a:cxn>
                <a:cxn ang="0">
                  <a:pos x="352" y="17"/>
                </a:cxn>
                <a:cxn ang="0">
                  <a:pos x="325" y="84"/>
                </a:cxn>
                <a:cxn ang="0">
                  <a:pos x="278" y="111"/>
                </a:cxn>
                <a:cxn ang="0">
                  <a:pos x="258" y="216"/>
                </a:cxn>
                <a:cxn ang="0">
                  <a:pos x="181" y="268"/>
                </a:cxn>
                <a:cxn ang="0">
                  <a:pos x="118" y="289"/>
                </a:cxn>
                <a:cxn ang="0">
                  <a:pos x="102" y="268"/>
                </a:cxn>
              </a:cxnLst>
              <a:rect l="0" t="0" r="r" b="b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55" name="Freeform 67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2" y="0"/>
                </a:cxn>
                <a:cxn ang="0">
                  <a:pos x="18" y="71"/>
                </a:cxn>
                <a:cxn ang="0">
                  <a:pos x="2" y="70"/>
                </a:cxn>
                <a:cxn ang="0">
                  <a:pos x="0" y="6"/>
                </a:cxn>
              </a:cxnLst>
              <a:rect l="0" t="0" r="r" b="b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56" name="AutoShape 68"/>
          <p:cNvSpPr>
            <a:spLocks noChangeArrowheads="1"/>
          </p:cNvSpPr>
          <p:nvPr/>
        </p:nvSpPr>
        <p:spPr bwMode="auto">
          <a:xfrm>
            <a:off x="7470775" y="2982913"/>
            <a:ext cx="166688" cy="173037"/>
          </a:xfrm>
          <a:prstGeom prst="star5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0" name="Line 72"/>
          <p:cNvSpPr>
            <a:spLocks noChangeShapeType="1"/>
          </p:cNvSpPr>
          <p:nvPr/>
        </p:nvSpPr>
        <p:spPr bwMode="auto">
          <a:xfrm>
            <a:off x="7924800" y="3117850"/>
            <a:ext cx="309563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1" name="Line 73"/>
          <p:cNvSpPr>
            <a:spLocks noChangeShapeType="1"/>
          </p:cNvSpPr>
          <p:nvPr/>
        </p:nvSpPr>
        <p:spPr bwMode="auto">
          <a:xfrm flipV="1">
            <a:off x="8004175" y="2759075"/>
            <a:ext cx="254000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3" name="Line 75"/>
          <p:cNvSpPr>
            <a:spLocks noChangeShapeType="1"/>
          </p:cNvSpPr>
          <p:nvPr/>
        </p:nvSpPr>
        <p:spPr bwMode="auto">
          <a:xfrm flipH="1" flipV="1">
            <a:off x="7858125" y="1473200"/>
            <a:ext cx="152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4" name="Line 76"/>
          <p:cNvSpPr>
            <a:spLocks noChangeShapeType="1"/>
          </p:cNvSpPr>
          <p:nvPr/>
        </p:nvSpPr>
        <p:spPr bwMode="auto">
          <a:xfrm flipV="1">
            <a:off x="8334375" y="2082800"/>
            <a:ext cx="1524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8" name="Line 80"/>
          <p:cNvSpPr>
            <a:spLocks noChangeShapeType="1"/>
          </p:cNvSpPr>
          <p:nvPr/>
        </p:nvSpPr>
        <p:spPr bwMode="auto">
          <a:xfrm rot="600000">
            <a:off x="2563813" y="5075238"/>
            <a:ext cx="244475" cy="4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2" name="Text Box 84"/>
          <p:cNvSpPr txBox="1">
            <a:spLocks noChangeAspect="1" noChangeArrowheads="1"/>
          </p:cNvSpPr>
          <p:nvPr/>
        </p:nvSpPr>
        <p:spPr bwMode="auto">
          <a:xfrm>
            <a:off x="4522788" y="334645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33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3" name="Text Box 85"/>
          <p:cNvSpPr txBox="1">
            <a:spLocks noChangeAspect="1" noChangeArrowheads="1"/>
          </p:cNvSpPr>
          <p:nvPr/>
        </p:nvSpPr>
        <p:spPr bwMode="auto">
          <a:xfrm>
            <a:off x="4672012" y="3900488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36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4" name="Text Box 86"/>
          <p:cNvSpPr txBox="1">
            <a:spLocks noChangeAspect="1" noChangeArrowheads="1"/>
          </p:cNvSpPr>
          <p:nvPr/>
        </p:nvSpPr>
        <p:spPr bwMode="auto">
          <a:xfrm>
            <a:off x="4419600" y="459740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36</a:t>
            </a:r>
            <a:endParaRPr 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7" name="Text Box 89"/>
          <p:cNvSpPr txBox="1">
            <a:spLocks noChangeAspect="1" noChangeArrowheads="1"/>
          </p:cNvSpPr>
          <p:nvPr/>
        </p:nvSpPr>
        <p:spPr bwMode="auto">
          <a:xfrm>
            <a:off x="1476375" y="334645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36</a:t>
            </a:r>
            <a:endParaRPr 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8" name="Text Box 90"/>
          <p:cNvSpPr txBox="1">
            <a:spLocks noChangeAspect="1" noChangeArrowheads="1"/>
          </p:cNvSpPr>
          <p:nvPr/>
        </p:nvSpPr>
        <p:spPr bwMode="auto">
          <a:xfrm>
            <a:off x="1933575" y="292100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2" name="Text Box 94"/>
          <p:cNvSpPr txBox="1">
            <a:spLocks noChangeAspect="1" noChangeArrowheads="1"/>
          </p:cNvSpPr>
          <p:nvPr/>
        </p:nvSpPr>
        <p:spPr bwMode="auto">
          <a:xfrm>
            <a:off x="2543175" y="39878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3" name="Text Box 95"/>
          <p:cNvSpPr txBox="1">
            <a:spLocks noChangeAspect="1" noChangeArrowheads="1"/>
          </p:cNvSpPr>
          <p:nvPr/>
        </p:nvSpPr>
        <p:spPr bwMode="auto">
          <a:xfrm>
            <a:off x="3381375" y="39878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36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4" name="Text Box 96"/>
          <p:cNvSpPr txBox="1">
            <a:spLocks noChangeAspect="1" noChangeArrowheads="1"/>
          </p:cNvSpPr>
          <p:nvPr/>
        </p:nvSpPr>
        <p:spPr bwMode="auto">
          <a:xfrm>
            <a:off x="3481387" y="3214688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7" name="Text Box 99"/>
          <p:cNvSpPr txBox="1">
            <a:spLocks noChangeAspect="1" noChangeArrowheads="1"/>
          </p:cNvSpPr>
          <p:nvPr/>
        </p:nvSpPr>
        <p:spPr bwMode="auto">
          <a:xfrm>
            <a:off x="5311775" y="3349625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35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9" name="Text Box 101"/>
          <p:cNvSpPr txBox="1">
            <a:spLocks noChangeAspect="1" noChangeArrowheads="1"/>
          </p:cNvSpPr>
          <p:nvPr/>
        </p:nvSpPr>
        <p:spPr bwMode="auto">
          <a:xfrm>
            <a:off x="5365750" y="4478338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33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0" name="Text Box 102"/>
          <p:cNvSpPr txBox="1">
            <a:spLocks noChangeAspect="1" noChangeArrowheads="1"/>
          </p:cNvSpPr>
          <p:nvPr/>
        </p:nvSpPr>
        <p:spPr bwMode="auto">
          <a:xfrm>
            <a:off x="5324475" y="390525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1" name="Text Box 103"/>
          <p:cNvSpPr txBox="1">
            <a:spLocks noChangeAspect="1" noChangeArrowheads="1"/>
          </p:cNvSpPr>
          <p:nvPr/>
        </p:nvSpPr>
        <p:spPr bwMode="auto">
          <a:xfrm>
            <a:off x="942975" y="45720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28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2" name="Text Box 104"/>
          <p:cNvSpPr txBox="1">
            <a:spLocks noChangeAspect="1" noChangeArrowheads="1"/>
          </p:cNvSpPr>
          <p:nvPr/>
        </p:nvSpPr>
        <p:spPr bwMode="auto">
          <a:xfrm>
            <a:off x="2724150" y="50038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29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6" name="Text Box 108"/>
          <p:cNvSpPr txBox="1">
            <a:spLocks noChangeAspect="1" noChangeArrowheads="1"/>
          </p:cNvSpPr>
          <p:nvPr/>
        </p:nvSpPr>
        <p:spPr bwMode="auto">
          <a:xfrm>
            <a:off x="5702300" y="2982913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38</a:t>
            </a:r>
            <a:endParaRPr 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7" name="Text Box 109"/>
          <p:cNvSpPr txBox="1">
            <a:spLocks noChangeAspect="1" noChangeArrowheads="1"/>
          </p:cNvSpPr>
          <p:nvPr/>
        </p:nvSpPr>
        <p:spPr bwMode="auto">
          <a:xfrm>
            <a:off x="5770563" y="424180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33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8" name="Text Box 110"/>
          <p:cNvSpPr txBox="1">
            <a:spLocks noChangeAspect="1" noChangeArrowheads="1"/>
          </p:cNvSpPr>
          <p:nvPr/>
        </p:nvSpPr>
        <p:spPr bwMode="auto">
          <a:xfrm>
            <a:off x="6229350" y="2335213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36</a:t>
            </a:r>
            <a:endParaRPr 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9" name="Text Box 111"/>
          <p:cNvSpPr txBox="1">
            <a:spLocks noChangeAspect="1" noChangeArrowheads="1"/>
          </p:cNvSpPr>
          <p:nvPr/>
        </p:nvSpPr>
        <p:spPr bwMode="auto">
          <a:xfrm>
            <a:off x="7267575" y="3163888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35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0" name="Text Box 112"/>
          <p:cNvSpPr txBox="1">
            <a:spLocks noChangeAspect="1" noChangeArrowheads="1"/>
          </p:cNvSpPr>
          <p:nvPr/>
        </p:nvSpPr>
        <p:spPr bwMode="auto">
          <a:xfrm>
            <a:off x="7267575" y="3532188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4" name="Text Box 116"/>
          <p:cNvSpPr txBox="1">
            <a:spLocks noChangeAspect="1" noChangeArrowheads="1"/>
          </p:cNvSpPr>
          <p:nvPr/>
        </p:nvSpPr>
        <p:spPr bwMode="auto">
          <a:xfrm>
            <a:off x="6750050" y="42418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34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5" name="Text Box 117"/>
          <p:cNvSpPr txBox="1">
            <a:spLocks noChangeAspect="1" noChangeArrowheads="1"/>
          </p:cNvSpPr>
          <p:nvPr/>
        </p:nvSpPr>
        <p:spPr bwMode="auto">
          <a:xfrm>
            <a:off x="7054850" y="38862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35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6" name="Text Box 118"/>
          <p:cNvSpPr txBox="1">
            <a:spLocks noChangeAspect="1" noChangeArrowheads="1"/>
          </p:cNvSpPr>
          <p:nvPr/>
        </p:nvSpPr>
        <p:spPr bwMode="auto">
          <a:xfrm>
            <a:off x="7210425" y="4965700"/>
            <a:ext cx="4794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35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7" name="Text Box 119"/>
          <p:cNvSpPr txBox="1">
            <a:spLocks noChangeAspect="1" noChangeArrowheads="1"/>
          </p:cNvSpPr>
          <p:nvPr/>
        </p:nvSpPr>
        <p:spPr bwMode="auto">
          <a:xfrm>
            <a:off x="5505450" y="216535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33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8" name="Text Box 120"/>
          <p:cNvSpPr txBox="1">
            <a:spLocks noChangeAspect="1" noChangeArrowheads="1"/>
          </p:cNvSpPr>
          <p:nvPr/>
        </p:nvSpPr>
        <p:spPr bwMode="auto">
          <a:xfrm>
            <a:off x="6505575" y="2768600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37</a:t>
            </a:r>
            <a:endParaRPr 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9" name="Text Box 121"/>
          <p:cNvSpPr txBox="1">
            <a:spLocks noChangeAspect="1" noChangeArrowheads="1"/>
          </p:cNvSpPr>
          <p:nvPr/>
        </p:nvSpPr>
        <p:spPr bwMode="auto">
          <a:xfrm>
            <a:off x="7415213" y="2082800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31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0" name="Rectangle 132"/>
          <p:cNvSpPr>
            <a:spLocks noChangeArrowheads="1"/>
          </p:cNvSpPr>
          <p:nvPr/>
        </p:nvSpPr>
        <p:spPr bwMode="auto">
          <a:xfrm>
            <a:off x="5411788" y="5730875"/>
            <a:ext cx="155575" cy="155575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1" name="Rectangle 133"/>
          <p:cNvSpPr>
            <a:spLocks noChangeArrowheads="1"/>
          </p:cNvSpPr>
          <p:nvPr/>
        </p:nvSpPr>
        <p:spPr bwMode="auto">
          <a:xfrm>
            <a:off x="5295899" y="5638800"/>
            <a:ext cx="3009901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2" name="Rectangle 134"/>
          <p:cNvSpPr>
            <a:spLocks noChangeArrowheads="1"/>
          </p:cNvSpPr>
          <p:nvPr/>
        </p:nvSpPr>
        <p:spPr bwMode="auto">
          <a:xfrm>
            <a:off x="5410200" y="5995987"/>
            <a:ext cx="155575" cy="155575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3" name="Text Box 135"/>
          <p:cNvSpPr txBox="1">
            <a:spLocks noChangeArrowheads="1"/>
          </p:cNvSpPr>
          <p:nvPr/>
        </p:nvSpPr>
        <p:spPr bwMode="auto">
          <a:xfrm>
            <a:off x="5516563" y="5638800"/>
            <a:ext cx="3302000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28-33 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drug plans 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4" name="Text Box 136"/>
          <p:cNvSpPr txBox="1">
            <a:spLocks noChangeArrowheads="1"/>
          </p:cNvSpPr>
          <p:nvPr/>
        </p:nvSpPr>
        <p:spPr bwMode="auto">
          <a:xfrm>
            <a:off x="5521326" y="5921375"/>
            <a:ext cx="2016492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34 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drug 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plans (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8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5" name="Text Box 137"/>
          <p:cNvSpPr txBox="1">
            <a:spLocks noChangeArrowheads="1"/>
          </p:cNvSpPr>
          <p:nvPr/>
        </p:nvSpPr>
        <p:spPr bwMode="auto">
          <a:xfrm>
            <a:off x="5516563" y="6186487"/>
            <a:ext cx="2016492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35 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drug plans 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(7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6" name="Rectangle 138"/>
          <p:cNvSpPr>
            <a:spLocks noChangeArrowheads="1"/>
          </p:cNvSpPr>
          <p:nvPr/>
        </p:nvSpPr>
        <p:spPr bwMode="auto">
          <a:xfrm>
            <a:off x="5411788" y="6261100"/>
            <a:ext cx="155575" cy="155575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1" name="Text Box 137"/>
          <p:cNvSpPr txBox="1">
            <a:spLocks noChangeArrowheads="1"/>
          </p:cNvSpPr>
          <p:nvPr/>
        </p:nvSpPr>
        <p:spPr bwMode="auto">
          <a:xfrm>
            <a:off x="5514975" y="6448425"/>
            <a:ext cx="2345107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36-39 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drug plans 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(10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2" name="Rectangle 138"/>
          <p:cNvSpPr>
            <a:spLocks noChangeArrowheads="1"/>
          </p:cNvSpPr>
          <p:nvPr/>
        </p:nvSpPr>
        <p:spPr bwMode="auto">
          <a:xfrm>
            <a:off x="5410200" y="6523038"/>
            <a:ext cx="155575" cy="1555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 Box 123"/>
          <p:cNvSpPr txBox="1">
            <a:spLocks noChangeAspect="1" noChangeArrowheads="1"/>
          </p:cNvSpPr>
          <p:nvPr/>
        </p:nvSpPr>
        <p:spPr bwMode="auto">
          <a:xfrm>
            <a:off x="8553450" y="1828482"/>
            <a:ext cx="495300" cy="600164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33</a:t>
            </a:r>
            <a:r>
              <a:rPr lang="en-US" sz="9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9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CT, MA, RI, VT</a:t>
            </a:r>
          </a:p>
        </p:txBody>
      </p:sp>
      <p:sp>
        <p:nvSpPr>
          <p:cNvPr id="150" name="Text Box 92"/>
          <p:cNvSpPr txBox="1">
            <a:spLocks noChangeAspect="1" noChangeArrowheads="1"/>
          </p:cNvSpPr>
          <p:nvPr/>
        </p:nvSpPr>
        <p:spPr bwMode="auto">
          <a:xfrm>
            <a:off x="8286750" y="3073400"/>
            <a:ext cx="685800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36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DE, DC, MD</a:t>
            </a:r>
          </a:p>
        </p:txBody>
      </p:sp>
      <p:sp>
        <p:nvSpPr>
          <p:cNvPr id="153" name="Text Box 86"/>
          <p:cNvSpPr txBox="1">
            <a:spLocks noChangeAspect="1" noChangeArrowheads="1"/>
          </p:cNvSpPr>
          <p:nvPr/>
        </p:nvSpPr>
        <p:spPr bwMode="auto">
          <a:xfrm>
            <a:off x="8305800" y="2501900"/>
            <a:ext cx="509588" cy="43858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34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NJ</a:t>
            </a:r>
            <a:endParaRPr lang="en-US" sz="11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Text Box 129"/>
          <p:cNvSpPr txBox="1">
            <a:spLocks noChangeAspect="1" noChangeArrowheads="1"/>
          </p:cNvSpPr>
          <p:nvPr/>
        </p:nvSpPr>
        <p:spPr bwMode="auto">
          <a:xfrm>
            <a:off x="7267575" y="1320800"/>
            <a:ext cx="533400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32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ME, NH</a:t>
            </a:r>
          </a:p>
        </p:txBody>
      </p:sp>
      <p:sp>
        <p:nvSpPr>
          <p:cNvPr id="137" name="Text Box 25"/>
          <p:cNvSpPr txBox="1">
            <a:spLocks noChangeAspect="1" noChangeArrowheads="1"/>
          </p:cNvSpPr>
          <p:nvPr/>
        </p:nvSpPr>
        <p:spPr bwMode="auto">
          <a:xfrm>
            <a:off x="3690937" y="2072937"/>
            <a:ext cx="981075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34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IA, MN, MT, NE, ND, SD, WY</a:t>
            </a:r>
          </a:p>
        </p:txBody>
      </p:sp>
      <p:sp>
        <p:nvSpPr>
          <p:cNvPr id="138" name="Text Box 164"/>
          <p:cNvSpPr txBox="1">
            <a:spLocks noChangeAspect="1" noChangeArrowheads="1"/>
          </p:cNvSpPr>
          <p:nvPr/>
        </p:nvSpPr>
        <p:spPr bwMode="auto">
          <a:xfrm>
            <a:off x="2488725" y="2518569"/>
            <a:ext cx="557212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37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ID, UT</a:t>
            </a:r>
          </a:p>
        </p:txBody>
      </p:sp>
      <p:sp>
        <p:nvSpPr>
          <p:cNvPr id="139" name="Text Box 9"/>
          <p:cNvSpPr txBox="1">
            <a:spLocks noChangeAspect="1" noChangeArrowheads="1"/>
          </p:cNvSpPr>
          <p:nvPr/>
        </p:nvSpPr>
        <p:spPr bwMode="auto">
          <a:xfrm>
            <a:off x="1593056" y="1707877"/>
            <a:ext cx="581025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OR, WA</a:t>
            </a:r>
          </a:p>
        </p:txBody>
      </p:sp>
      <p:sp>
        <p:nvSpPr>
          <p:cNvPr id="140" name="Text Box 160"/>
          <p:cNvSpPr txBox="1">
            <a:spLocks noChangeAspect="1" noChangeArrowheads="1"/>
          </p:cNvSpPr>
          <p:nvPr/>
        </p:nvSpPr>
        <p:spPr bwMode="auto">
          <a:xfrm>
            <a:off x="6963091" y="2769486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39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PA, WV</a:t>
            </a:r>
          </a:p>
        </p:txBody>
      </p:sp>
      <p:sp>
        <p:nvSpPr>
          <p:cNvPr id="144" name="Text Box 65"/>
          <p:cNvSpPr txBox="1">
            <a:spLocks noChangeAspect="1" noChangeArrowheads="1"/>
          </p:cNvSpPr>
          <p:nvPr/>
        </p:nvSpPr>
        <p:spPr bwMode="auto">
          <a:xfrm>
            <a:off x="6192749" y="3157538"/>
            <a:ext cx="481012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35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IN, KY</a:t>
            </a:r>
          </a:p>
        </p:txBody>
      </p:sp>
      <p:sp>
        <p:nvSpPr>
          <p:cNvPr id="145" name="Text Box 139"/>
          <p:cNvSpPr txBox="1">
            <a:spLocks noChangeAspect="1" noChangeArrowheads="1"/>
          </p:cNvSpPr>
          <p:nvPr/>
        </p:nvSpPr>
        <p:spPr bwMode="auto">
          <a:xfrm>
            <a:off x="6159582" y="3830422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35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AL, TN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2789239" y="1085076"/>
            <a:ext cx="3573461" cy="27699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29" tIns="0" rIns="91429" bIns="0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National Average: 35 PDPs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7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415169"/>
              </p:ext>
            </p:extLst>
          </p:nvPr>
        </p:nvGraphicFramePr>
        <p:xfrm>
          <a:off x="92075" y="1371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r>
              <a:rPr lang="en-US" dirty="0"/>
              <a:t>Average premiums are weighted by enrollment in each </a:t>
            </a:r>
            <a:r>
              <a:rPr lang="en-US" dirty="0" smtClean="0"/>
              <a:t>year.  </a:t>
            </a:r>
            <a:r>
              <a:rPr lang="en-US" dirty="0"/>
              <a:t>Excludes </a:t>
            </a:r>
            <a:r>
              <a:rPr lang="en-US" dirty="0" smtClean="0"/>
              <a:t>plans </a:t>
            </a:r>
            <a:r>
              <a:rPr lang="en-US" dirty="0"/>
              <a:t>in the territories. </a:t>
            </a:r>
            <a:r>
              <a:rPr lang="en-US" dirty="0" smtClean="0"/>
              <a:t> Estimate for 2014 includes premiums for 168 </a:t>
            </a:r>
            <a:r>
              <a:rPr lang="en-US" dirty="0"/>
              <a:t>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2013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SOURCE: Georgetown/NORC/Kaiser Family Foundation analysis of CMS </a:t>
            </a:r>
            <a:r>
              <a:rPr lang="en-US" dirty="0" smtClean="0"/>
              <a:t>PDP enrollment and </a:t>
            </a:r>
            <a:r>
              <a:rPr lang="en-US" dirty="0"/>
              <a:t>landscape files, </a:t>
            </a:r>
            <a:r>
              <a:rPr lang="en-US" dirty="0" smtClean="0"/>
              <a:t>2006-2014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Weighted Average Monthly Premiums for Medicare Part D </a:t>
            </a:r>
            <a:br>
              <a:rPr lang="en-US" sz="2500" dirty="0"/>
            </a:br>
            <a:r>
              <a:rPr lang="en-US" sz="2500" dirty="0"/>
              <a:t>Stand-Alone Prescription Drug Plans, </a:t>
            </a:r>
            <a:r>
              <a:rPr lang="en-US" sz="2500" dirty="0" smtClean="0"/>
              <a:t>2006-2014</a:t>
            </a:r>
            <a:endParaRPr lang="en-US" sz="2500" dirty="0"/>
          </a:p>
        </p:txBody>
      </p:sp>
      <p:sp>
        <p:nvSpPr>
          <p:cNvPr id="51206" name="Text Box 14"/>
          <p:cNvSpPr txBox="1">
            <a:spLocks noChangeArrowheads="1"/>
          </p:cNvSpPr>
          <p:nvPr/>
        </p:nvSpPr>
        <p:spPr bwMode="auto">
          <a:xfrm>
            <a:off x="3124200" y="3733800"/>
            <a:ext cx="37338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2006-2014:  54%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increase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7391400" y="2615625"/>
            <a:ext cx="1284632" cy="10772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2013-2014: 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5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% projected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in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crease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" name="Left Brace 3"/>
          <p:cNvSpPr/>
          <p:nvPr/>
        </p:nvSpPr>
        <p:spPr>
          <a:xfrm rot="16200000">
            <a:off x="7962336" y="1942536"/>
            <a:ext cx="153529" cy="990599"/>
          </a:xfrm>
          <a:prstGeom prst="leftBrace">
            <a:avLst>
              <a:gd name="adj1" fmla="val 63115"/>
              <a:gd name="adj2" fmla="val 5000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772400" y="1038225"/>
            <a:ext cx="14478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latin typeface="Calibri" pitchFamily="34" charset="0"/>
                <a:cs typeface="Calibri" pitchFamily="34" charset="0"/>
              </a:rPr>
              <a:t>Projected</a:t>
            </a:r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 rot="16200000">
            <a:off x="8416926" y="1047750"/>
            <a:ext cx="158748" cy="838200"/>
          </a:xfrm>
          <a:prstGeom prst="rightBracket">
            <a:avLst>
              <a:gd name="adj" fmla="val 6031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9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468296"/>
              </p:ext>
            </p:extLst>
          </p:nvPr>
        </p:nvGraphicFramePr>
        <p:xfrm>
          <a:off x="92075" y="1371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r>
              <a:rPr lang="en-US" dirty="0"/>
              <a:t>“Minimal change” represents premium changes of no more or less than a $1 increase or decrease. </a:t>
            </a:r>
            <a:r>
              <a:rPr lang="en-US" dirty="0" smtClean="0"/>
              <a:t> Analysis </a:t>
            </a:r>
            <a:r>
              <a:rPr lang="en-US" dirty="0"/>
              <a:t>includes 168 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</a:t>
            </a:r>
            <a:r>
              <a:rPr lang="en-US" dirty="0" smtClean="0"/>
              <a:t>2013.</a:t>
            </a:r>
          </a:p>
          <a:p>
            <a:r>
              <a:rPr lang="en-US" dirty="0"/>
              <a:t>SOURCE: Georgetown/NORC/Kaiser Family Foundation analysis of CMS </a:t>
            </a:r>
            <a:r>
              <a:rPr lang="en-US" dirty="0" smtClean="0"/>
              <a:t>PDP enrollment</a:t>
            </a:r>
            <a:r>
              <a:rPr lang="en-US" dirty="0"/>
              <a:t>, crosswalk, and landscape files, </a:t>
            </a:r>
            <a:r>
              <a:rPr lang="en-US" dirty="0" smtClean="0"/>
              <a:t>2014</a:t>
            </a:r>
            <a:r>
              <a:rPr lang="en-US" dirty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500" dirty="0" smtClean="0"/>
              <a:t>Distribution of Changes in Monthly Premium Amounts for Medicare Part D Stand-Alone Prescription </a:t>
            </a:r>
            <a:r>
              <a:rPr lang="en-US" sz="2500" dirty="0"/>
              <a:t>Drug </a:t>
            </a:r>
            <a:r>
              <a:rPr lang="en-US" sz="2500" dirty="0" smtClean="0"/>
              <a:t>Plan Enrollees</a:t>
            </a:r>
            <a:br>
              <a:rPr lang="en-US" sz="2500" dirty="0" smtClean="0"/>
            </a:br>
            <a:r>
              <a:rPr lang="en-US" sz="2000" i="1" u="sng" dirty="0" smtClean="0"/>
              <a:t>If Enrollees Do Not Switch Plans Between 2013 and 2014</a:t>
            </a:r>
            <a:endParaRPr lang="en-US" sz="2000" i="1" u="sng" dirty="0"/>
          </a:p>
        </p:txBody>
      </p:sp>
    </p:spTree>
    <p:extLst>
      <p:ext uri="{BB962C8B-B14F-4D97-AF65-F5344CB8AC3E}">
        <p14:creationId xmlns:p14="http://schemas.microsoft.com/office/powerpoint/2010/main" val="2217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NOTE: PDP is prescription drug plan. Some PDPs listed here have undergone name changes since the first year the plan was offered that are not shown here.  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Average premiums are weighted by enrollment in each region for each year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/>
              <a:t>Plan is under </a:t>
            </a:r>
            <a:r>
              <a:rPr lang="en-US" dirty="0"/>
              <a:t>CMS sanction and closed to new enrollees as of October 2013.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dirty="0"/>
              <a:t>SOURCE: Georgetown/NORC/Kaiser Family Foundation analysis of CMS </a:t>
            </a:r>
            <a:r>
              <a:rPr lang="en-US" dirty="0" smtClean="0"/>
              <a:t>PDP enrollment</a:t>
            </a:r>
            <a:r>
              <a:rPr lang="en-US" dirty="0"/>
              <a:t>, crosswalk, and landscape files, </a:t>
            </a:r>
            <a:r>
              <a:rPr lang="en-US" dirty="0" smtClean="0"/>
              <a:t>2006-2014</a:t>
            </a:r>
            <a:r>
              <a:rPr lang="en-US" dirty="0"/>
              <a:t>.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Premiums in Medicare Part D Stand-Alone Prescription Drug Plans with Highest 2013 Enrollment, 2006-2014</a:t>
            </a:r>
          </a:p>
        </p:txBody>
      </p:sp>
      <p:graphicFrame>
        <p:nvGraphicFramePr>
          <p:cNvPr id="52354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656020"/>
              </p:ext>
            </p:extLst>
          </p:nvPr>
        </p:nvGraphicFramePr>
        <p:xfrm>
          <a:off x="95249" y="1203047"/>
          <a:ext cx="8953502" cy="4664353"/>
        </p:xfrm>
        <a:graphic>
          <a:graphicData uri="http://schemas.openxmlformats.org/drawingml/2006/table">
            <a:tbl>
              <a:tblPr/>
              <a:tblGrid>
                <a:gridCol w="2419351"/>
                <a:gridCol w="914400"/>
                <a:gridCol w="914400"/>
                <a:gridCol w="685800"/>
                <a:gridCol w="762000"/>
                <a:gridCol w="762000"/>
                <a:gridCol w="762000"/>
                <a:gridCol w="685800"/>
                <a:gridCol w="1047751"/>
              </a:tblGrid>
              <a:tr h="68140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Name of PDP in 2014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First year plan offered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2013 Enrollment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(of 18.2 million)</a:t>
                      </a:r>
                      <a:endParaRPr kumimoji="0" lang="en-US" sz="36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Weighted Average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Monthly Premium</a:t>
                      </a:r>
                      <a:r>
                        <a:rPr kumimoji="0" lang="en-US" sz="16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kumimoji="0" lang="en-US" sz="36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% Change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80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% of Total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First year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2013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2014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2013-2014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First year-2014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AARP </a:t>
                      </a: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MedicareRx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Preferred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3,830,000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21.0%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$26.31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$40.45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$43.41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+7%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+65%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29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SilverScript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Basic</a:t>
                      </a:r>
                      <a:r>
                        <a:rPr kumimoji="0" lang="en-US" sz="14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kumimoji="0" lang="en-US" sz="14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2,868,000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15.8%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$30.94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$33.05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$29.43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-11%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-5%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4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Humana Preferred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1,817,000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10.0%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$14.80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$18.50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$22.72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+23%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+54%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78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Humana Enhanced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1,297,000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7.1%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$14.73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$43.73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$47.53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+9%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+223%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14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AARP </a:t>
                      </a: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MedicareRx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Saver Plus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723,000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4.0%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$15.00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$23.22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+55%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--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14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First Health Value Plus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721,000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4.0%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$25.44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$29.47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$44.58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+51%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+75%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70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First Health Essentials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704,000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3.9%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$24.98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$37.26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$50.80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+36%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+103%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1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Cigna Medicare Rx Secure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684,000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3.8%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$35.05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$35.69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$30.85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-14%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-12%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WellCare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Classic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634,000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3.5%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$15.80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$33.39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$20.72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-38%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+31%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3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Includes </a:t>
            </a:r>
            <a:r>
              <a:rPr lang="en-US" dirty="0"/>
              <a:t>168 plans under CMS sanction and </a:t>
            </a:r>
            <a:r>
              <a:rPr lang="en-US" dirty="0" smtClean="0"/>
              <a:t>closed to new enrollees  as </a:t>
            </a:r>
            <a:r>
              <a:rPr lang="en-US" dirty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October </a:t>
            </a:r>
            <a:r>
              <a:rPr lang="en-US" dirty="0"/>
              <a:t>2013.</a:t>
            </a:r>
          </a:p>
          <a:p>
            <a:r>
              <a:rPr lang="en-US" dirty="0"/>
              <a:t>SOURCE: Georgetown/NORC/Kaiser Family Foundation analysis of CMS </a:t>
            </a:r>
            <a:r>
              <a:rPr lang="en-US" dirty="0" smtClean="0"/>
              <a:t>PDP </a:t>
            </a:r>
            <a:br>
              <a:rPr lang="en-US" dirty="0" smtClean="0"/>
            </a:br>
            <a:r>
              <a:rPr lang="en-US" dirty="0" smtClean="0"/>
              <a:t>enrollment</a:t>
            </a:r>
            <a:r>
              <a:rPr lang="en-US" dirty="0"/>
              <a:t>, </a:t>
            </a:r>
            <a:r>
              <a:rPr lang="en-US" dirty="0" smtClean="0"/>
              <a:t>crosswalk</a:t>
            </a:r>
            <a:r>
              <a:rPr lang="en-US" dirty="0"/>
              <a:t>, and landscape files, </a:t>
            </a:r>
            <a:r>
              <a:rPr lang="en-US" dirty="0" smtClean="0"/>
              <a:t>2013-2014</a:t>
            </a:r>
            <a:r>
              <a:rPr lang="en-US" dirty="0"/>
              <a:t>. 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854200" y="4502150"/>
            <a:ext cx="684213" cy="542925"/>
            <a:chOff x="1198" y="3014"/>
            <a:chExt cx="431" cy="342"/>
          </a:xfrm>
          <a:solidFill>
            <a:schemeClr val="accent1"/>
          </a:solidFill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 bwMode="auto">
            <a:xfrm>
              <a:off x="1198" y="3014"/>
              <a:ext cx="431" cy="342"/>
              <a:chOff x="1735" y="3474"/>
              <a:chExt cx="860" cy="662"/>
            </a:xfrm>
            <a:grpFill/>
          </p:grpSpPr>
          <p:sp>
            <p:nvSpPr>
              <p:cNvPr id="37893" name="Freeform 5"/>
              <p:cNvSpPr>
                <a:spLocks noChangeAspect="1"/>
              </p:cNvSpPr>
              <p:nvPr/>
            </p:nvSpPr>
            <p:spPr bwMode="auto">
              <a:xfrm>
                <a:off x="1735" y="3557"/>
                <a:ext cx="66" cy="96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68"/>
                  </a:cxn>
                  <a:cxn ang="0">
                    <a:pos x="37" y="0"/>
                  </a:cxn>
                  <a:cxn ang="0">
                    <a:pos x="66" y="20"/>
                  </a:cxn>
                  <a:cxn ang="0">
                    <a:pos x="34" y="96"/>
                  </a:cxn>
                  <a:cxn ang="0">
                    <a:pos x="0" y="96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4" name="Freeform 6"/>
              <p:cNvSpPr>
                <a:spLocks noChangeAspect="1"/>
              </p:cNvSpPr>
              <p:nvPr/>
            </p:nvSpPr>
            <p:spPr bwMode="auto">
              <a:xfrm>
                <a:off x="1829" y="3474"/>
                <a:ext cx="124" cy="121"/>
              </a:xfrm>
              <a:custGeom>
                <a:avLst/>
                <a:gdLst/>
                <a:ahLst/>
                <a:cxnLst>
                  <a:cxn ang="0">
                    <a:pos x="27" y="13"/>
                  </a:cxn>
                  <a:cxn ang="0">
                    <a:pos x="0" y="72"/>
                  </a:cxn>
                  <a:cxn ang="0">
                    <a:pos x="48" y="110"/>
                  </a:cxn>
                  <a:cxn ang="0">
                    <a:pos x="103" y="121"/>
                  </a:cxn>
                  <a:cxn ang="0">
                    <a:pos x="124" y="73"/>
                  </a:cxn>
                  <a:cxn ang="0">
                    <a:pos x="110" y="0"/>
                  </a:cxn>
                  <a:cxn ang="0">
                    <a:pos x="27" y="13"/>
                  </a:cxn>
                </a:cxnLst>
                <a:rect l="0" t="0" r="r" b="b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5" name="Freeform 7"/>
              <p:cNvSpPr>
                <a:spLocks noChangeAspect="1"/>
              </p:cNvSpPr>
              <p:nvPr/>
            </p:nvSpPr>
            <p:spPr bwMode="auto">
              <a:xfrm>
                <a:off x="1945" y="3557"/>
                <a:ext cx="184" cy="13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26" y="0"/>
                  </a:cxn>
                  <a:cxn ang="0">
                    <a:pos x="149" y="59"/>
                  </a:cxn>
                  <a:cxn ang="0">
                    <a:pos x="173" y="72"/>
                  </a:cxn>
                  <a:cxn ang="0">
                    <a:pos x="184" y="120"/>
                  </a:cxn>
                  <a:cxn ang="0">
                    <a:pos x="121" y="127"/>
                  </a:cxn>
                  <a:cxn ang="0">
                    <a:pos x="76" y="136"/>
                  </a:cxn>
                  <a:cxn ang="0">
                    <a:pos x="0" y="48"/>
                  </a:cxn>
                </a:cxnLst>
                <a:rect l="0" t="0" r="r" b="b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6" name="Freeform 8"/>
              <p:cNvSpPr>
                <a:spLocks noChangeAspect="1"/>
              </p:cNvSpPr>
              <p:nvPr/>
            </p:nvSpPr>
            <p:spPr bwMode="auto">
              <a:xfrm>
                <a:off x="2135" y="3660"/>
                <a:ext cx="146" cy="72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0" y="67"/>
                  </a:cxn>
                  <a:cxn ang="0">
                    <a:pos x="38" y="72"/>
                  </a:cxn>
                  <a:cxn ang="0">
                    <a:pos x="62" y="57"/>
                  </a:cxn>
                  <a:cxn ang="0">
                    <a:pos x="107" y="58"/>
                  </a:cxn>
                  <a:cxn ang="0">
                    <a:pos x="146" y="30"/>
                  </a:cxn>
                  <a:cxn ang="0">
                    <a:pos x="120" y="20"/>
                  </a:cxn>
                  <a:cxn ang="0">
                    <a:pos x="101" y="0"/>
                  </a:cxn>
                  <a:cxn ang="0">
                    <a:pos x="22" y="3"/>
                  </a:cxn>
                </a:cxnLst>
                <a:rect l="0" t="0" r="r" b="b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7" name="Freeform 9"/>
              <p:cNvSpPr>
                <a:spLocks noChangeAspect="1"/>
              </p:cNvSpPr>
              <p:nvPr/>
            </p:nvSpPr>
            <p:spPr bwMode="auto">
              <a:xfrm>
                <a:off x="2178" y="3762"/>
                <a:ext cx="60" cy="52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0" y="4"/>
                  </a:cxn>
                  <a:cxn ang="0">
                    <a:pos x="9" y="52"/>
                  </a:cxn>
                  <a:cxn ang="0">
                    <a:pos x="60" y="40"/>
                  </a:cxn>
                  <a:cxn ang="0">
                    <a:pos x="52" y="0"/>
                  </a:cxn>
                </a:cxnLst>
                <a:rect l="0" t="0" r="r" b="b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8" name="Freeform 10"/>
              <p:cNvSpPr>
                <a:spLocks noChangeAspect="1"/>
              </p:cNvSpPr>
              <p:nvPr/>
            </p:nvSpPr>
            <p:spPr bwMode="auto">
              <a:xfrm>
                <a:off x="2243" y="3818"/>
                <a:ext cx="41" cy="5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41" y="0"/>
                  </a:cxn>
                  <a:cxn ang="0">
                    <a:pos x="41" y="45"/>
                  </a:cxn>
                  <a:cxn ang="0">
                    <a:pos x="14" y="51"/>
                  </a:cxn>
                  <a:cxn ang="0">
                    <a:pos x="0" y="20"/>
                  </a:cxn>
                </a:cxnLst>
                <a:rect l="0" t="0" r="r" b="b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899" name="Freeform 11"/>
              <p:cNvSpPr>
                <a:spLocks noChangeAspect="1"/>
              </p:cNvSpPr>
              <p:nvPr/>
            </p:nvSpPr>
            <p:spPr bwMode="auto">
              <a:xfrm>
                <a:off x="2346" y="3842"/>
                <a:ext cx="249" cy="294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12"/>
                  </a:cxn>
                  <a:cxn ang="0">
                    <a:pos x="30" y="167"/>
                  </a:cxn>
                  <a:cxn ang="0">
                    <a:pos x="30" y="267"/>
                  </a:cxn>
                  <a:cxn ang="0">
                    <a:pos x="90" y="294"/>
                  </a:cxn>
                  <a:cxn ang="0">
                    <a:pos x="117" y="235"/>
                  </a:cxn>
                  <a:cxn ang="0">
                    <a:pos x="193" y="222"/>
                  </a:cxn>
                  <a:cxn ang="0">
                    <a:pos x="249" y="158"/>
                  </a:cxn>
                  <a:cxn ang="0">
                    <a:pos x="190" y="58"/>
                  </a:cxn>
                  <a:cxn ang="0">
                    <a:pos x="42" y="0"/>
                  </a:cxn>
                </a:cxnLst>
                <a:rect l="0" t="0" r="r" b="b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7900" name="Freeform 12"/>
            <p:cNvSpPr>
              <a:spLocks noChangeAspect="1"/>
            </p:cNvSpPr>
            <p:nvPr/>
          </p:nvSpPr>
          <p:spPr bwMode="auto">
            <a:xfrm>
              <a:off x="1460" y="3133"/>
              <a:ext cx="69" cy="6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34"/>
                </a:cxn>
                <a:cxn ang="0">
                  <a:pos x="12" y="61"/>
                </a:cxn>
                <a:cxn ang="0">
                  <a:pos x="38" y="70"/>
                </a:cxn>
                <a:cxn ang="0">
                  <a:pos x="64" y="115"/>
                </a:cxn>
                <a:cxn ang="0">
                  <a:pos x="136" y="97"/>
                </a:cxn>
                <a:cxn ang="0">
                  <a:pos x="138" y="49"/>
                </a:cxn>
                <a:cxn ang="0">
                  <a:pos x="85" y="9"/>
                </a:cxn>
                <a:cxn ang="0">
                  <a:pos x="29" y="0"/>
                </a:cxn>
              </a:cxnLst>
              <a:rect l="0" t="0" r="r" b="b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01" name="Freeform 13"/>
          <p:cNvSpPr>
            <a:spLocks noChangeAspect="1"/>
          </p:cNvSpPr>
          <p:nvPr/>
        </p:nvSpPr>
        <p:spPr bwMode="auto">
          <a:xfrm>
            <a:off x="304800" y="4038600"/>
            <a:ext cx="1779588" cy="1787525"/>
          </a:xfrm>
          <a:custGeom>
            <a:avLst/>
            <a:gdLst/>
            <a:ahLst/>
            <a:cxnLst>
              <a:cxn ang="0">
                <a:pos x="251" y="228"/>
              </a:cxn>
              <a:cxn ang="0">
                <a:pos x="567" y="0"/>
              </a:cxn>
              <a:cxn ang="0">
                <a:pos x="717" y="40"/>
              </a:cxn>
              <a:cxn ang="0">
                <a:pos x="790" y="113"/>
              </a:cxn>
              <a:cxn ang="0">
                <a:pos x="1087" y="142"/>
              </a:cxn>
              <a:cxn ang="0">
                <a:pos x="1096" y="900"/>
              </a:cxn>
              <a:cxn ang="0">
                <a:pos x="1193" y="922"/>
              </a:cxn>
              <a:cxn ang="0">
                <a:pos x="1238" y="1013"/>
              </a:cxn>
              <a:cxn ang="0">
                <a:pos x="1306" y="982"/>
              </a:cxn>
              <a:cxn ang="0">
                <a:pos x="1449" y="1188"/>
              </a:cxn>
              <a:cxn ang="0">
                <a:pos x="1572" y="1283"/>
              </a:cxn>
              <a:cxn ang="0">
                <a:pos x="1567" y="1365"/>
              </a:cxn>
              <a:cxn ang="0">
                <a:pos x="1412" y="1375"/>
              </a:cxn>
              <a:cxn ang="0">
                <a:pos x="1344" y="1124"/>
              </a:cxn>
              <a:cxn ang="0">
                <a:pos x="855" y="876"/>
              </a:cxn>
              <a:cxn ang="0">
                <a:pos x="868" y="954"/>
              </a:cxn>
              <a:cxn ang="0">
                <a:pos x="758" y="1055"/>
              </a:cxn>
              <a:cxn ang="0">
                <a:pos x="740" y="1018"/>
              </a:cxn>
              <a:cxn ang="0">
                <a:pos x="709" y="1018"/>
              </a:cxn>
              <a:cxn ang="0">
                <a:pos x="621" y="1228"/>
              </a:cxn>
              <a:cxn ang="0">
                <a:pos x="348" y="1435"/>
              </a:cxn>
              <a:cxn ang="0">
                <a:pos x="78" y="1533"/>
              </a:cxn>
              <a:cxn ang="0">
                <a:pos x="0" y="1520"/>
              </a:cxn>
              <a:cxn ang="0">
                <a:pos x="310" y="1343"/>
              </a:cxn>
              <a:cxn ang="0">
                <a:pos x="348" y="1343"/>
              </a:cxn>
              <a:cxn ang="0">
                <a:pos x="461" y="1206"/>
              </a:cxn>
              <a:cxn ang="0">
                <a:pos x="512" y="1201"/>
              </a:cxn>
              <a:cxn ang="0">
                <a:pos x="589" y="1097"/>
              </a:cxn>
              <a:cxn ang="0">
                <a:pos x="562" y="1051"/>
              </a:cxn>
              <a:cxn ang="0">
                <a:pos x="397" y="1073"/>
              </a:cxn>
              <a:cxn ang="0">
                <a:pos x="284" y="812"/>
              </a:cxn>
              <a:cxn ang="0">
                <a:pos x="348" y="694"/>
              </a:cxn>
              <a:cxn ang="0">
                <a:pos x="452" y="653"/>
              </a:cxn>
              <a:cxn ang="0">
                <a:pos x="415" y="548"/>
              </a:cxn>
              <a:cxn ang="0">
                <a:pos x="306" y="598"/>
              </a:cxn>
              <a:cxn ang="0">
                <a:pos x="224" y="447"/>
              </a:cxn>
              <a:cxn ang="0">
                <a:pos x="315" y="411"/>
              </a:cxn>
              <a:cxn ang="0">
                <a:pos x="397" y="452"/>
              </a:cxn>
              <a:cxn ang="0">
                <a:pos x="434" y="429"/>
              </a:cxn>
              <a:cxn ang="0">
                <a:pos x="366" y="301"/>
              </a:cxn>
              <a:cxn ang="0">
                <a:pos x="246" y="292"/>
              </a:cxn>
              <a:cxn ang="0">
                <a:pos x="251" y="228"/>
              </a:cxn>
            </a:cxnLst>
            <a:rect l="0" t="0" r="r" b="b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2" name="Freeform 14"/>
          <p:cNvSpPr>
            <a:spLocks noChangeAspect="1"/>
          </p:cNvSpPr>
          <p:nvPr/>
        </p:nvSpPr>
        <p:spPr bwMode="auto">
          <a:xfrm>
            <a:off x="2957513" y="2255838"/>
            <a:ext cx="985838" cy="817562"/>
          </a:xfrm>
          <a:custGeom>
            <a:avLst/>
            <a:gdLst/>
            <a:ahLst/>
            <a:cxnLst>
              <a:cxn ang="0">
                <a:pos x="55" y="0"/>
              </a:cxn>
              <a:cxn ang="0">
                <a:pos x="35" y="172"/>
              </a:cxn>
              <a:cxn ang="0">
                <a:pos x="0" y="420"/>
              </a:cxn>
              <a:cxn ang="0">
                <a:pos x="164" y="433"/>
              </a:cxn>
              <a:cxn ang="0">
                <a:pos x="547" y="463"/>
              </a:cxn>
              <a:cxn ang="0">
                <a:pos x="567" y="47"/>
              </a:cxn>
              <a:cxn ang="0">
                <a:pos x="55" y="0"/>
              </a:cxn>
            </a:cxnLst>
            <a:rect l="0" t="0" r="r" b="b"/>
            <a:pathLst>
              <a:path w="567" h="463">
                <a:moveTo>
                  <a:pt x="55" y="0"/>
                </a:moveTo>
                <a:lnTo>
                  <a:pt x="35" y="172"/>
                </a:lnTo>
                <a:lnTo>
                  <a:pt x="0" y="420"/>
                </a:lnTo>
                <a:lnTo>
                  <a:pt x="164" y="433"/>
                </a:lnTo>
                <a:lnTo>
                  <a:pt x="547" y="463"/>
                </a:lnTo>
                <a:lnTo>
                  <a:pt x="567" y="47"/>
                </a:lnTo>
                <a:lnTo>
                  <a:pt x="55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3" name="Freeform 15"/>
          <p:cNvSpPr>
            <a:spLocks noChangeAspect="1"/>
          </p:cNvSpPr>
          <p:nvPr/>
        </p:nvSpPr>
        <p:spPr bwMode="auto">
          <a:xfrm>
            <a:off x="3903663" y="2708275"/>
            <a:ext cx="1204913" cy="55245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207"/>
              </a:cxn>
              <a:cxn ang="0">
                <a:pos x="157" y="211"/>
              </a:cxn>
              <a:cxn ang="0">
                <a:pos x="155" y="313"/>
              </a:cxn>
              <a:cxn ang="0">
                <a:pos x="367" y="310"/>
              </a:cxn>
              <a:cxn ang="0">
                <a:pos x="556" y="307"/>
              </a:cxn>
              <a:cxn ang="0">
                <a:pos x="695" y="310"/>
              </a:cxn>
              <a:cxn ang="0">
                <a:pos x="652" y="222"/>
              </a:cxn>
              <a:cxn ang="0">
                <a:pos x="622" y="140"/>
              </a:cxn>
              <a:cxn ang="0">
                <a:pos x="589" y="55"/>
              </a:cxn>
              <a:cxn ang="0">
                <a:pos x="510" y="1"/>
              </a:cxn>
              <a:cxn ang="0">
                <a:pos x="474" y="33"/>
              </a:cxn>
              <a:cxn ang="0">
                <a:pos x="431" y="10"/>
              </a:cxn>
              <a:cxn ang="0">
                <a:pos x="242" y="4"/>
              </a:cxn>
              <a:cxn ang="0">
                <a:pos x="8" y="0"/>
              </a:cxn>
            </a:cxnLst>
            <a:rect l="0" t="0" r="r" b="b"/>
            <a:pathLst>
              <a:path w="695" h="313">
                <a:moveTo>
                  <a:pt x="8" y="0"/>
                </a:moveTo>
                <a:lnTo>
                  <a:pt x="0" y="207"/>
                </a:lnTo>
                <a:lnTo>
                  <a:pt x="157" y="211"/>
                </a:lnTo>
                <a:lnTo>
                  <a:pt x="155" y="313"/>
                </a:lnTo>
                <a:lnTo>
                  <a:pt x="367" y="310"/>
                </a:lnTo>
                <a:lnTo>
                  <a:pt x="556" y="307"/>
                </a:lnTo>
                <a:lnTo>
                  <a:pt x="695" y="310"/>
                </a:lnTo>
                <a:lnTo>
                  <a:pt x="652" y="222"/>
                </a:lnTo>
                <a:lnTo>
                  <a:pt x="622" y="140"/>
                </a:lnTo>
                <a:lnTo>
                  <a:pt x="589" y="55"/>
                </a:lnTo>
                <a:lnTo>
                  <a:pt x="510" y="1"/>
                </a:lnTo>
                <a:lnTo>
                  <a:pt x="474" y="33"/>
                </a:lnTo>
                <a:lnTo>
                  <a:pt x="431" y="10"/>
                </a:lnTo>
                <a:lnTo>
                  <a:pt x="242" y="4"/>
                </a:lnTo>
                <a:lnTo>
                  <a:pt x="8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4" name="Freeform 16"/>
          <p:cNvSpPr>
            <a:spLocks noChangeAspect="1"/>
          </p:cNvSpPr>
          <p:nvPr/>
        </p:nvSpPr>
        <p:spPr bwMode="auto">
          <a:xfrm>
            <a:off x="4017963" y="3781425"/>
            <a:ext cx="1238250" cy="604837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61"/>
              </a:cxn>
              <a:cxn ang="0">
                <a:pos x="253" y="70"/>
              </a:cxn>
              <a:cxn ang="0">
                <a:pos x="255" y="266"/>
              </a:cxn>
              <a:cxn ang="0">
                <a:pos x="385" y="319"/>
              </a:cxn>
              <a:cxn ang="0">
                <a:pos x="420" y="300"/>
              </a:cxn>
              <a:cxn ang="0">
                <a:pos x="502" y="343"/>
              </a:cxn>
              <a:cxn ang="0">
                <a:pos x="556" y="342"/>
              </a:cxn>
              <a:cxn ang="0">
                <a:pos x="654" y="300"/>
              </a:cxn>
              <a:cxn ang="0">
                <a:pos x="713" y="340"/>
              </a:cxn>
              <a:cxn ang="0">
                <a:pos x="713" y="128"/>
              </a:cxn>
              <a:cxn ang="0">
                <a:pos x="695" y="5"/>
              </a:cxn>
              <a:cxn ang="0">
                <a:pos x="4" y="0"/>
              </a:cxn>
            </a:cxnLst>
            <a:rect l="0" t="0" r="r" b="b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5" name="Freeform 17"/>
          <p:cNvSpPr>
            <a:spLocks noChangeAspect="1"/>
          </p:cNvSpPr>
          <p:nvPr/>
        </p:nvSpPr>
        <p:spPr bwMode="auto">
          <a:xfrm>
            <a:off x="5724525" y="4049713"/>
            <a:ext cx="496888" cy="879475"/>
          </a:xfrm>
          <a:custGeom>
            <a:avLst/>
            <a:gdLst/>
            <a:ahLst/>
            <a:cxnLst>
              <a:cxn ang="0">
                <a:pos x="81" y="16"/>
              </a:cxn>
              <a:cxn ang="0">
                <a:pos x="38" y="101"/>
              </a:cxn>
              <a:cxn ang="0">
                <a:pos x="0" y="156"/>
              </a:cxn>
              <a:cxn ang="0">
                <a:pos x="12" y="222"/>
              </a:cxn>
              <a:cxn ang="0">
                <a:pos x="57" y="311"/>
              </a:cxn>
              <a:cxn ang="0">
                <a:pos x="23" y="402"/>
              </a:cxn>
              <a:cxn ang="0">
                <a:pos x="8" y="450"/>
              </a:cxn>
              <a:cxn ang="0">
                <a:pos x="175" y="430"/>
              </a:cxn>
              <a:cxn ang="0">
                <a:pos x="182" y="492"/>
              </a:cxn>
              <a:cxn ang="0">
                <a:pos x="216" y="499"/>
              </a:cxn>
              <a:cxn ang="0">
                <a:pos x="225" y="468"/>
              </a:cxn>
              <a:cxn ang="0">
                <a:pos x="287" y="459"/>
              </a:cxn>
              <a:cxn ang="0">
                <a:pos x="273" y="357"/>
              </a:cxn>
              <a:cxn ang="0">
                <a:pos x="270" y="0"/>
              </a:cxn>
              <a:cxn ang="0">
                <a:pos x="81" y="16"/>
              </a:cxn>
            </a:cxnLst>
            <a:rect l="0" t="0" r="r" b="b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6" name="Freeform 18"/>
          <p:cNvSpPr>
            <a:spLocks noChangeAspect="1"/>
          </p:cNvSpPr>
          <p:nvPr/>
        </p:nvSpPr>
        <p:spPr bwMode="auto">
          <a:xfrm>
            <a:off x="2511425" y="1454150"/>
            <a:ext cx="1436688" cy="909637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176" y="21"/>
              </a:cxn>
              <a:cxn ang="0">
                <a:pos x="275" y="34"/>
              </a:cxn>
              <a:cxn ang="0">
                <a:pos x="404" y="48"/>
              </a:cxn>
              <a:cxn ang="0">
                <a:pos x="524" y="60"/>
              </a:cxn>
              <a:cxn ang="0">
                <a:pos x="731" y="75"/>
              </a:cxn>
              <a:cxn ang="0">
                <a:pos x="828" y="82"/>
              </a:cxn>
              <a:cxn ang="0">
                <a:pos x="825" y="502"/>
              </a:cxn>
              <a:cxn ang="0">
                <a:pos x="318" y="459"/>
              </a:cxn>
              <a:cxn ang="0">
                <a:pos x="307" y="516"/>
              </a:cxn>
              <a:cxn ang="0">
                <a:pos x="288" y="489"/>
              </a:cxn>
              <a:cxn ang="0">
                <a:pos x="242" y="493"/>
              </a:cxn>
              <a:cxn ang="0">
                <a:pos x="175" y="504"/>
              </a:cxn>
              <a:cxn ang="0">
                <a:pos x="163" y="431"/>
              </a:cxn>
              <a:cxn ang="0">
                <a:pos x="84" y="373"/>
              </a:cxn>
              <a:cxn ang="0">
                <a:pos x="96" y="317"/>
              </a:cxn>
              <a:cxn ang="0">
                <a:pos x="103" y="273"/>
              </a:cxn>
              <a:cxn ang="0">
                <a:pos x="0" y="128"/>
              </a:cxn>
              <a:cxn ang="0">
                <a:pos x="14" y="0"/>
              </a:cxn>
            </a:cxnLst>
            <a:rect l="0" t="0" r="r" b="b"/>
            <a:pathLst>
              <a:path w="828" h="516">
                <a:moveTo>
                  <a:pt x="14" y="0"/>
                </a:moveTo>
                <a:lnTo>
                  <a:pt x="176" y="21"/>
                </a:lnTo>
                <a:lnTo>
                  <a:pt x="275" y="34"/>
                </a:lnTo>
                <a:lnTo>
                  <a:pt x="404" y="48"/>
                </a:lnTo>
                <a:lnTo>
                  <a:pt x="524" y="60"/>
                </a:lnTo>
                <a:lnTo>
                  <a:pt x="731" y="75"/>
                </a:lnTo>
                <a:lnTo>
                  <a:pt x="828" y="82"/>
                </a:lnTo>
                <a:lnTo>
                  <a:pt x="825" y="502"/>
                </a:lnTo>
                <a:lnTo>
                  <a:pt x="318" y="459"/>
                </a:lnTo>
                <a:lnTo>
                  <a:pt x="307" y="516"/>
                </a:lnTo>
                <a:lnTo>
                  <a:pt x="288" y="489"/>
                </a:lnTo>
                <a:lnTo>
                  <a:pt x="242" y="493"/>
                </a:lnTo>
                <a:lnTo>
                  <a:pt x="175" y="504"/>
                </a:lnTo>
                <a:lnTo>
                  <a:pt x="163" y="431"/>
                </a:lnTo>
                <a:lnTo>
                  <a:pt x="84" y="373"/>
                </a:lnTo>
                <a:lnTo>
                  <a:pt x="96" y="317"/>
                </a:lnTo>
                <a:lnTo>
                  <a:pt x="103" y="273"/>
                </a:lnTo>
                <a:lnTo>
                  <a:pt x="0" y="128"/>
                </a:lnTo>
                <a:lnTo>
                  <a:pt x="14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7" name="Freeform 19"/>
          <p:cNvSpPr>
            <a:spLocks noChangeAspect="1"/>
          </p:cNvSpPr>
          <p:nvPr/>
        </p:nvSpPr>
        <p:spPr bwMode="auto">
          <a:xfrm>
            <a:off x="3944938" y="1598613"/>
            <a:ext cx="965200" cy="5730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465" y="10"/>
              </a:cxn>
              <a:cxn ang="0">
                <a:pos x="500" y="106"/>
              </a:cxn>
              <a:cxn ang="0">
                <a:pos x="532" y="179"/>
              </a:cxn>
              <a:cxn ang="0">
                <a:pos x="555" y="298"/>
              </a:cxn>
              <a:cxn ang="0">
                <a:pos x="541" y="325"/>
              </a:cxn>
              <a:cxn ang="0">
                <a:pos x="370" y="320"/>
              </a:cxn>
              <a:cxn ang="0">
                <a:pos x="0" y="314"/>
              </a:cxn>
              <a:cxn ang="0">
                <a:pos x="2" y="0"/>
              </a:cxn>
            </a:cxnLst>
            <a:rect l="0" t="0" r="r" b="b"/>
            <a:pathLst>
              <a:path w="555" h="325">
                <a:moveTo>
                  <a:pt x="2" y="0"/>
                </a:moveTo>
                <a:lnTo>
                  <a:pt x="465" y="10"/>
                </a:lnTo>
                <a:lnTo>
                  <a:pt x="500" y="106"/>
                </a:lnTo>
                <a:lnTo>
                  <a:pt x="532" y="179"/>
                </a:lnTo>
                <a:lnTo>
                  <a:pt x="555" y="298"/>
                </a:lnTo>
                <a:lnTo>
                  <a:pt x="541" y="325"/>
                </a:lnTo>
                <a:lnTo>
                  <a:pt x="370" y="320"/>
                </a:lnTo>
                <a:lnTo>
                  <a:pt x="0" y="314"/>
                </a:lnTo>
                <a:lnTo>
                  <a:pt x="2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8" name="Freeform 20"/>
          <p:cNvSpPr>
            <a:spLocks noChangeAspect="1"/>
          </p:cNvSpPr>
          <p:nvPr/>
        </p:nvSpPr>
        <p:spPr bwMode="auto">
          <a:xfrm>
            <a:off x="3917950" y="2149475"/>
            <a:ext cx="1012825" cy="671512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9" y="147"/>
              </a:cxn>
              <a:cxn ang="0">
                <a:pos x="0" y="320"/>
              </a:cxn>
              <a:cxn ang="0">
                <a:pos x="424" y="326"/>
              </a:cxn>
              <a:cxn ang="0">
                <a:pos x="468" y="350"/>
              </a:cxn>
              <a:cxn ang="0">
                <a:pos x="500" y="317"/>
              </a:cxn>
              <a:cxn ang="0">
                <a:pos x="583" y="380"/>
              </a:cxn>
              <a:cxn ang="0">
                <a:pos x="571" y="314"/>
              </a:cxn>
              <a:cxn ang="0">
                <a:pos x="579" y="264"/>
              </a:cxn>
              <a:cxn ang="0">
                <a:pos x="583" y="91"/>
              </a:cxn>
              <a:cxn ang="0">
                <a:pos x="546" y="54"/>
              </a:cxn>
              <a:cxn ang="0">
                <a:pos x="561" y="6"/>
              </a:cxn>
              <a:cxn ang="0">
                <a:pos x="284" y="4"/>
              </a:cxn>
              <a:cxn ang="0">
                <a:pos x="11" y="0"/>
              </a:cxn>
            </a:cxnLst>
            <a:rect l="0" t="0" r="r" b="b"/>
            <a:pathLst>
              <a:path w="583" h="380">
                <a:moveTo>
                  <a:pt x="11" y="0"/>
                </a:moveTo>
                <a:lnTo>
                  <a:pt x="9" y="147"/>
                </a:lnTo>
                <a:lnTo>
                  <a:pt x="0" y="320"/>
                </a:lnTo>
                <a:lnTo>
                  <a:pt x="424" y="326"/>
                </a:lnTo>
                <a:lnTo>
                  <a:pt x="468" y="350"/>
                </a:lnTo>
                <a:lnTo>
                  <a:pt x="500" y="317"/>
                </a:lnTo>
                <a:lnTo>
                  <a:pt x="583" y="380"/>
                </a:lnTo>
                <a:lnTo>
                  <a:pt x="571" y="314"/>
                </a:lnTo>
                <a:lnTo>
                  <a:pt x="579" y="264"/>
                </a:lnTo>
                <a:lnTo>
                  <a:pt x="583" y="91"/>
                </a:lnTo>
                <a:lnTo>
                  <a:pt x="546" y="54"/>
                </a:lnTo>
                <a:lnTo>
                  <a:pt x="561" y="6"/>
                </a:lnTo>
                <a:lnTo>
                  <a:pt x="284" y="4"/>
                </a:lnTo>
                <a:lnTo>
                  <a:pt x="11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09" name="Freeform 21"/>
          <p:cNvSpPr>
            <a:spLocks noChangeAspect="1"/>
          </p:cNvSpPr>
          <p:nvPr/>
        </p:nvSpPr>
        <p:spPr bwMode="auto">
          <a:xfrm>
            <a:off x="5046663" y="3105150"/>
            <a:ext cx="950913" cy="795337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40" y="0"/>
              </a:cxn>
              <a:cxn ang="0">
                <a:pos x="290" y="0"/>
              </a:cxn>
              <a:cxn ang="0">
                <a:pos x="329" y="13"/>
              </a:cxn>
              <a:cxn ang="0">
                <a:pos x="308" y="52"/>
              </a:cxn>
              <a:cxn ang="0">
                <a:pos x="378" y="116"/>
              </a:cxn>
              <a:cxn ang="0">
                <a:pos x="401" y="170"/>
              </a:cxn>
              <a:cxn ang="0">
                <a:pos x="442" y="156"/>
              </a:cxn>
              <a:cxn ang="0">
                <a:pos x="441" y="232"/>
              </a:cxn>
              <a:cxn ang="0">
                <a:pos x="483" y="255"/>
              </a:cxn>
              <a:cxn ang="0">
                <a:pos x="502" y="322"/>
              </a:cxn>
              <a:cxn ang="0">
                <a:pos x="532" y="328"/>
              </a:cxn>
              <a:cxn ang="0">
                <a:pos x="548" y="356"/>
              </a:cxn>
              <a:cxn ang="0">
                <a:pos x="511" y="395"/>
              </a:cxn>
              <a:cxn ang="0">
                <a:pos x="499" y="439"/>
              </a:cxn>
              <a:cxn ang="0">
                <a:pos x="447" y="451"/>
              </a:cxn>
              <a:cxn ang="0">
                <a:pos x="460" y="402"/>
              </a:cxn>
              <a:cxn ang="0">
                <a:pos x="255" y="420"/>
              </a:cxn>
              <a:cxn ang="0">
                <a:pos x="107" y="438"/>
              </a:cxn>
              <a:cxn ang="0">
                <a:pos x="98" y="390"/>
              </a:cxn>
              <a:cxn ang="0">
                <a:pos x="88" y="246"/>
              </a:cxn>
              <a:cxn ang="0">
                <a:pos x="86" y="167"/>
              </a:cxn>
              <a:cxn ang="0">
                <a:pos x="37" y="131"/>
              </a:cxn>
              <a:cxn ang="0">
                <a:pos x="55" y="98"/>
              </a:cxn>
              <a:cxn ang="0">
                <a:pos x="31" y="80"/>
              </a:cxn>
              <a:cxn ang="0">
                <a:pos x="0" y="15"/>
              </a:cxn>
            </a:cxnLst>
            <a:rect l="0" t="0" r="r" b="b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0" name="Freeform 22"/>
          <p:cNvSpPr>
            <a:spLocks noChangeAspect="1"/>
          </p:cNvSpPr>
          <p:nvPr/>
        </p:nvSpPr>
        <p:spPr bwMode="auto">
          <a:xfrm>
            <a:off x="6450013" y="2609850"/>
            <a:ext cx="601663" cy="701675"/>
          </a:xfrm>
          <a:custGeom>
            <a:avLst/>
            <a:gdLst/>
            <a:ahLst/>
            <a:cxnLst>
              <a:cxn ang="0">
                <a:pos x="0" y="89"/>
              </a:cxn>
              <a:cxn ang="0">
                <a:pos x="155" y="74"/>
              </a:cxn>
              <a:cxn ang="0">
                <a:pos x="188" y="80"/>
              </a:cxn>
              <a:cxn ang="0">
                <a:pos x="261" y="46"/>
              </a:cxn>
              <a:cxn ang="0">
                <a:pos x="277" y="15"/>
              </a:cxn>
              <a:cxn ang="0">
                <a:pos x="321" y="0"/>
              </a:cxn>
              <a:cxn ang="0">
                <a:pos x="345" y="150"/>
              </a:cxn>
              <a:cxn ang="0">
                <a:pos x="327" y="167"/>
              </a:cxn>
              <a:cxn ang="0">
                <a:pos x="331" y="271"/>
              </a:cxn>
              <a:cxn ang="0">
                <a:pos x="297" y="280"/>
              </a:cxn>
              <a:cxn ang="0">
                <a:pos x="277" y="338"/>
              </a:cxn>
              <a:cxn ang="0">
                <a:pos x="251" y="331"/>
              </a:cxn>
              <a:cxn ang="0">
                <a:pos x="242" y="398"/>
              </a:cxn>
              <a:cxn ang="0">
                <a:pos x="203" y="369"/>
              </a:cxn>
              <a:cxn ang="0">
                <a:pos x="127" y="387"/>
              </a:cxn>
              <a:cxn ang="0">
                <a:pos x="94" y="362"/>
              </a:cxn>
              <a:cxn ang="0">
                <a:pos x="51" y="360"/>
              </a:cxn>
              <a:cxn ang="0">
                <a:pos x="29" y="249"/>
              </a:cxn>
              <a:cxn ang="0">
                <a:pos x="0" y="89"/>
              </a:cxn>
            </a:cxnLst>
            <a:rect l="0" t="0" r="r" b="b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1" name="Freeform 23"/>
          <p:cNvSpPr>
            <a:spLocks noChangeAspect="1"/>
          </p:cNvSpPr>
          <p:nvPr/>
        </p:nvSpPr>
        <p:spPr bwMode="auto">
          <a:xfrm>
            <a:off x="7897813" y="2149475"/>
            <a:ext cx="514350" cy="238125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151" y="16"/>
              </a:cxn>
              <a:cxn ang="0">
                <a:pos x="169" y="18"/>
              </a:cxn>
              <a:cxn ang="0">
                <a:pos x="187" y="0"/>
              </a:cxn>
              <a:cxn ang="0">
                <a:pos x="202" y="9"/>
              </a:cxn>
              <a:cxn ang="0">
                <a:pos x="184" y="48"/>
              </a:cxn>
              <a:cxn ang="0">
                <a:pos x="215" y="45"/>
              </a:cxn>
              <a:cxn ang="0">
                <a:pos x="233" y="74"/>
              </a:cxn>
              <a:cxn ang="0">
                <a:pos x="254" y="77"/>
              </a:cxn>
              <a:cxn ang="0">
                <a:pos x="269" y="73"/>
              </a:cxn>
              <a:cxn ang="0">
                <a:pos x="269" y="57"/>
              </a:cxn>
              <a:cxn ang="0">
                <a:pos x="243" y="36"/>
              </a:cxn>
              <a:cxn ang="0">
                <a:pos x="263" y="34"/>
              </a:cxn>
              <a:cxn ang="0">
                <a:pos x="296" y="79"/>
              </a:cxn>
              <a:cxn ang="0">
                <a:pos x="264" y="106"/>
              </a:cxn>
              <a:cxn ang="0">
                <a:pos x="229" y="92"/>
              </a:cxn>
              <a:cxn ang="0">
                <a:pos x="206" y="125"/>
              </a:cxn>
              <a:cxn ang="0">
                <a:pos x="161" y="92"/>
              </a:cxn>
              <a:cxn ang="0">
                <a:pos x="12" y="134"/>
              </a:cxn>
              <a:cxn ang="0">
                <a:pos x="0" y="54"/>
              </a:cxn>
            </a:cxnLst>
            <a:rect l="0" t="0" r="r" b="b"/>
            <a:pathLst>
              <a:path w="296" h="134">
                <a:moveTo>
                  <a:pt x="0" y="54"/>
                </a:moveTo>
                <a:lnTo>
                  <a:pt x="151" y="16"/>
                </a:lnTo>
                <a:lnTo>
                  <a:pt x="169" y="18"/>
                </a:lnTo>
                <a:lnTo>
                  <a:pt x="187" y="0"/>
                </a:lnTo>
                <a:lnTo>
                  <a:pt x="202" y="9"/>
                </a:lnTo>
                <a:lnTo>
                  <a:pt x="184" y="48"/>
                </a:lnTo>
                <a:lnTo>
                  <a:pt x="215" y="45"/>
                </a:lnTo>
                <a:lnTo>
                  <a:pt x="233" y="74"/>
                </a:lnTo>
                <a:lnTo>
                  <a:pt x="254" y="77"/>
                </a:lnTo>
                <a:lnTo>
                  <a:pt x="269" y="73"/>
                </a:lnTo>
                <a:lnTo>
                  <a:pt x="269" y="57"/>
                </a:lnTo>
                <a:lnTo>
                  <a:pt x="243" y="36"/>
                </a:lnTo>
                <a:lnTo>
                  <a:pt x="263" y="34"/>
                </a:lnTo>
                <a:lnTo>
                  <a:pt x="296" y="79"/>
                </a:lnTo>
                <a:lnTo>
                  <a:pt x="264" y="106"/>
                </a:lnTo>
                <a:lnTo>
                  <a:pt x="229" y="92"/>
                </a:lnTo>
                <a:lnTo>
                  <a:pt x="206" y="125"/>
                </a:lnTo>
                <a:lnTo>
                  <a:pt x="161" y="92"/>
                </a:lnTo>
                <a:lnTo>
                  <a:pt x="12" y="134"/>
                </a:lnTo>
                <a:lnTo>
                  <a:pt x="0" y="54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2" name="Freeform 24"/>
          <p:cNvSpPr>
            <a:spLocks noChangeAspect="1"/>
          </p:cNvSpPr>
          <p:nvPr/>
        </p:nvSpPr>
        <p:spPr bwMode="auto">
          <a:xfrm>
            <a:off x="7732713" y="2879725"/>
            <a:ext cx="169863" cy="2159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1" y="0"/>
              </a:cxn>
              <a:cxn ang="0">
                <a:pos x="66" y="27"/>
              </a:cxn>
              <a:cxn ang="0">
                <a:pos x="66" y="54"/>
              </a:cxn>
              <a:cxn ang="0">
                <a:pos x="97" y="73"/>
              </a:cxn>
              <a:cxn ang="0">
                <a:pos x="98" y="109"/>
              </a:cxn>
              <a:cxn ang="0">
                <a:pos x="48" y="122"/>
              </a:cxn>
              <a:cxn ang="0">
                <a:pos x="0" y="8"/>
              </a:cxn>
            </a:cxnLst>
            <a:rect l="0" t="0" r="r" b="b"/>
            <a:pathLst>
              <a:path w="98" h="122">
                <a:moveTo>
                  <a:pt x="0" y="8"/>
                </a:moveTo>
                <a:lnTo>
                  <a:pt x="21" y="0"/>
                </a:lnTo>
                <a:lnTo>
                  <a:pt x="66" y="27"/>
                </a:lnTo>
                <a:lnTo>
                  <a:pt x="66" y="54"/>
                </a:lnTo>
                <a:lnTo>
                  <a:pt x="97" y="73"/>
                </a:lnTo>
                <a:lnTo>
                  <a:pt x="98" y="109"/>
                </a:lnTo>
                <a:lnTo>
                  <a:pt x="48" y="122"/>
                </a:lnTo>
                <a:lnTo>
                  <a:pt x="0" y="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3" name="Freeform 25"/>
          <p:cNvSpPr>
            <a:spLocks noChangeAspect="1"/>
          </p:cNvSpPr>
          <p:nvPr/>
        </p:nvSpPr>
        <p:spPr bwMode="auto">
          <a:xfrm>
            <a:off x="5849938" y="3627438"/>
            <a:ext cx="1211263" cy="449262"/>
          </a:xfrm>
          <a:custGeom>
            <a:avLst/>
            <a:gdLst/>
            <a:ahLst/>
            <a:cxnLst>
              <a:cxn ang="0">
                <a:pos x="42" y="117"/>
              </a:cxn>
              <a:cxn ang="0">
                <a:pos x="42" y="121"/>
              </a:cxn>
              <a:cxn ang="0">
                <a:pos x="30" y="145"/>
              </a:cxn>
              <a:cxn ang="0">
                <a:pos x="43" y="178"/>
              </a:cxn>
              <a:cxn ang="0">
                <a:pos x="0" y="206"/>
              </a:cxn>
              <a:cxn ang="0">
                <a:pos x="9" y="255"/>
              </a:cxn>
              <a:cxn ang="0">
                <a:pos x="192" y="240"/>
              </a:cxn>
              <a:cxn ang="0">
                <a:pos x="410" y="215"/>
              </a:cxn>
              <a:cxn ang="0">
                <a:pos x="519" y="196"/>
              </a:cxn>
              <a:cxn ang="0">
                <a:pos x="541" y="130"/>
              </a:cxn>
              <a:cxn ang="0">
                <a:pos x="580" y="127"/>
              </a:cxn>
              <a:cxn ang="0">
                <a:pos x="699" y="0"/>
              </a:cxn>
              <a:cxn ang="0">
                <a:pos x="544" y="32"/>
              </a:cxn>
              <a:cxn ang="0">
                <a:pos x="183" y="84"/>
              </a:cxn>
              <a:cxn ang="0">
                <a:pos x="186" y="99"/>
              </a:cxn>
              <a:cxn ang="0">
                <a:pos x="42" y="117"/>
              </a:cxn>
            </a:cxnLst>
            <a:rect l="0" t="0" r="r" b="b"/>
            <a:pathLst>
              <a:path w="699" h="255">
                <a:moveTo>
                  <a:pt x="42" y="117"/>
                </a:moveTo>
                <a:lnTo>
                  <a:pt x="42" y="121"/>
                </a:lnTo>
                <a:lnTo>
                  <a:pt x="30" y="145"/>
                </a:lnTo>
                <a:lnTo>
                  <a:pt x="43" y="178"/>
                </a:lnTo>
                <a:lnTo>
                  <a:pt x="0" y="206"/>
                </a:lnTo>
                <a:lnTo>
                  <a:pt x="9" y="255"/>
                </a:lnTo>
                <a:lnTo>
                  <a:pt x="192" y="240"/>
                </a:lnTo>
                <a:lnTo>
                  <a:pt x="410" y="215"/>
                </a:lnTo>
                <a:lnTo>
                  <a:pt x="519" y="196"/>
                </a:lnTo>
                <a:lnTo>
                  <a:pt x="541" y="130"/>
                </a:lnTo>
                <a:lnTo>
                  <a:pt x="580" y="127"/>
                </a:lnTo>
                <a:lnTo>
                  <a:pt x="699" y="0"/>
                </a:lnTo>
                <a:lnTo>
                  <a:pt x="544" y="32"/>
                </a:lnTo>
                <a:lnTo>
                  <a:pt x="183" y="84"/>
                </a:lnTo>
                <a:lnTo>
                  <a:pt x="186" y="99"/>
                </a:lnTo>
                <a:lnTo>
                  <a:pt x="42" y="117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4" name="Freeform 26"/>
          <p:cNvSpPr>
            <a:spLocks noChangeAspect="1"/>
          </p:cNvSpPr>
          <p:nvPr/>
        </p:nvSpPr>
        <p:spPr bwMode="auto">
          <a:xfrm>
            <a:off x="6886575" y="3844925"/>
            <a:ext cx="709613" cy="569912"/>
          </a:xfrm>
          <a:custGeom>
            <a:avLst/>
            <a:gdLst/>
            <a:ahLst/>
            <a:cxnLst>
              <a:cxn ang="0">
                <a:pos x="15" y="58"/>
              </a:cxn>
              <a:cxn ang="0">
                <a:pos x="47" y="27"/>
              </a:cxn>
              <a:cxn ang="0">
                <a:pos x="170" y="0"/>
              </a:cxn>
              <a:cxn ang="0">
                <a:pos x="207" y="18"/>
              </a:cxn>
              <a:cxn ang="0">
                <a:pos x="286" y="5"/>
              </a:cxn>
              <a:cxn ang="0">
                <a:pos x="350" y="51"/>
              </a:cxn>
              <a:cxn ang="0">
                <a:pos x="408" y="86"/>
              </a:cxn>
              <a:cxn ang="0">
                <a:pos x="375" y="183"/>
              </a:cxn>
              <a:cxn ang="0">
                <a:pos x="326" y="233"/>
              </a:cxn>
              <a:cxn ang="0">
                <a:pos x="272" y="247"/>
              </a:cxn>
              <a:cxn ang="0">
                <a:pos x="283" y="286"/>
              </a:cxn>
              <a:cxn ang="0">
                <a:pos x="250" y="323"/>
              </a:cxn>
              <a:cxn ang="0">
                <a:pos x="187" y="233"/>
              </a:cxn>
              <a:cxn ang="0">
                <a:pos x="26" y="86"/>
              </a:cxn>
              <a:cxn ang="0">
                <a:pos x="0" y="86"/>
              </a:cxn>
              <a:cxn ang="0">
                <a:pos x="15" y="58"/>
              </a:cxn>
            </a:cxnLst>
            <a:rect l="0" t="0" r="r" b="b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5" name="Freeform 27"/>
          <p:cNvSpPr>
            <a:spLocks noChangeAspect="1"/>
          </p:cNvSpPr>
          <p:nvPr/>
        </p:nvSpPr>
        <p:spPr bwMode="auto">
          <a:xfrm>
            <a:off x="1281113" y="1787525"/>
            <a:ext cx="1149350" cy="889000"/>
          </a:xfrm>
          <a:custGeom>
            <a:avLst/>
            <a:gdLst/>
            <a:ahLst/>
            <a:cxnLst>
              <a:cxn ang="0">
                <a:pos x="145" y="0"/>
              </a:cxn>
              <a:cxn ang="0">
                <a:pos x="126" y="11"/>
              </a:cxn>
              <a:cxn ang="0">
                <a:pos x="114" y="55"/>
              </a:cxn>
              <a:cxn ang="0">
                <a:pos x="102" y="93"/>
              </a:cxn>
              <a:cxn ang="0">
                <a:pos x="93" y="123"/>
              </a:cxn>
              <a:cxn ang="0">
                <a:pos x="81" y="155"/>
              </a:cxn>
              <a:cxn ang="0">
                <a:pos x="67" y="188"/>
              </a:cxn>
              <a:cxn ang="0">
                <a:pos x="50" y="224"/>
              </a:cxn>
              <a:cxn ang="0">
                <a:pos x="26" y="266"/>
              </a:cxn>
              <a:cxn ang="0">
                <a:pos x="0" y="306"/>
              </a:cxn>
              <a:cxn ang="0">
                <a:pos x="0" y="394"/>
              </a:cxn>
              <a:cxn ang="0">
                <a:pos x="371" y="470"/>
              </a:cxn>
              <a:cxn ang="0">
                <a:pos x="543" y="505"/>
              </a:cxn>
              <a:cxn ang="0">
                <a:pos x="579" y="330"/>
              </a:cxn>
              <a:cxn ang="0">
                <a:pos x="601" y="315"/>
              </a:cxn>
              <a:cxn ang="0">
                <a:pos x="580" y="276"/>
              </a:cxn>
              <a:cxn ang="0">
                <a:pos x="591" y="236"/>
              </a:cxn>
              <a:cxn ang="0">
                <a:pos x="662" y="169"/>
              </a:cxn>
              <a:cxn ang="0">
                <a:pos x="613" y="108"/>
              </a:cxn>
              <a:cxn ang="0">
                <a:pos x="407" y="64"/>
              </a:cxn>
              <a:cxn ang="0">
                <a:pos x="379" y="82"/>
              </a:cxn>
              <a:cxn ang="0">
                <a:pos x="342" y="52"/>
              </a:cxn>
              <a:cxn ang="0">
                <a:pos x="309" y="84"/>
              </a:cxn>
              <a:cxn ang="0">
                <a:pos x="278" y="52"/>
              </a:cxn>
              <a:cxn ang="0">
                <a:pos x="196" y="54"/>
              </a:cxn>
              <a:cxn ang="0">
                <a:pos x="206" y="5"/>
              </a:cxn>
              <a:cxn ang="0">
                <a:pos x="145" y="0"/>
              </a:cxn>
            </a:cxnLst>
            <a:rect l="0" t="0" r="r" b="b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6" name="Freeform 28"/>
          <p:cNvSpPr>
            <a:spLocks noChangeAspect="1"/>
          </p:cNvSpPr>
          <p:nvPr/>
        </p:nvSpPr>
        <p:spPr bwMode="auto">
          <a:xfrm>
            <a:off x="3046413" y="3743325"/>
            <a:ext cx="987425" cy="993775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568" y="22"/>
              </a:cxn>
              <a:cxn ang="0">
                <a:pos x="544" y="520"/>
              </a:cxn>
              <a:cxn ang="0">
                <a:pos x="382" y="511"/>
              </a:cxn>
              <a:cxn ang="0">
                <a:pos x="230" y="507"/>
              </a:cxn>
              <a:cxn ang="0">
                <a:pos x="230" y="526"/>
              </a:cxn>
              <a:cxn ang="0">
                <a:pos x="103" y="526"/>
              </a:cxn>
              <a:cxn ang="0">
                <a:pos x="95" y="563"/>
              </a:cxn>
              <a:cxn ang="0">
                <a:pos x="0" y="551"/>
              </a:cxn>
              <a:cxn ang="0">
                <a:pos x="54" y="130"/>
              </a:cxn>
              <a:cxn ang="0">
                <a:pos x="69" y="0"/>
              </a:cxn>
            </a:cxnLst>
            <a:rect l="0" t="0" r="r" b="b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7" name="Freeform 29"/>
          <p:cNvSpPr>
            <a:spLocks noChangeAspect="1"/>
          </p:cNvSpPr>
          <p:nvPr/>
        </p:nvSpPr>
        <p:spPr bwMode="auto">
          <a:xfrm>
            <a:off x="4159250" y="3244850"/>
            <a:ext cx="1062038" cy="550862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82"/>
              </a:cxn>
              <a:cxn ang="0">
                <a:pos x="0" y="309"/>
              </a:cxn>
              <a:cxn ang="0">
                <a:pos x="611" y="312"/>
              </a:cxn>
              <a:cxn ang="0">
                <a:pos x="599" y="149"/>
              </a:cxn>
              <a:cxn ang="0">
                <a:pos x="599" y="88"/>
              </a:cxn>
              <a:cxn ang="0">
                <a:pos x="550" y="51"/>
              </a:cxn>
              <a:cxn ang="0">
                <a:pos x="565" y="18"/>
              </a:cxn>
              <a:cxn ang="0">
                <a:pos x="544" y="0"/>
              </a:cxn>
              <a:cxn ang="0">
                <a:pos x="267" y="3"/>
              </a:cxn>
              <a:cxn ang="0">
                <a:pos x="6" y="3"/>
              </a:cxn>
            </a:cxnLst>
            <a:rect l="0" t="0" r="r" b="b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18" name="Freeform 30"/>
          <p:cNvSpPr>
            <a:spLocks noChangeAspect="1"/>
          </p:cNvSpPr>
          <p:nvPr/>
        </p:nvSpPr>
        <p:spPr bwMode="auto">
          <a:xfrm>
            <a:off x="5364163" y="1903413"/>
            <a:ext cx="719138" cy="854075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61" y="28"/>
              </a:cxn>
              <a:cxn ang="0">
                <a:pos x="90" y="28"/>
              </a:cxn>
              <a:cxn ang="0">
                <a:pos x="107" y="0"/>
              </a:cxn>
              <a:cxn ang="0">
                <a:pos x="121" y="36"/>
              </a:cxn>
              <a:cxn ang="0">
                <a:pos x="166" y="36"/>
              </a:cxn>
              <a:cxn ang="0">
                <a:pos x="189" y="68"/>
              </a:cxn>
              <a:cxn ang="0">
                <a:pos x="236" y="59"/>
              </a:cxn>
              <a:cxn ang="0">
                <a:pos x="267" y="80"/>
              </a:cxn>
              <a:cxn ang="0">
                <a:pos x="325" y="95"/>
              </a:cxn>
              <a:cxn ang="0">
                <a:pos x="336" y="121"/>
              </a:cxn>
              <a:cxn ang="0">
                <a:pos x="365" y="122"/>
              </a:cxn>
              <a:cxn ang="0">
                <a:pos x="356" y="147"/>
              </a:cxn>
              <a:cxn ang="0">
                <a:pos x="367" y="176"/>
              </a:cxn>
              <a:cxn ang="0">
                <a:pos x="347" y="211"/>
              </a:cxn>
              <a:cxn ang="0">
                <a:pos x="361" y="219"/>
              </a:cxn>
              <a:cxn ang="0">
                <a:pos x="394" y="180"/>
              </a:cxn>
              <a:cxn ang="0">
                <a:pos x="392" y="167"/>
              </a:cxn>
              <a:cxn ang="0">
                <a:pos x="406" y="161"/>
              </a:cxn>
              <a:cxn ang="0">
                <a:pos x="415" y="180"/>
              </a:cxn>
              <a:cxn ang="0">
                <a:pos x="389" y="207"/>
              </a:cxn>
              <a:cxn ang="0">
                <a:pos x="379" y="268"/>
              </a:cxn>
              <a:cxn ang="0">
                <a:pos x="379" y="371"/>
              </a:cxn>
              <a:cxn ang="0">
                <a:pos x="394" y="389"/>
              </a:cxn>
              <a:cxn ang="0">
                <a:pos x="388" y="453"/>
              </a:cxn>
              <a:cxn ang="0">
                <a:pos x="191" y="484"/>
              </a:cxn>
              <a:cxn ang="0">
                <a:pos x="142" y="454"/>
              </a:cxn>
              <a:cxn ang="0">
                <a:pos x="152" y="416"/>
              </a:cxn>
              <a:cxn ang="0">
                <a:pos x="128" y="374"/>
              </a:cxn>
              <a:cxn ang="0">
                <a:pos x="107" y="322"/>
              </a:cxn>
              <a:cxn ang="0">
                <a:pos x="52" y="270"/>
              </a:cxn>
              <a:cxn ang="0">
                <a:pos x="18" y="270"/>
              </a:cxn>
              <a:cxn ang="0">
                <a:pos x="18" y="198"/>
              </a:cxn>
              <a:cxn ang="0">
                <a:pos x="0" y="171"/>
              </a:cxn>
              <a:cxn ang="0">
                <a:pos x="39" y="130"/>
              </a:cxn>
              <a:cxn ang="0">
                <a:pos x="30" y="33"/>
              </a:cxn>
            </a:cxnLst>
            <a:rect l="0" t="0" r="r" b="b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5646738" y="1781175"/>
            <a:ext cx="1089025" cy="1001712"/>
            <a:chOff x="3254" y="860"/>
            <a:chExt cx="623" cy="55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7920" name="Freeform 32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99" y="0"/>
                </a:cxn>
                <a:cxn ang="0">
                  <a:pos x="82" y="44"/>
                </a:cxn>
                <a:cxn ang="0">
                  <a:pos x="95" y="57"/>
                </a:cxn>
                <a:cxn ang="0">
                  <a:pos x="126" y="39"/>
                </a:cxn>
                <a:cxn ang="0">
                  <a:pos x="195" y="66"/>
                </a:cxn>
                <a:cxn ang="0">
                  <a:pos x="225" y="44"/>
                </a:cxn>
                <a:cxn ang="0">
                  <a:pos x="317" y="32"/>
                </a:cxn>
                <a:cxn ang="0">
                  <a:pos x="335" y="58"/>
                </a:cxn>
                <a:cxn ang="0">
                  <a:pos x="371" y="53"/>
                </a:cxn>
                <a:cxn ang="0">
                  <a:pos x="441" y="81"/>
                </a:cxn>
                <a:cxn ang="0">
                  <a:pos x="445" y="102"/>
                </a:cxn>
                <a:cxn ang="0">
                  <a:pos x="369" y="120"/>
                </a:cxn>
                <a:cxn ang="0">
                  <a:pos x="347" y="106"/>
                </a:cxn>
                <a:cxn ang="0">
                  <a:pos x="308" y="111"/>
                </a:cxn>
                <a:cxn ang="0">
                  <a:pos x="263" y="137"/>
                </a:cxn>
                <a:cxn ang="0">
                  <a:pos x="243" y="139"/>
                </a:cxn>
                <a:cxn ang="0">
                  <a:pos x="226" y="120"/>
                </a:cxn>
                <a:cxn ang="0">
                  <a:pos x="201" y="191"/>
                </a:cxn>
                <a:cxn ang="0">
                  <a:pos x="173" y="193"/>
                </a:cxn>
                <a:cxn ang="0">
                  <a:pos x="161" y="164"/>
                </a:cxn>
                <a:cxn ang="0">
                  <a:pos x="101" y="151"/>
                </a:cxn>
                <a:cxn ang="0">
                  <a:pos x="73" y="130"/>
                </a:cxn>
                <a:cxn ang="0">
                  <a:pos x="23" y="137"/>
                </a:cxn>
                <a:cxn ang="0">
                  <a:pos x="0" y="106"/>
                </a:cxn>
              </a:cxnLst>
              <a:rect l="0" t="0" r="r" b="b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21" name="Freeform 33"/>
            <p:cNvSpPr>
              <a:spLocks noChangeAspect="1"/>
            </p:cNvSpPr>
            <p:nvPr/>
          </p:nvSpPr>
          <p:spPr bwMode="auto">
            <a:xfrm>
              <a:off x="3560" y="994"/>
              <a:ext cx="317" cy="423"/>
            </a:xfrm>
            <a:custGeom>
              <a:avLst/>
              <a:gdLst/>
              <a:ahLst/>
              <a:cxnLst>
                <a:cxn ang="0">
                  <a:pos x="81" y="18"/>
                </a:cxn>
                <a:cxn ang="0">
                  <a:pos x="93" y="45"/>
                </a:cxn>
                <a:cxn ang="0">
                  <a:pos x="70" y="61"/>
                </a:cxn>
                <a:cxn ang="0">
                  <a:pos x="69" y="130"/>
                </a:cxn>
                <a:cxn ang="0">
                  <a:pos x="57" y="85"/>
                </a:cxn>
                <a:cxn ang="0">
                  <a:pos x="11" y="128"/>
                </a:cxn>
                <a:cxn ang="0">
                  <a:pos x="0" y="252"/>
                </a:cxn>
                <a:cxn ang="0">
                  <a:pos x="30" y="313"/>
                </a:cxn>
                <a:cxn ang="0">
                  <a:pos x="33" y="344"/>
                </a:cxn>
                <a:cxn ang="0">
                  <a:pos x="34" y="369"/>
                </a:cxn>
                <a:cxn ang="0">
                  <a:pos x="33" y="392"/>
                </a:cxn>
                <a:cxn ang="0">
                  <a:pos x="27" y="432"/>
                </a:cxn>
                <a:cxn ang="0">
                  <a:pos x="152" y="425"/>
                </a:cxn>
                <a:cxn ang="0">
                  <a:pos x="318" y="410"/>
                </a:cxn>
                <a:cxn ang="0">
                  <a:pos x="288" y="401"/>
                </a:cxn>
                <a:cxn ang="0">
                  <a:pos x="271" y="378"/>
                </a:cxn>
                <a:cxn ang="0">
                  <a:pos x="297" y="359"/>
                </a:cxn>
                <a:cxn ang="0">
                  <a:pos x="297" y="335"/>
                </a:cxn>
                <a:cxn ang="0">
                  <a:pos x="285" y="314"/>
                </a:cxn>
                <a:cxn ang="0">
                  <a:pos x="297" y="299"/>
                </a:cxn>
                <a:cxn ang="0">
                  <a:pos x="319" y="301"/>
                </a:cxn>
                <a:cxn ang="0">
                  <a:pos x="315" y="241"/>
                </a:cxn>
                <a:cxn ang="0">
                  <a:pos x="309" y="206"/>
                </a:cxn>
                <a:cxn ang="0">
                  <a:pos x="295" y="183"/>
                </a:cxn>
                <a:cxn ang="0">
                  <a:pos x="282" y="170"/>
                </a:cxn>
                <a:cxn ang="0">
                  <a:pos x="261" y="165"/>
                </a:cxn>
                <a:cxn ang="0">
                  <a:pos x="242" y="165"/>
                </a:cxn>
                <a:cxn ang="0">
                  <a:pos x="221" y="194"/>
                </a:cxn>
                <a:cxn ang="0">
                  <a:pos x="207" y="203"/>
                </a:cxn>
                <a:cxn ang="0">
                  <a:pos x="198" y="206"/>
                </a:cxn>
                <a:cxn ang="0">
                  <a:pos x="188" y="201"/>
                </a:cxn>
                <a:cxn ang="0">
                  <a:pos x="185" y="188"/>
                </a:cxn>
                <a:cxn ang="0">
                  <a:pos x="188" y="179"/>
                </a:cxn>
                <a:cxn ang="0">
                  <a:pos x="197" y="170"/>
                </a:cxn>
                <a:cxn ang="0">
                  <a:pos x="206" y="165"/>
                </a:cxn>
                <a:cxn ang="0">
                  <a:pos x="215" y="164"/>
                </a:cxn>
                <a:cxn ang="0">
                  <a:pos x="215" y="147"/>
                </a:cxn>
                <a:cxn ang="0">
                  <a:pos x="239" y="130"/>
                </a:cxn>
                <a:cxn ang="0">
                  <a:pos x="215" y="73"/>
                </a:cxn>
                <a:cxn ang="0">
                  <a:pos x="215" y="46"/>
                </a:cxn>
                <a:cxn ang="0">
                  <a:pos x="175" y="36"/>
                </a:cxn>
                <a:cxn ang="0">
                  <a:pos x="116" y="0"/>
                </a:cxn>
                <a:cxn ang="0">
                  <a:pos x="81" y="18"/>
                </a:cxn>
              </a:cxnLst>
              <a:rect l="0" t="0" r="r" b="b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22" name="Freeform 34"/>
          <p:cNvSpPr>
            <a:spLocks noChangeAspect="1"/>
          </p:cNvSpPr>
          <p:nvPr/>
        </p:nvSpPr>
        <p:spPr bwMode="auto">
          <a:xfrm>
            <a:off x="6089650" y="2767013"/>
            <a:ext cx="465138" cy="779462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31" y="48"/>
              </a:cxn>
              <a:cxn ang="0">
                <a:pos x="61" y="45"/>
              </a:cxn>
              <a:cxn ang="0">
                <a:pos x="71" y="36"/>
              </a:cxn>
              <a:cxn ang="0">
                <a:pos x="79" y="9"/>
              </a:cxn>
              <a:cxn ang="0">
                <a:pos x="208" y="0"/>
              </a:cxn>
              <a:cxn ang="0">
                <a:pos x="268" y="312"/>
              </a:cxn>
              <a:cxn ang="0">
                <a:pos x="263" y="309"/>
              </a:cxn>
              <a:cxn ang="0">
                <a:pos x="219" y="326"/>
              </a:cxn>
              <a:cxn ang="0">
                <a:pos x="187" y="410"/>
              </a:cxn>
              <a:cxn ang="0">
                <a:pos x="141" y="398"/>
              </a:cxn>
              <a:cxn ang="0">
                <a:pos x="87" y="429"/>
              </a:cxn>
              <a:cxn ang="0">
                <a:pos x="17" y="441"/>
              </a:cxn>
              <a:cxn ang="0">
                <a:pos x="49" y="359"/>
              </a:cxn>
              <a:cxn ang="0">
                <a:pos x="35" y="313"/>
              </a:cxn>
              <a:cxn ang="0">
                <a:pos x="0" y="31"/>
              </a:cxn>
            </a:cxnLst>
            <a:rect l="0" t="0" r="r" b="b"/>
            <a:pathLst>
              <a:path w="268" h="441">
                <a:moveTo>
                  <a:pt x="0" y="31"/>
                </a:moveTo>
                <a:lnTo>
                  <a:pt x="31" y="48"/>
                </a:lnTo>
                <a:lnTo>
                  <a:pt x="61" y="45"/>
                </a:lnTo>
                <a:lnTo>
                  <a:pt x="71" y="36"/>
                </a:lnTo>
                <a:lnTo>
                  <a:pt x="79" y="9"/>
                </a:lnTo>
                <a:lnTo>
                  <a:pt x="208" y="0"/>
                </a:lnTo>
                <a:lnTo>
                  <a:pt x="268" y="312"/>
                </a:lnTo>
                <a:lnTo>
                  <a:pt x="263" y="309"/>
                </a:lnTo>
                <a:lnTo>
                  <a:pt x="219" y="326"/>
                </a:lnTo>
                <a:lnTo>
                  <a:pt x="187" y="410"/>
                </a:lnTo>
                <a:lnTo>
                  <a:pt x="141" y="398"/>
                </a:lnTo>
                <a:lnTo>
                  <a:pt x="87" y="429"/>
                </a:lnTo>
                <a:lnTo>
                  <a:pt x="17" y="441"/>
                </a:lnTo>
                <a:lnTo>
                  <a:pt x="49" y="359"/>
                </a:lnTo>
                <a:lnTo>
                  <a:pt x="35" y="313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3" name="Freeform 35"/>
          <p:cNvSpPr>
            <a:spLocks noChangeAspect="1"/>
          </p:cNvSpPr>
          <p:nvPr/>
        </p:nvSpPr>
        <p:spPr bwMode="auto">
          <a:xfrm>
            <a:off x="7748588" y="2520950"/>
            <a:ext cx="217488" cy="436562"/>
          </a:xfrm>
          <a:custGeom>
            <a:avLst/>
            <a:gdLst/>
            <a:ahLst/>
            <a:cxnLst>
              <a:cxn ang="0">
                <a:pos x="22" y="2"/>
              </a:cxn>
              <a:cxn ang="0">
                <a:pos x="52" y="0"/>
              </a:cxn>
              <a:cxn ang="0">
                <a:pos x="112" y="37"/>
              </a:cxn>
              <a:cxn ang="0">
                <a:pos x="103" y="67"/>
              </a:cxn>
              <a:cxn ang="0">
                <a:pos x="124" y="86"/>
              </a:cxn>
              <a:cxn ang="0">
                <a:pos x="125" y="203"/>
              </a:cxn>
              <a:cxn ang="0">
                <a:pos x="104" y="247"/>
              </a:cxn>
              <a:cxn ang="0">
                <a:pos x="81" y="231"/>
              </a:cxn>
              <a:cxn ang="0">
                <a:pos x="55" y="230"/>
              </a:cxn>
              <a:cxn ang="0">
                <a:pos x="12" y="206"/>
              </a:cxn>
              <a:cxn ang="0">
                <a:pos x="45" y="133"/>
              </a:cxn>
              <a:cxn ang="0">
                <a:pos x="0" y="94"/>
              </a:cxn>
              <a:cxn ang="0">
                <a:pos x="22" y="2"/>
              </a:cxn>
            </a:cxnLst>
            <a:rect l="0" t="0" r="r" b="b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4" name="Freeform 36"/>
          <p:cNvSpPr>
            <a:spLocks noChangeAspect="1"/>
          </p:cNvSpPr>
          <p:nvPr/>
        </p:nvSpPr>
        <p:spPr bwMode="auto">
          <a:xfrm>
            <a:off x="7915275" y="2327275"/>
            <a:ext cx="266700" cy="209550"/>
          </a:xfrm>
          <a:custGeom>
            <a:avLst/>
            <a:gdLst/>
            <a:ahLst/>
            <a:cxnLst>
              <a:cxn ang="0">
                <a:pos x="0" y="30"/>
              </a:cxn>
              <a:cxn ang="0">
                <a:pos x="118" y="0"/>
              </a:cxn>
              <a:cxn ang="0">
                <a:pos x="153" y="54"/>
              </a:cxn>
              <a:cxn ang="0">
                <a:pos x="133" y="78"/>
              </a:cxn>
              <a:cxn ang="0">
                <a:pos x="95" y="69"/>
              </a:cxn>
              <a:cxn ang="0">
                <a:pos x="37" y="118"/>
              </a:cxn>
              <a:cxn ang="0">
                <a:pos x="6" y="93"/>
              </a:cxn>
              <a:cxn ang="0">
                <a:pos x="0" y="30"/>
              </a:cxn>
            </a:cxnLst>
            <a:rect l="0" t="0" r="r" b="b"/>
            <a:pathLst>
              <a:path w="153" h="118">
                <a:moveTo>
                  <a:pt x="0" y="30"/>
                </a:moveTo>
                <a:lnTo>
                  <a:pt x="118" y="0"/>
                </a:lnTo>
                <a:lnTo>
                  <a:pt x="153" y="54"/>
                </a:lnTo>
                <a:lnTo>
                  <a:pt x="133" y="78"/>
                </a:lnTo>
                <a:lnTo>
                  <a:pt x="95" y="69"/>
                </a:lnTo>
                <a:lnTo>
                  <a:pt x="37" y="118"/>
                </a:lnTo>
                <a:lnTo>
                  <a:pt x="6" y="93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7073900" y="1839913"/>
            <a:ext cx="1149350" cy="792162"/>
            <a:chOff x="4071" y="893"/>
            <a:chExt cx="658" cy="440"/>
          </a:xfrm>
          <a:solidFill>
            <a:schemeClr val="accent1"/>
          </a:solidFill>
        </p:grpSpPr>
        <p:sp>
          <p:nvSpPr>
            <p:cNvPr id="37926" name="Freeform 38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/>
              <a:ahLst/>
              <a:cxnLst>
                <a:cxn ang="0">
                  <a:pos x="41" y="286"/>
                </a:cxn>
                <a:cxn ang="0">
                  <a:pos x="90" y="261"/>
                </a:cxn>
                <a:cxn ang="0">
                  <a:pos x="157" y="255"/>
                </a:cxn>
                <a:cxn ang="0">
                  <a:pos x="173" y="233"/>
                </a:cxn>
                <a:cxn ang="0">
                  <a:pos x="197" y="230"/>
                </a:cxn>
                <a:cxn ang="0">
                  <a:pos x="211" y="206"/>
                </a:cxn>
                <a:cxn ang="0">
                  <a:pos x="233" y="197"/>
                </a:cxn>
                <a:cxn ang="0">
                  <a:pos x="223" y="152"/>
                </a:cxn>
                <a:cxn ang="0">
                  <a:pos x="209" y="140"/>
                </a:cxn>
                <a:cxn ang="0">
                  <a:pos x="237" y="104"/>
                </a:cxn>
                <a:cxn ang="0">
                  <a:pos x="255" y="104"/>
                </a:cxn>
                <a:cxn ang="0">
                  <a:pos x="316" y="28"/>
                </a:cxn>
                <a:cxn ang="0">
                  <a:pos x="410" y="0"/>
                </a:cxn>
                <a:cxn ang="0">
                  <a:pos x="421" y="72"/>
                </a:cxn>
                <a:cxn ang="0">
                  <a:pos x="425" y="69"/>
                </a:cxn>
                <a:cxn ang="0">
                  <a:pos x="448" y="94"/>
                </a:cxn>
                <a:cxn ang="0">
                  <a:pos x="449" y="167"/>
                </a:cxn>
                <a:cxn ang="0">
                  <a:pos x="477" y="227"/>
                </a:cxn>
                <a:cxn ang="0">
                  <a:pos x="488" y="304"/>
                </a:cxn>
                <a:cxn ang="0">
                  <a:pos x="491" y="371"/>
                </a:cxn>
                <a:cxn ang="0">
                  <a:pos x="524" y="394"/>
                </a:cxn>
                <a:cxn ang="0">
                  <a:pos x="500" y="426"/>
                </a:cxn>
                <a:cxn ang="0">
                  <a:pos x="439" y="388"/>
                </a:cxn>
                <a:cxn ang="0">
                  <a:pos x="407" y="391"/>
                </a:cxn>
                <a:cxn ang="0">
                  <a:pos x="376" y="382"/>
                </a:cxn>
                <a:cxn ang="0">
                  <a:pos x="378" y="359"/>
                </a:cxn>
                <a:cxn ang="0">
                  <a:pos x="358" y="352"/>
                </a:cxn>
                <a:cxn ang="0">
                  <a:pos x="15" y="417"/>
                </a:cxn>
                <a:cxn ang="0">
                  <a:pos x="0" y="398"/>
                </a:cxn>
                <a:cxn ang="0">
                  <a:pos x="53" y="322"/>
                </a:cxn>
                <a:cxn ang="0">
                  <a:pos x="41" y="286"/>
                </a:cxn>
              </a:cxnLst>
              <a:rect l="0" t="0" r="r" b="b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27" name="Freeform 39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63" y="37"/>
                </a:cxn>
                <a:cxn ang="0">
                  <a:pos x="124" y="0"/>
                </a:cxn>
                <a:cxn ang="0">
                  <a:pos x="134" y="1"/>
                </a:cxn>
                <a:cxn ang="0">
                  <a:pos x="152" y="3"/>
                </a:cxn>
                <a:cxn ang="0">
                  <a:pos x="93" y="50"/>
                </a:cxn>
                <a:cxn ang="0">
                  <a:pos x="18" y="91"/>
                </a:cxn>
                <a:cxn ang="0">
                  <a:pos x="0" y="67"/>
                </a:cxn>
              </a:cxnLst>
              <a:rect l="0" t="0" r="r" b="b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28" name="Freeform 40"/>
          <p:cNvSpPr>
            <a:spLocks noChangeAspect="1"/>
          </p:cNvSpPr>
          <p:nvPr/>
        </p:nvSpPr>
        <p:spPr bwMode="auto">
          <a:xfrm>
            <a:off x="7958138" y="1711325"/>
            <a:ext cx="282575" cy="508000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0" y="51"/>
              </a:cxn>
              <a:cxn ang="0">
                <a:pos x="37" y="118"/>
              </a:cxn>
              <a:cxn ang="0">
                <a:pos x="15" y="136"/>
              </a:cxn>
              <a:cxn ang="0">
                <a:pos x="24" y="289"/>
              </a:cxn>
              <a:cxn ang="0">
                <a:pos x="115" y="267"/>
              </a:cxn>
              <a:cxn ang="0">
                <a:pos x="138" y="267"/>
              </a:cxn>
              <a:cxn ang="0">
                <a:pos x="152" y="250"/>
              </a:cxn>
              <a:cxn ang="0">
                <a:pos x="152" y="222"/>
              </a:cxn>
              <a:cxn ang="0">
                <a:pos x="162" y="204"/>
              </a:cxn>
              <a:cxn ang="0">
                <a:pos x="112" y="182"/>
              </a:cxn>
              <a:cxn ang="0">
                <a:pos x="46" y="14"/>
              </a:cxn>
              <a:cxn ang="0">
                <a:pos x="34" y="0"/>
              </a:cxn>
            </a:cxnLst>
            <a:rect l="0" t="0" r="r" b="b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29" name="Freeform 41"/>
          <p:cNvSpPr>
            <a:spLocks noChangeAspect="1"/>
          </p:cNvSpPr>
          <p:nvPr/>
        </p:nvSpPr>
        <p:spPr bwMode="auto">
          <a:xfrm>
            <a:off x="5332413" y="4448175"/>
            <a:ext cx="849313" cy="690562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45" y="0"/>
              </a:cxn>
              <a:cxn ang="0">
                <a:pos x="288" y="81"/>
              </a:cxn>
              <a:cxn ang="0">
                <a:pos x="251" y="176"/>
              </a:cxn>
              <a:cxn ang="0">
                <a:pos x="239" y="219"/>
              </a:cxn>
              <a:cxn ang="0">
                <a:pos x="403" y="201"/>
              </a:cxn>
              <a:cxn ang="0">
                <a:pos x="413" y="264"/>
              </a:cxn>
              <a:cxn ang="0">
                <a:pos x="364" y="258"/>
              </a:cxn>
              <a:cxn ang="0">
                <a:pos x="342" y="285"/>
              </a:cxn>
              <a:cxn ang="0">
                <a:pos x="367" y="303"/>
              </a:cxn>
              <a:cxn ang="0">
                <a:pos x="412" y="282"/>
              </a:cxn>
              <a:cxn ang="0">
                <a:pos x="413" y="312"/>
              </a:cxn>
              <a:cxn ang="0">
                <a:pos x="440" y="286"/>
              </a:cxn>
              <a:cxn ang="0">
                <a:pos x="458" y="286"/>
              </a:cxn>
              <a:cxn ang="0">
                <a:pos x="437" y="339"/>
              </a:cxn>
              <a:cxn ang="0">
                <a:pos x="477" y="347"/>
              </a:cxn>
              <a:cxn ang="0">
                <a:pos x="489" y="376"/>
              </a:cxn>
              <a:cxn ang="0">
                <a:pos x="471" y="385"/>
              </a:cxn>
              <a:cxn ang="0">
                <a:pos x="446" y="367"/>
              </a:cxn>
              <a:cxn ang="0">
                <a:pos x="398" y="353"/>
              </a:cxn>
              <a:cxn ang="0">
                <a:pos x="409" y="388"/>
              </a:cxn>
              <a:cxn ang="0">
                <a:pos x="385" y="392"/>
              </a:cxn>
              <a:cxn ang="0">
                <a:pos x="365" y="361"/>
              </a:cxn>
              <a:cxn ang="0">
                <a:pos x="354" y="380"/>
              </a:cxn>
              <a:cxn ang="0">
                <a:pos x="282" y="380"/>
              </a:cxn>
              <a:cxn ang="0">
                <a:pos x="282" y="361"/>
              </a:cxn>
              <a:cxn ang="0">
                <a:pos x="255" y="339"/>
              </a:cxn>
              <a:cxn ang="0">
                <a:pos x="201" y="336"/>
              </a:cxn>
              <a:cxn ang="0">
                <a:pos x="246" y="361"/>
              </a:cxn>
              <a:cxn ang="0">
                <a:pos x="184" y="374"/>
              </a:cxn>
              <a:cxn ang="0">
                <a:pos x="85" y="356"/>
              </a:cxn>
              <a:cxn ang="0">
                <a:pos x="48" y="361"/>
              </a:cxn>
              <a:cxn ang="0">
                <a:pos x="61" y="230"/>
              </a:cxn>
              <a:cxn ang="0">
                <a:pos x="2" y="125"/>
              </a:cxn>
              <a:cxn ang="0">
                <a:pos x="0" y="9"/>
              </a:cxn>
            </a:cxnLst>
            <a:rect l="0" t="0" r="r" b="b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0" name="Freeform 42"/>
          <p:cNvSpPr>
            <a:spLocks noChangeAspect="1"/>
          </p:cNvSpPr>
          <p:nvPr/>
        </p:nvSpPr>
        <p:spPr bwMode="auto">
          <a:xfrm>
            <a:off x="6745288" y="3452813"/>
            <a:ext cx="1223963" cy="544512"/>
          </a:xfrm>
          <a:custGeom>
            <a:avLst/>
            <a:gdLst/>
            <a:ahLst/>
            <a:cxnLst>
              <a:cxn ang="0">
                <a:pos x="24" y="228"/>
              </a:cxn>
              <a:cxn ang="0">
                <a:pos x="0" y="294"/>
              </a:cxn>
              <a:cxn ang="0">
                <a:pos x="91" y="285"/>
              </a:cxn>
              <a:cxn ang="0">
                <a:pos x="127" y="255"/>
              </a:cxn>
              <a:cxn ang="0">
                <a:pos x="251" y="222"/>
              </a:cxn>
              <a:cxn ang="0">
                <a:pos x="285" y="240"/>
              </a:cxn>
              <a:cxn ang="0">
                <a:pos x="367" y="228"/>
              </a:cxn>
              <a:cxn ang="0">
                <a:pos x="367" y="233"/>
              </a:cxn>
              <a:cxn ang="0">
                <a:pos x="489" y="308"/>
              </a:cxn>
              <a:cxn ang="0">
                <a:pos x="561" y="286"/>
              </a:cxn>
              <a:cxn ang="0">
                <a:pos x="601" y="201"/>
              </a:cxn>
              <a:cxn ang="0">
                <a:pos x="671" y="177"/>
              </a:cxn>
              <a:cxn ang="0">
                <a:pos x="704" y="115"/>
              </a:cxn>
              <a:cxn ang="0">
                <a:pos x="702" y="39"/>
              </a:cxn>
              <a:cxn ang="0">
                <a:pos x="693" y="101"/>
              </a:cxn>
              <a:cxn ang="0">
                <a:pos x="655" y="155"/>
              </a:cxn>
              <a:cxn ang="0">
                <a:pos x="640" y="151"/>
              </a:cxn>
              <a:cxn ang="0">
                <a:pos x="587" y="165"/>
              </a:cxn>
              <a:cxn ang="0">
                <a:pos x="587" y="148"/>
              </a:cxn>
              <a:cxn ang="0">
                <a:pos x="640" y="130"/>
              </a:cxn>
              <a:cxn ang="0">
                <a:pos x="592" y="124"/>
              </a:cxn>
              <a:cxn ang="0">
                <a:pos x="646" y="107"/>
              </a:cxn>
              <a:cxn ang="0">
                <a:pos x="666" y="116"/>
              </a:cxn>
              <a:cxn ang="0">
                <a:pos x="677" y="57"/>
              </a:cxn>
              <a:cxn ang="0">
                <a:pos x="663" y="43"/>
              </a:cxn>
              <a:cxn ang="0">
                <a:pos x="599" y="67"/>
              </a:cxn>
              <a:cxn ang="0">
                <a:pos x="601" y="31"/>
              </a:cxn>
              <a:cxn ang="0">
                <a:pos x="628" y="40"/>
              </a:cxn>
              <a:cxn ang="0">
                <a:pos x="663" y="13"/>
              </a:cxn>
              <a:cxn ang="0">
                <a:pos x="644" y="0"/>
              </a:cxn>
              <a:cxn ang="0">
                <a:pos x="434" y="48"/>
              </a:cxn>
              <a:cxn ang="0">
                <a:pos x="176" y="100"/>
              </a:cxn>
              <a:cxn ang="0">
                <a:pos x="58" y="227"/>
              </a:cxn>
              <a:cxn ang="0">
                <a:pos x="24" y="228"/>
              </a:cxn>
            </a:cxnLst>
            <a:rect l="0" t="0" r="r" b="b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1" name="Freeform 43"/>
          <p:cNvSpPr>
            <a:spLocks noChangeAspect="1"/>
          </p:cNvSpPr>
          <p:nvPr/>
        </p:nvSpPr>
        <p:spPr bwMode="auto">
          <a:xfrm>
            <a:off x="4910138" y="2579688"/>
            <a:ext cx="833438" cy="552450"/>
          </a:xfrm>
          <a:custGeom>
            <a:avLst/>
            <a:gdLst/>
            <a:ahLst/>
            <a:cxnLst>
              <a:cxn ang="0">
                <a:pos x="7" y="16"/>
              </a:cxn>
              <a:cxn ang="0">
                <a:pos x="0" y="71"/>
              </a:cxn>
              <a:cxn ang="0">
                <a:pos x="10" y="129"/>
              </a:cxn>
              <a:cxn ang="0">
                <a:pos x="55" y="249"/>
              </a:cxn>
              <a:cxn ang="0">
                <a:pos x="80" y="313"/>
              </a:cxn>
              <a:cxn ang="0">
                <a:pos x="363" y="298"/>
              </a:cxn>
              <a:cxn ang="0">
                <a:pos x="410" y="313"/>
              </a:cxn>
              <a:cxn ang="0">
                <a:pos x="438" y="252"/>
              </a:cxn>
              <a:cxn ang="0">
                <a:pos x="428" y="208"/>
              </a:cxn>
              <a:cxn ang="0">
                <a:pos x="475" y="200"/>
              </a:cxn>
              <a:cxn ang="0">
                <a:pos x="481" y="131"/>
              </a:cxn>
              <a:cxn ang="0">
                <a:pos x="453" y="101"/>
              </a:cxn>
              <a:cxn ang="0">
                <a:pos x="404" y="71"/>
              </a:cxn>
              <a:cxn ang="0">
                <a:pos x="414" y="30"/>
              </a:cxn>
              <a:cxn ang="0">
                <a:pos x="393" y="0"/>
              </a:cxn>
              <a:cxn ang="0">
                <a:pos x="287" y="4"/>
              </a:cxn>
              <a:cxn ang="0">
                <a:pos x="180" y="9"/>
              </a:cxn>
              <a:cxn ang="0">
                <a:pos x="7" y="16"/>
              </a:cxn>
            </a:cxnLst>
            <a:rect l="0" t="0" r="r" b="b"/>
            <a:pathLst>
              <a:path w="481" h="313">
                <a:moveTo>
                  <a:pt x="7" y="16"/>
                </a:moveTo>
                <a:lnTo>
                  <a:pt x="0" y="71"/>
                </a:lnTo>
                <a:lnTo>
                  <a:pt x="10" y="129"/>
                </a:lnTo>
                <a:lnTo>
                  <a:pt x="55" y="249"/>
                </a:lnTo>
                <a:lnTo>
                  <a:pt x="80" y="313"/>
                </a:lnTo>
                <a:lnTo>
                  <a:pt x="363" y="298"/>
                </a:lnTo>
                <a:lnTo>
                  <a:pt x="410" y="313"/>
                </a:lnTo>
                <a:lnTo>
                  <a:pt x="438" y="252"/>
                </a:lnTo>
                <a:lnTo>
                  <a:pt x="428" y="208"/>
                </a:lnTo>
                <a:lnTo>
                  <a:pt x="475" y="200"/>
                </a:lnTo>
                <a:lnTo>
                  <a:pt x="481" y="131"/>
                </a:lnTo>
                <a:lnTo>
                  <a:pt x="453" y="101"/>
                </a:lnTo>
                <a:lnTo>
                  <a:pt x="404" y="71"/>
                </a:lnTo>
                <a:lnTo>
                  <a:pt x="414" y="30"/>
                </a:lnTo>
                <a:lnTo>
                  <a:pt x="393" y="0"/>
                </a:lnTo>
                <a:lnTo>
                  <a:pt x="287" y="4"/>
                </a:lnTo>
                <a:lnTo>
                  <a:pt x="180" y="9"/>
                </a:lnTo>
                <a:lnTo>
                  <a:pt x="7" y="16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2" name="Freeform 44"/>
          <p:cNvSpPr>
            <a:spLocks noChangeAspect="1"/>
          </p:cNvSpPr>
          <p:nvPr/>
        </p:nvSpPr>
        <p:spPr bwMode="auto">
          <a:xfrm>
            <a:off x="8016875" y="1258888"/>
            <a:ext cx="542925" cy="801687"/>
          </a:xfrm>
          <a:custGeom>
            <a:avLst/>
            <a:gdLst/>
            <a:ahLst/>
            <a:cxnLst>
              <a:cxn ang="0">
                <a:pos x="73" y="15"/>
              </a:cxn>
              <a:cxn ang="0">
                <a:pos x="27" y="103"/>
              </a:cxn>
              <a:cxn ang="0">
                <a:pos x="49" y="136"/>
              </a:cxn>
              <a:cxn ang="0">
                <a:pos x="27" y="176"/>
              </a:cxn>
              <a:cxn ang="0">
                <a:pos x="40" y="189"/>
              </a:cxn>
              <a:cxn ang="0">
                <a:pos x="31" y="216"/>
              </a:cxn>
              <a:cxn ang="0">
                <a:pos x="31" y="261"/>
              </a:cxn>
              <a:cxn ang="0">
                <a:pos x="0" y="277"/>
              </a:cxn>
              <a:cxn ang="0">
                <a:pos x="12" y="291"/>
              </a:cxn>
              <a:cxn ang="0">
                <a:pos x="78" y="457"/>
              </a:cxn>
              <a:cxn ang="0">
                <a:pos x="130" y="478"/>
              </a:cxn>
              <a:cxn ang="0">
                <a:pos x="127" y="444"/>
              </a:cxn>
              <a:cxn ang="0">
                <a:pos x="152" y="417"/>
              </a:cxn>
              <a:cxn ang="0">
                <a:pos x="143" y="389"/>
              </a:cxn>
              <a:cxn ang="0">
                <a:pos x="207" y="355"/>
              </a:cxn>
              <a:cxn ang="0">
                <a:pos x="210" y="308"/>
              </a:cxn>
              <a:cxn ang="0">
                <a:pos x="248" y="305"/>
              </a:cxn>
              <a:cxn ang="0">
                <a:pos x="277" y="270"/>
              </a:cxn>
              <a:cxn ang="0">
                <a:pos x="313" y="246"/>
              </a:cxn>
              <a:cxn ang="0">
                <a:pos x="313" y="216"/>
              </a:cxn>
              <a:cxn ang="0">
                <a:pos x="264" y="207"/>
              </a:cxn>
              <a:cxn ang="0">
                <a:pos x="255" y="174"/>
              </a:cxn>
              <a:cxn ang="0">
                <a:pos x="206" y="170"/>
              </a:cxn>
              <a:cxn ang="0">
                <a:pos x="166" y="28"/>
              </a:cxn>
              <a:cxn ang="0">
                <a:pos x="148" y="0"/>
              </a:cxn>
              <a:cxn ang="0">
                <a:pos x="98" y="12"/>
              </a:cxn>
              <a:cxn ang="0">
                <a:pos x="90" y="25"/>
              </a:cxn>
              <a:cxn ang="0">
                <a:pos x="73" y="15"/>
              </a:cxn>
            </a:cxnLst>
            <a:rect l="0" t="0" r="r" b="b"/>
            <a:pathLst>
              <a:path w="313" h="478">
                <a:moveTo>
                  <a:pt x="73" y="15"/>
                </a:moveTo>
                <a:lnTo>
                  <a:pt x="27" y="103"/>
                </a:lnTo>
                <a:lnTo>
                  <a:pt x="49" y="136"/>
                </a:lnTo>
                <a:lnTo>
                  <a:pt x="27" y="176"/>
                </a:lnTo>
                <a:lnTo>
                  <a:pt x="40" y="189"/>
                </a:lnTo>
                <a:lnTo>
                  <a:pt x="31" y="216"/>
                </a:lnTo>
                <a:lnTo>
                  <a:pt x="31" y="261"/>
                </a:lnTo>
                <a:lnTo>
                  <a:pt x="0" y="277"/>
                </a:lnTo>
                <a:lnTo>
                  <a:pt x="12" y="291"/>
                </a:lnTo>
                <a:lnTo>
                  <a:pt x="78" y="457"/>
                </a:lnTo>
                <a:lnTo>
                  <a:pt x="130" y="478"/>
                </a:lnTo>
                <a:lnTo>
                  <a:pt x="127" y="444"/>
                </a:lnTo>
                <a:lnTo>
                  <a:pt x="152" y="417"/>
                </a:lnTo>
                <a:lnTo>
                  <a:pt x="143" y="389"/>
                </a:lnTo>
                <a:lnTo>
                  <a:pt x="207" y="355"/>
                </a:lnTo>
                <a:lnTo>
                  <a:pt x="210" y="308"/>
                </a:lnTo>
                <a:lnTo>
                  <a:pt x="248" y="305"/>
                </a:lnTo>
                <a:lnTo>
                  <a:pt x="277" y="270"/>
                </a:lnTo>
                <a:lnTo>
                  <a:pt x="313" y="246"/>
                </a:lnTo>
                <a:lnTo>
                  <a:pt x="313" y="216"/>
                </a:lnTo>
                <a:lnTo>
                  <a:pt x="264" y="207"/>
                </a:lnTo>
                <a:lnTo>
                  <a:pt x="255" y="174"/>
                </a:lnTo>
                <a:lnTo>
                  <a:pt x="206" y="170"/>
                </a:lnTo>
                <a:lnTo>
                  <a:pt x="166" y="28"/>
                </a:lnTo>
                <a:lnTo>
                  <a:pt x="148" y="0"/>
                </a:lnTo>
                <a:lnTo>
                  <a:pt x="98" y="12"/>
                </a:lnTo>
                <a:lnTo>
                  <a:pt x="90" y="25"/>
                </a:lnTo>
                <a:lnTo>
                  <a:pt x="73" y="15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3" name="Freeform 45"/>
          <p:cNvSpPr>
            <a:spLocks noChangeAspect="1"/>
          </p:cNvSpPr>
          <p:nvPr/>
        </p:nvSpPr>
        <p:spPr bwMode="auto">
          <a:xfrm>
            <a:off x="7005638" y="2457450"/>
            <a:ext cx="820738" cy="547687"/>
          </a:xfrm>
          <a:custGeom>
            <a:avLst/>
            <a:gdLst/>
            <a:ahLst/>
            <a:cxnLst>
              <a:cxn ang="0">
                <a:pos x="43" y="45"/>
              </a:cxn>
              <a:cxn ang="0">
                <a:pos x="0" y="87"/>
              </a:cxn>
              <a:cxn ang="0">
                <a:pos x="24" y="237"/>
              </a:cxn>
              <a:cxn ang="0">
                <a:pos x="43" y="310"/>
              </a:cxn>
              <a:cxn ang="0">
                <a:pos x="124" y="304"/>
              </a:cxn>
              <a:cxn ang="0">
                <a:pos x="422" y="248"/>
              </a:cxn>
              <a:cxn ang="0">
                <a:pos x="443" y="239"/>
              </a:cxn>
              <a:cxn ang="0">
                <a:pos x="473" y="169"/>
              </a:cxn>
              <a:cxn ang="0">
                <a:pos x="428" y="130"/>
              </a:cxn>
              <a:cxn ang="0">
                <a:pos x="452" y="41"/>
              </a:cxn>
              <a:cxn ang="0">
                <a:pos x="418" y="32"/>
              </a:cxn>
              <a:cxn ang="0">
                <a:pos x="418" y="9"/>
              </a:cxn>
              <a:cxn ang="0">
                <a:pos x="403" y="0"/>
              </a:cxn>
              <a:cxn ang="0">
                <a:pos x="57" y="64"/>
              </a:cxn>
              <a:cxn ang="0">
                <a:pos x="43" y="45"/>
              </a:cxn>
            </a:cxnLst>
            <a:rect l="0" t="0" r="r" b="b"/>
            <a:pathLst>
              <a:path w="473" h="310">
                <a:moveTo>
                  <a:pt x="43" y="45"/>
                </a:moveTo>
                <a:lnTo>
                  <a:pt x="0" y="87"/>
                </a:lnTo>
                <a:lnTo>
                  <a:pt x="24" y="237"/>
                </a:lnTo>
                <a:lnTo>
                  <a:pt x="43" y="310"/>
                </a:lnTo>
                <a:lnTo>
                  <a:pt x="124" y="304"/>
                </a:lnTo>
                <a:lnTo>
                  <a:pt x="422" y="248"/>
                </a:lnTo>
                <a:lnTo>
                  <a:pt x="443" y="239"/>
                </a:lnTo>
                <a:lnTo>
                  <a:pt x="473" y="169"/>
                </a:lnTo>
                <a:lnTo>
                  <a:pt x="428" y="130"/>
                </a:lnTo>
                <a:lnTo>
                  <a:pt x="452" y="41"/>
                </a:lnTo>
                <a:lnTo>
                  <a:pt x="418" y="32"/>
                </a:lnTo>
                <a:lnTo>
                  <a:pt x="418" y="9"/>
                </a:lnTo>
                <a:lnTo>
                  <a:pt x="403" y="0"/>
                </a:lnTo>
                <a:lnTo>
                  <a:pt x="57" y="64"/>
                </a:lnTo>
                <a:lnTo>
                  <a:pt x="43" y="45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4" name="Freeform 46"/>
          <p:cNvSpPr>
            <a:spLocks noChangeAspect="1"/>
          </p:cNvSpPr>
          <p:nvPr/>
        </p:nvSpPr>
        <p:spPr bwMode="auto">
          <a:xfrm>
            <a:off x="7780338" y="1797050"/>
            <a:ext cx="242888" cy="455612"/>
          </a:xfrm>
          <a:custGeom>
            <a:avLst/>
            <a:gdLst/>
            <a:ahLst/>
            <a:cxnLst>
              <a:cxn ang="0">
                <a:pos x="0" y="27"/>
              </a:cxn>
              <a:cxn ang="0">
                <a:pos x="102" y="0"/>
              </a:cxn>
              <a:cxn ang="0">
                <a:pos x="139" y="70"/>
              </a:cxn>
              <a:cxn ang="0">
                <a:pos x="120" y="88"/>
              </a:cxn>
              <a:cxn ang="0">
                <a:pos x="127" y="243"/>
              </a:cxn>
              <a:cxn ang="0">
                <a:pos x="69" y="257"/>
              </a:cxn>
              <a:cxn ang="0">
                <a:pos x="41" y="193"/>
              </a:cxn>
              <a:cxn ang="0">
                <a:pos x="39" y="117"/>
              </a:cxn>
              <a:cxn ang="0">
                <a:pos x="14" y="94"/>
              </a:cxn>
              <a:cxn ang="0">
                <a:pos x="0" y="27"/>
              </a:cxn>
            </a:cxnLst>
            <a:rect l="0" t="0" r="r" b="b"/>
            <a:pathLst>
              <a:path w="139" h="257">
                <a:moveTo>
                  <a:pt x="0" y="27"/>
                </a:moveTo>
                <a:lnTo>
                  <a:pt x="102" y="0"/>
                </a:lnTo>
                <a:lnTo>
                  <a:pt x="139" y="70"/>
                </a:lnTo>
                <a:lnTo>
                  <a:pt x="120" y="88"/>
                </a:lnTo>
                <a:lnTo>
                  <a:pt x="127" y="243"/>
                </a:lnTo>
                <a:lnTo>
                  <a:pt x="69" y="257"/>
                </a:lnTo>
                <a:lnTo>
                  <a:pt x="41" y="193"/>
                </a:lnTo>
                <a:lnTo>
                  <a:pt x="39" y="117"/>
                </a:lnTo>
                <a:lnTo>
                  <a:pt x="14" y="94"/>
                </a:lnTo>
                <a:lnTo>
                  <a:pt x="0" y="27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5" name="Freeform 47"/>
          <p:cNvSpPr>
            <a:spLocks noChangeAspect="1"/>
          </p:cNvSpPr>
          <p:nvPr/>
        </p:nvSpPr>
        <p:spPr bwMode="auto">
          <a:xfrm>
            <a:off x="8121650" y="2309813"/>
            <a:ext cx="133350" cy="115887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2" y="0"/>
              </a:cxn>
              <a:cxn ang="0">
                <a:pos x="77" y="33"/>
              </a:cxn>
              <a:cxn ang="0">
                <a:pos x="68" y="42"/>
              </a:cxn>
              <a:cxn ang="0">
                <a:pos x="46" y="42"/>
              </a:cxn>
              <a:cxn ang="0">
                <a:pos x="35" y="64"/>
              </a:cxn>
              <a:cxn ang="0">
                <a:pos x="0" y="10"/>
              </a:cxn>
            </a:cxnLst>
            <a:rect l="0" t="0" r="r" b="b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6" name="Freeform 48"/>
          <p:cNvSpPr>
            <a:spLocks noChangeAspect="1"/>
          </p:cNvSpPr>
          <p:nvPr/>
        </p:nvSpPr>
        <p:spPr bwMode="auto">
          <a:xfrm>
            <a:off x="5230813" y="3811588"/>
            <a:ext cx="696913" cy="660400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158" y="15"/>
              </a:cxn>
              <a:cxn ang="0">
                <a:pos x="353" y="0"/>
              </a:cxn>
              <a:cxn ang="0">
                <a:pos x="343" y="49"/>
              </a:cxn>
              <a:cxn ang="0">
                <a:pos x="386" y="38"/>
              </a:cxn>
              <a:cxn ang="0">
                <a:pos x="401" y="71"/>
              </a:cxn>
              <a:cxn ang="0">
                <a:pos x="356" y="101"/>
              </a:cxn>
              <a:cxn ang="0">
                <a:pos x="367" y="153"/>
              </a:cxn>
              <a:cxn ang="0">
                <a:pos x="321" y="240"/>
              </a:cxn>
              <a:cxn ang="0">
                <a:pos x="286" y="293"/>
              </a:cxn>
              <a:cxn ang="0">
                <a:pos x="306" y="362"/>
              </a:cxn>
              <a:cxn ang="0">
                <a:pos x="58" y="374"/>
              </a:cxn>
              <a:cxn ang="0">
                <a:pos x="57" y="332"/>
              </a:cxn>
              <a:cxn ang="0">
                <a:pos x="8" y="323"/>
              </a:cxn>
              <a:cxn ang="0">
                <a:pos x="8" y="101"/>
              </a:cxn>
              <a:cxn ang="0">
                <a:pos x="0" y="34"/>
              </a:cxn>
            </a:cxnLst>
            <a:rect l="0" t="0" r="r" b="b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7" name="Freeform 49"/>
          <p:cNvSpPr>
            <a:spLocks noChangeAspect="1"/>
          </p:cNvSpPr>
          <p:nvPr/>
        </p:nvSpPr>
        <p:spPr bwMode="auto">
          <a:xfrm>
            <a:off x="5918200" y="3243263"/>
            <a:ext cx="1054100" cy="595312"/>
          </a:xfrm>
          <a:custGeom>
            <a:avLst/>
            <a:gdLst/>
            <a:ahLst/>
            <a:cxnLst>
              <a:cxn ang="0">
                <a:pos x="0" y="337"/>
              </a:cxn>
              <a:cxn ang="0">
                <a:pos x="148" y="316"/>
              </a:cxn>
              <a:cxn ang="0">
                <a:pos x="148" y="301"/>
              </a:cxn>
              <a:cxn ang="0">
                <a:pos x="504" y="252"/>
              </a:cxn>
              <a:cxn ang="0">
                <a:pos x="510" y="226"/>
              </a:cxn>
              <a:cxn ang="0">
                <a:pos x="562" y="207"/>
              </a:cxn>
              <a:cxn ang="0">
                <a:pos x="568" y="180"/>
              </a:cxn>
              <a:cxn ang="0">
                <a:pos x="590" y="171"/>
              </a:cxn>
              <a:cxn ang="0">
                <a:pos x="607" y="131"/>
              </a:cxn>
              <a:cxn ang="0">
                <a:pos x="558" y="91"/>
              </a:cxn>
              <a:cxn ang="0">
                <a:pos x="549" y="37"/>
              </a:cxn>
              <a:cxn ang="0">
                <a:pos x="510" y="10"/>
              </a:cxn>
              <a:cxn ang="0">
                <a:pos x="431" y="25"/>
              </a:cxn>
              <a:cxn ang="0">
                <a:pos x="394" y="1"/>
              </a:cxn>
              <a:cxn ang="0">
                <a:pos x="358" y="0"/>
              </a:cxn>
              <a:cxn ang="0">
                <a:pos x="365" y="37"/>
              </a:cxn>
              <a:cxn ang="0">
                <a:pos x="316" y="56"/>
              </a:cxn>
              <a:cxn ang="0">
                <a:pos x="283" y="140"/>
              </a:cxn>
              <a:cxn ang="0">
                <a:pos x="239" y="126"/>
              </a:cxn>
              <a:cxn ang="0">
                <a:pos x="185" y="158"/>
              </a:cxn>
              <a:cxn ang="0">
                <a:pos x="116" y="170"/>
              </a:cxn>
              <a:cxn ang="0">
                <a:pos x="116" y="217"/>
              </a:cxn>
              <a:cxn ang="0">
                <a:pos x="82" y="216"/>
              </a:cxn>
              <a:cxn ang="0">
                <a:pos x="84" y="258"/>
              </a:cxn>
              <a:cxn ang="0">
                <a:pos x="48" y="241"/>
              </a:cxn>
              <a:cxn ang="0">
                <a:pos x="27" y="249"/>
              </a:cxn>
              <a:cxn ang="0">
                <a:pos x="45" y="277"/>
              </a:cxn>
              <a:cxn ang="0">
                <a:pos x="8" y="314"/>
              </a:cxn>
              <a:cxn ang="0">
                <a:pos x="0" y="337"/>
              </a:cxn>
            </a:cxnLst>
            <a:rect l="0" t="0" r="r" b="b"/>
            <a:pathLst>
              <a:path w="607" h="337">
                <a:moveTo>
                  <a:pt x="0" y="337"/>
                </a:moveTo>
                <a:lnTo>
                  <a:pt x="148" y="316"/>
                </a:lnTo>
                <a:lnTo>
                  <a:pt x="148" y="301"/>
                </a:lnTo>
                <a:lnTo>
                  <a:pt x="504" y="252"/>
                </a:lnTo>
                <a:lnTo>
                  <a:pt x="510" y="226"/>
                </a:lnTo>
                <a:lnTo>
                  <a:pt x="562" y="207"/>
                </a:lnTo>
                <a:lnTo>
                  <a:pt x="568" y="180"/>
                </a:lnTo>
                <a:lnTo>
                  <a:pt x="590" y="171"/>
                </a:lnTo>
                <a:lnTo>
                  <a:pt x="607" y="131"/>
                </a:lnTo>
                <a:lnTo>
                  <a:pt x="558" y="91"/>
                </a:lnTo>
                <a:lnTo>
                  <a:pt x="549" y="37"/>
                </a:lnTo>
                <a:lnTo>
                  <a:pt x="510" y="10"/>
                </a:lnTo>
                <a:lnTo>
                  <a:pt x="431" y="25"/>
                </a:lnTo>
                <a:lnTo>
                  <a:pt x="394" y="1"/>
                </a:lnTo>
                <a:lnTo>
                  <a:pt x="358" y="0"/>
                </a:lnTo>
                <a:lnTo>
                  <a:pt x="365" y="37"/>
                </a:lnTo>
                <a:lnTo>
                  <a:pt x="316" y="56"/>
                </a:lnTo>
                <a:lnTo>
                  <a:pt x="283" y="140"/>
                </a:lnTo>
                <a:lnTo>
                  <a:pt x="239" y="126"/>
                </a:lnTo>
                <a:lnTo>
                  <a:pt x="185" y="158"/>
                </a:lnTo>
                <a:lnTo>
                  <a:pt x="116" y="170"/>
                </a:lnTo>
                <a:lnTo>
                  <a:pt x="116" y="217"/>
                </a:lnTo>
                <a:lnTo>
                  <a:pt x="82" y="216"/>
                </a:lnTo>
                <a:lnTo>
                  <a:pt x="84" y="258"/>
                </a:lnTo>
                <a:lnTo>
                  <a:pt x="48" y="241"/>
                </a:lnTo>
                <a:lnTo>
                  <a:pt x="27" y="249"/>
                </a:lnTo>
                <a:lnTo>
                  <a:pt x="45" y="277"/>
                </a:lnTo>
                <a:lnTo>
                  <a:pt x="8" y="314"/>
                </a:lnTo>
                <a:lnTo>
                  <a:pt x="0" y="337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8" name="Freeform 50"/>
          <p:cNvSpPr>
            <a:spLocks noChangeAspect="1"/>
          </p:cNvSpPr>
          <p:nvPr/>
        </p:nvSpPr>
        <p:spPr bwMode="auto">
          <a:xfrm>
            <a:off x="6196013" y="3998913"/>
            <a:ext cx="560388" cy="890587"/>
          </a:xfrm>
          <a:custGeom>
            <a:avLst/>
            <a:gdLst/>
            <a:ahLst/>
            <a:cxnLst>
              <a:cxn ang="0">
                <a:pos x="0" y="25"/>
              </a:cxn>
              <a:cxn ang="0">
                <a:pos x="210" y="0"/>
              </a:cxn>
              <a:cxn ang="0">
                <a:pos x="277" y="232"/>
              </a:cxn>
              <a:cxn ang="0">
                <a:pos x="323" y="270"/>
              </a:cxn>
              <a:cxn ang="0">
                <a:pos x="286" y="338"/>
              </a:cxn>
              <a:cxn ang="0">
                <a:pos x="322" y="404"/>
              </a:cxn>
              <a:cxn ang="0">
                <a:pos x="107" y="428"/>
              </a:cxn>
              <a:cxn ang="0">
                <a:pos x="116" y="484"/>
              </a:cxn>
              <a:cxn ang="0">
                <a:pos x="85" y="504"/>
              </a:cxn>
              <a:cxn ang="0">
                <a:pos x="59" y="432"/>
              </a:cxn>
              <a:cxn ang="0">
                <a:pos x="44" y="490"/>
              </a:cxn>
              <a:cxn ang="0">
                <a:pos x="18" y="484"/>
              </a:cxn>
              <a:cxn ang="0">
                <a:pos x="9" y="426"/>
              </a:cxn>
              <a:cxn ang="0">
                <a:pos x="1" y="375"/>
              </a:cxn>
              <a:cxn ang="0">
                <a:pos x="0" y="25"/>
              </a:cxn>
            </a:cxnLst>
            <a:rect l="0" t="0" r="r" b="b"/>
            <a:pathLst>
              <a:path w="323" h="504">
                <a:moveTo>
                  <a:pt x="0" y="25"/>
                </a:moveTo>
                <a:lnTo>
                  <a:pt x="210" y="0"/>
                </a:lnTo>
                <a:lnTo>
                  <a:pt x="277" y="232"/>
                </a:lnTo>
                <a:lnTo>
                  <a:pt x="323" y="270"/>
                </a:lnTo>
                <a:lnTo>
                  <a:pt x="286" y="338"/>
                </a:lnTo>
                <a:lnTo>
                  <a:pt x="322" y="404"/>
                </a:lnTo>
                <a:lnTo>
                  <a:pt x="107" y="428"/>
                </a:lnTo>
                <a:lnTo>
                  <a:pt x="116" y="484"/>
                </a:lnTo>
                <a:lnTo>
                  <a:pt x="85" y="504"/>
                </a:lnTo>
                <a:lnTo>
                  <a:pt x="59" y="432"/>
                </a:lnTo>
                <a:lnTo>
                  <a:pt x="44" y="490"/>
                </a:lnTo>
                <a:lnTo>
                  <a:pt x="18" y="484"/>
                </a:lnTo>
                <a:lnTo>
                  <a:pt x="9" y="426"/>
                </a:lnTo>
                <a:lnTo>
                  <a:pt x="1" y="375"/>
                </a:lnTo>
                <a:lnTo>
                  <a:pt x="0" y="25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39" name="Freeform 51"/>
          <p:cNvSpPr>
            <a:spLocks noChangeAspect="1"/>
          </p:cNvSpPr>
          <p:nvPr/>
        </p:nvSpPr>
        <p:spPr bwMode="auto">
          <a:xfrm>
            <a:off x="6381750" y="4659313"/>
            <a:ext cx="1327150" cy="915987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0" y="30"/>
              </a:cxn>
              <a:cxn ang="0">
                <a:pos x="233" y="64"/>
              </a:cxn>
              <a:cxn ang="0">
                <a:pos x="458" y="30"/>
              </a:cxn>
              <a:cxn ang="0">
                <a:pos x="496" y="58"/>
              </a:cxn>
              <a:cxn ang="0">
                <a:pos x="496" y="4"/>
              </a:cxn>
              <a:cxn ang="0">
                <a:pos x="493" y="0"/>
              </a:cxn>
              <a:cxn ang="0">
                <a:pos x="538" y="3"/>
              </a:cxn>
              <a:cxn ang="0">
                <a:pos x="586" y="83"/>
              </a:cxn>
              <a:cxn ang="0">
                <a:pos x="662" y="192"/>
              </a:cxn>
              <a:cxn ang="0">
                <a:pos x="699" y="286"/>
              </a:cxn>
              <a:cxn ang="0">
                <a:pos x="756" y="352"/>
              </a:cxn>
              <a:cxn ang="0">
                <a:pos x="765" y="447"/>
              </a:cxn>
              <a:cxn ang="0">
                <a:pos x="747" y="504"/>
              </a:cxn>
              <a:cxn ang="0">
                <a:pos x="666" y="519"/>
              </a:cxn>
              <a:cxn ang="0">
                <a:pos x="653" y="495"/>
              </a:cxn>
              <a:cxn ang="0">
                <a:pos x="596" y="460"/>
              </a:cxn>
              <a:cxn ang="0">
                <a:pos x="578" y="425"/>
              </a:cxn>
              <a:cxn ang="0">
                <a:pos x="563" y="411"/>
              </a:cxn>
              <a:cxn ang="0">
                <a:pos x="554" y="378"/>
              </a:cxn>
              <a:cxn ang="0">
                <a:pos x="541" y="387"/>
              </a:cxn>
              <a:cxn ang="0">
                <a:pos x="496" y="344"/>
              </a:cxn>
              <a:cxn ang="0">
                <a:pos x="507" y="304"/>
              </a:cxn>
              <a:cxn ang="0">
                <a:pos x="496" y="282"/>
              </a:cxn>
              <a:cxn ang="0">
                <a:pos x="483" y="289"/>
              </a:cxn>
              <a:cxn ang="0">
                <a:pos x="484" y="313"/>
              </a:cxn>
              <a:cxn ang="0">
                <a:pos x="470" y="282"/>
              </a:cxn>
              <a:cxn ang="0">
                <a:pos x="471" y="209"/>
              </a:cxn>
              <a:cxn ang="0">
                <a:pos x="443" y="165"/>
              </a:cxn>
              <a:cxn ang="0">
                <a:pos x="371" y="130"/>
              </a:cxn>
              <a:cxn ang="0">
                <a:pos x="335" y="89"/>
              </a:cxn>
              <a:cxn ang="0">
                <a:pos x="295" y="85"/>
              </a:cxn>
              <a:cxn ang="0">
                <a:pos x="279" y="110"/>
              </a:cxn>
              <a:cxn ang="0">
                <a:pos x="219" y="128"/>
              </a:cxn>
              <a:cxn ang="0">
                <a:pos x="185" y="110"/>
              </a:cxn>
              <a:cxn ang="0">
                <a:pos x="167" y="83"/>
              </a:cxn>
              <a:cxn ang="0">
                <a:pos x="55" y="107"/>
              </a:cxn>
              <a:cxn ang="0">
                <a:pos x="31" y="88"/>
              </a:cxn>
              <a:cxn ang="0">
                <a:pos x="6" y="109"/>
              </a:cxn>
              <a:cxn ang="0">
                <a:pos x="0" y="51"/>
              </a:cxn>
            </a:cxnLst>
            <a:rect l="0" t="0" r="r" b="b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0" name="Freeform 52"/>
          <p:cNvSpPr>
            <a:spLocks noChangeAspect="1"/>
          </p:cNvSpPr>
          <p:nvPr/>
        </p:nvSpPr>
        <p:spPr bwMode="auto">
          <a:xfrm>
            <a:off x="6870700" y="2870200"/>
            <a:ext cx="606425" cy="642937"/>
          </a:xfrm>
          <a:custGeom>
            <a:avLst/>
            <a:gdLst/>
            <a:ahLst/>
            <a:cxnLst>
              <a:cxn ang="0">
                <a:pos x="35" y="191"/>
              </a:cxn>
              <a:cxn ang="0">
                <a:pos x="9" y="184"/>
              </a:cxn>
              <a:cxn ang="0">
                <a:pos x="0" y="242"/>
              </a:cxn>
              <a:cxn ang="0">
                <a:pos x="9" y="303"/>
              </a:cxn>
              <a:cxn ang="0">
                <a:pos x="59" y="344"/>
              </a:cxn>
              <a:cxn ang="0">
                <a:pos x="71" y="365"/>
              </a:cxn>
              <a:cxn ang="0">
                <a:pos x="135" y="344"/>
              </a:cxn>
              <a:cxn ang="0">
                <a:pos x="211" y="295"/>
              </a:cxn>
              <a:cxn ang="0">
                <a:pos x="234" y="188"/>
              </a:cxn>
              <a:cxn ang="0">
                <a:pos x="283" y="160"/>
              </a:cxn>
              <a:cxn ang="0">
                <a:pos x="310" y="94"/>
              </a:cxn>
              <a:cxn ang="0">
                <a:pos x="349" y="76"/>
              </a:cxn>
              <a:cxn ang="0">
                <a:pos x="298" y="67"/>
              </a:cxn>
              <a:cxn ang="0">
                <a:pos x="210" y="115"/>
              </a:cxn>
              <a:cxn ang="0">
                <a:pos x="196" y="69"/>
              </a:cxn>
              <a:cxn ang="0">
                <a:pos x="120" y="73"/>
              </a:cxn>
              <a:cxn ang="0">
                <a:pos x="103" y="0"/>
              </a:cxn>
              <a:cxn ang="0">
                <a:pos x="83" y="20"/>
              </a:cxn>
              <a:cxn ang="0">
                <a:pos x="89" y="124"/>
              </a:cxn>
              <a:cxn ang="0">
                <a:pos x="55" y="133"/>
              </a:cxn>
              <a:cxn ang="0">
                <a:pos x="35" y="191"/>
              </a:cxn>
            </a:cxnLst>
            <a:rect l="0" t="0" r="r" b="b"/>
            <a:pathLst>
              <a:path w="349" h="365">
                <a:moveTo>
                  <a:pt x="35" y="191"/>
                </a:moveTo>
                <a:lnTo>
                  <a:pt x="9" y="184"/>
                </a:lnTo>
                <a:lnTo>
                  <a:pt x="0" y="242"/>
                </a:lnTo>
                <a:lnTo>
                  <a:pt x="9" y="303"/>
                </a:lnTo>
                <a:lnTo>
                  <a:pt x="59" y="344"/>
                </a:lnTo>
                <a:lnTo>
                  <a:pt x="71" y="365"/>
                </a:lnTo>
                <a:lnTo>
                  <a:pt x="135" y="344"/>
                </a:lnTo>
                <a:lnTo>
                  <a:pt x="211" y="295"/>
                </a:lnTo>
                <a:lnTo>
                  <a:pt x="234" y="188"/>
                </a:lnTo>
                <a:lnTo>
                  <a:pt x="283" y="160"/>
                </a:lnTo>
                <a:lnTo>
                  <a:pt x="310" y="94"/>
                </a:lnTo>
                <a:lnTo>
                  <a:pt x="349" y="76"/>
                </a:lnTo>
                <a:lnTo>
                  <a:pt x="298" y="67"/>
                </a:lnTo>
                <a:lnTo>
                  <a:pt x="210" y="115"/>
                </a:lnTo>
                <a:lnTo>
                  <a:pt x="196" y="69"/>
                </a:lnTo>
                <a:lnTo>
                  <a:pt x="120" y="73"/>
                </a:lnTo>
                <a:lnTo>
                  <a:pt x="103" y="0"/>
                </a:lnTo>
                <a:lnTo>
                  <a:pt x="83" y="20"/>
                </a:lnTo>
                <a:lnTo>
                  <a:pt x="89" y="124"/>
                </a:lnTo>
                <a:lnTo>
                  <a:pt x="55" y="133"/>
                </a:lnTo>
                <a:lnTo>
                  <a:pt x="35" y="191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1" name="Freeform 53"/>
          <p:cNvSpPr>
            <a:spLocks noChangeAspect="1"/>
          </p:cNvSpPr>
          <p:nvPr/>
        </p:nvSpPr>
        <p:spPr bwMode="auto">
          <a:xfrm>
            <a:off x="5581650" y="2697163"/>
            <a:ext cx="601663" cy="1006475"/>
          </a:xfrm>
          <a:custGeom>
            <a:avLst/>
            <a:gdLst/>
            <a:ahLst/>
            <a:cxnLst>
              <a:cxn ang="0">
                <a:pos x="64" y="33"/>
              </a:cxn>
              <a:cxn ang="0">
                <a:pos x="262" y="0"/>
              </a:cxn>
              <a:cxn ang="0">
                <a:pos x="294" y="70"/>
              </a:cxn>
              <a:cxn ang="0">
                <a:pos x="334" y="362"/>
              </a:cxn>
              <a:cxn ang="0">
                <a:pos x="346" y="401"/>
              </a:cxn>
              <a:cxn ang="0">
                <a:pos x="314" y="478"/>
              </a:cxn>
              <a:cxn ang="0">
                <a:pos x="314" y="532"/>
              </a:cxn>
              <a:cxn ang="0">
                <a:pos x="279" y="526"/>
              </a:cxn>
              <a:cxn ang="0">
                <a:pos x="280" y="571"/>
              </a:cxn>
              <a:cxn ang="0">
                <a:pos x="243" y="553"/>
              </a:cxn>
              <a:cxn ang="0">
                <a:pos x="223" y="559"/>
              </a:cxn>
              <a:cxn ang="0">
                <a:pos x="195" y="554"/>
              </a:cxn>
              <a:cxn ang="0">
                <a:pos x="174" y="486"/>
              </a:cxn>
              <a:cxn ang="0">
                <a:pos x="134" y="465"/>
              </a:cxn>
              <a:cxn ang="0">
                <a:pos x="134" y="392"/>
              </a:cxn>
              <a:cxn ang="0">
                <a:pos x="94" y="401"/>
              </a:cxn>
              <a:cxn ang="0">
                <a:pos x="71" y="347"/>
              </a:cxn>
              <a:cxn ang="0">
                <a:pos x="0" y="285"/>
              </a:cxn>
              <a:cxn ang="0">
                <a:pos x="52" y="186"/>
              </a:cxn>
              <a:cxn ang="0">
                <a:pos x="37" y="140"/>
              </a:cxn>
              <a:cxn ang="0">
                <a:pos x="89" y="131"/>
              </a:cxn>
              <a:cxn ang="0">
                <a:pos x="94" y="67"/>
              </a:cxn>
              <a:cxn ang="0">
                <a:pos x="64" y="33"/>
              </a:cxn>
            </a:cxnLst>
            <a:rect l="0" t="0" r="r" b="b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2" name="Freeform 54"/>
          <p:cNvSpPr>
            <a:spLocks noChangeAspect="1"/>
          </p:cNvSpPr>
          <p:nvPr/>
        </p:nvSpPr>
        <p:spPr bwMode="auto">
          <a:xfrm>
            <a:off x="1500188" y="1292225"/>
            <a:ext cx="919163" cy="684212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43" y="30"/>
              </a:cxn>
              <a:cxn ang="0">
                <a:pos x="326" y="49"/>
              </a:cxn>
              <a:cxn ang="0">
                <a:pos x="366" y="58"/>
              </a:cxn>
              <a:cxn ang="0">
                <a:pos x="408" y="64"/>
              </a:cxn>
              <a:cxn ang="0">
                <a:pos x="463" y="74"/>
              </a:cxn>
              <a:cxn ang="0">
                <a:pos x="530" y="86"/>
              </a:cxn>
              <a:cxn ang="0">
                <a:pos x="487" y="389"/>
              </a:cxn>
              <a:cxn ang="0">
                <a:pos x="281" y="345"/>
              </a:cxn>
              <a:cxn ang="0">
                <a:pos x="253" y="365"/>
              </a:cxn>
              <a:cxn ang="0">
                <a:pos x="216" y="335"/>
              </a:cxn>
              <a:cxn ang="0">
                <a:pos x="183" y="365"/>
              </a:cxn>
              <a:cxn ang="0">
                <a:pos x="153" y="339"/>
              </a:cxn>
              <a:cxn ang="0">
                <a:pos x="68" y="335"/>
              </a:cxn>
              <a:cxn ang="0">
                <a:pos x="80" y="286"/>
              </a:cxn>
              <a:cxn ang="0">
                <a:pos x="19" y="281"/>
              </a:cxn>
              <a:cxn ang="0">
                <a:pos x="13" y="253"/>
              </a:cxn>
              <a:cxn ang="0">
                <a:pos x="25" y="223"/>
              </a:cxn>
              <a:cxn ang="0">
                <a:pos x="10" y="196"/>
              </a:cxn>
              <a:cxn ang="0">
                <a:pos x="11" y="120"/>
              </a:cxn>
              <a:cxn ang="0">
                <a:pos x="0" y="62"/>
              </a:cxn>
              <a:cxn ang="0">
                <a:pos x="7" y="40"/>
              </a:cxn>
              <a:cxn ang="0">
                <a:pos x="34" y="49"/>
              </a:cxn>
              <a:cxn ang="0">
                <a:pos x="62" y="83"/>
              </a:cxn>
              <a:cxn ang="0">
                <a:pos x="114" y="91"/>
              </a:cxn>
              <a:cxn ang="0">
                <a:pos x="128" y="119"/>
              </a:cxn>
              <a:cxn ang="0">
                <a:pos x="102" y="119"/>
              </a:cxn>
              <a:cxn ang="0">
                <a:pos x="99" y="143"/>
              </a:cxn>
              <a:cxn ang="0">
                <a:pos x="114" y="146"/>
              </a:cxn>
              <a:cxn ang="0">
                <a:pos x="120" y="170"/>
              </a:cxn>
              <a:cxn ang="0">
                <a:pos x="89" y="187"/>
              </a:cxn>
              <a:cxn ang="0">
                <a:pos x="89" y="204"/>
              </a:cxn>
              <a:cxn ang="0">
                <a:pos x="125" y="204"/>
              </a:cxn>
              <a:cxn ang="0">
                <a:pos x="134" y="162"/>
              </a:cxn>
              <a:cxn ang="0">
                <a:pos x="161" y="137"/>
              </a:cxn>
              <a:cxn ang="0">
                <a:pos x="128" y="71"/>
              </a:cxn>
              <a:cxn ang="0">
                <a:pos x="149" y="50"/>
              </a:cxn>
              <a:cxn ang="0">
                <a:pos x="134" y="0"/>
              </a:cxn>
            </a:cxnLst>
            <a:rect l="0" t="0" r="r" b="b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3" name="Freeform 55"/>
          <p:cNvSpPr>
            <a:spLocks noChangeAspect="1"/>
          </p:cNvSpPr>
          <p:nvPr/>
        </p:nvSpPr>
        <p:spPr bwMode="auto">
          <a:xfrm>
            <a:off x="1189038" y="2478088"/>
            <a:ext cx="1209675" cy="1897062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374" y="64"/>
              </a:cxn>
              <a:cxn ang="0">
                <a:pos x="304" y="381"/>
              </a:cxn>
              <a:cxn ang="0">
                <a:pos x="664" y="864"/>
              </a:cxn>
              <a:cxn ang="0">
                <a:pos x="697" y="925"/>
              </a:cxn>
              <a:cxn ang="0">
                <a:pos x="663" y="955"/>
              </a:cxn>
              <a:cxn ang="0">
                <a:pos x="641" y="1009"/>
              </a:cxn>
              <a:cxn ang="0">
                <a:pos x="620" y="1040"/>
              </a:cxn>
              <a:cxn ang="0">
                <a:pos x="642" y="1068"/>
              </a:cxn>
              <a:cxn ang="0">
                <a:pos x="605" y="1077"/>
              </a:cxn>
              <a:cxn ang="0">
                <a:pos x="393" y="1070"/>
              </a:cxn>
              <a:cxn ang="0">
                <a:pos x="380" y="1007"/>
              </a:cxn>
              <a:cxn ang="0">
                <a:pos x="343" y="961"/>
              </a:cxn>
              <a:cxn ang="0">
                <a:pos x="316" y="944"/>
              </a:cxn>
              <a:cxn ang="0">
                <a:pos x="308" y="912"/>
              </a:cxn>
              <a:cxn ang="0">
                <a:pos x="286" y="894"/>
              </a:cxn>
              <a:cxn ang="0">
                <a:pos x="263" y="871"/>
              </a:cxn>
              <a:cxn ang="0">
                <a:pos x="256" y="846"/>
              </a:cxn>
              <a:cxn ang="0">
                <a:pos x="235" y="830"/>
              </a:cxn>
              <a:cxn ang="0">
                <a:pos x="202" y="839"/>
              </a:cxn>
              <a:cxn ang="0">
                <a:pos x="165" y="825"/>
              </a:cxn>
              <a:cxn ang="0">
                <a:pos x="165" y="812"/>
              </a:cxn>
              <a:cxn ang="0">
                <a:pos x="164" y="782"/>
              </a:cxn>
              <a:cxn ang="0">
                <a:pos x="149" y="749"/>
              </a:cxn>
              <a:cxn ang="0">
                <a:pos x="147" y="722"/>
              </a:cxn>
              <a:cxn ang="0">
                <a:pos x="131" y="699"/>
              </a:cxn>
              <a:cxn ang="0">
                <a:pos x="135" y="676"/>
              </a:cxn>
              <a:cxn ang="0">
                <a:pos x="89" y="621"/>
              </a:cxn>
              <a:cxn ang="0">
                <a:pos x="89" y="590"/>
              </a:cxn>
              <a:cxn ang="0">
                <a:pos x="113" y="578"/>
              </a:cxn>
              <a:cxn ang="0">
                <a:pos x="113" y="559"/>
              </a:cxn>
              <a:cxn ang="0">
                <a:pos x="89" y="553"/>
              </a:cxn>
              <a:cxn ang="0">
                <a:pos x="79" y="523"/>
              </a:cxn>
              <a:cxn ang="0">
                <a:pos x="67" y="471"/>
              </a:cxn>
              <a:cxn ang="0">
                <a:pos x="101" y="499"/>
              </a:cxn>
              <a:cxn ang="0">
                <a:pos x="88" y="462"/>
              </a:cxn>
              <a:cxn ang="0">
                <a:pos x="113" y="462"/>
              </a:cxn>
              <a:cxn ang="0">
                <a:pos x="113" y="435"/>
              </a:cxn>
              <a:cxn ang="0">
                <a:pos x="88" y="417"/>
              </a:cxn>
              <a:cxn ang="0">
                <a:pos x="76" y="442"/>
              </a:cxn>
              <a:cxn ang="0">
                <a:pos x="53" y="433"/>
              </a:cxn>
              <a:cxn ang="0">
                <a:pos x="9" y="313"/>
              </a:cxn>
              <a:cxn ang="0">
                <a:pos x="21" y="226"/>
              </a:cxn>
              <a:cxn ang="0">
                <a:pos x="0" y="177"/>
              </a:cxn>
              <a:cxn ang="0">
                <a:pos x="10" y="140"/>
              </a:cxn>
              <a:cxn ang="0">
                <a:pos x="32" y="132"/>
              </a:cxn>
              <a:cxn ang="0">
                <a:pos x="53" y="73"/>
              </a:cxn>
              <a:cxn ang="0">
                <a:pos x="53" y="0"/>
              </a:cxn>
            </a:cxnLst>
            <a:rect l="0" t="0" r="r" b="b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4" name="Freeform 56"/>
          <p:cNvSpPr>
            <a:spLocks noChangeAspect="1"/>
          </p:cNvSpPr>
          <p:nvPr/>
        </p:nvSpPr>
        <p:spPr bwMode="auto">
          <a:xfrm>
            <a:off x="1717675" y="2593975"/>
            <a:ext cx="914400" cy="1404937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0" y="316"/>
              </a:cxn>
              <a:cxn ang="0">
                <a:pos x="359" y="797"/>
              </a:cxn>
              <a:cxn ang="0">
                <a:pos x="381" y="776"/>
              </a:cxn>
              <a:cxn ang="0">
                <a:pos x="380" y="681"/>
              </a:cxn>
              <a:cxn ang="0">
                <a:pos x="425" y="688"/>
              </a:cxn>
              <a:cxn ang="0">
                <a:pos x="471" y="396"/>
              </a:cxn>
              <a:cxn ang="0">
                <a:pos x="502" y="198"/>
              </a:cxn>
              <a:cxn ang="0">
                <a:pos x="511" y="138"/>
              </a:cxn>
              <a:cxn ang="0">
                <a:pos x="527" y="85"/>
              </a:cxn>
              <a:cxn ang="0">
                <a:pos x="290" y="47"/>
              </a:cxn>
              <a:cxn ang="0">
                <a:pos x="67" y="0"/>
              </a:cxn>
            </a:cxnLst>
            <a:rect l="0" t="0" r="r" b="b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5" name="Freeform 57"/>
          <p:cNvSpPr>
            <a:spLocks noChangeAspect="1"/>
          </p:cNvSpPr>
          <p:nvPr/>
        </p:nvSpPr>
        <p:spPr bwMode="auto">
          <a:xfrm>
            <a:off x="2220913" y="1441450"/>
            <a:ext cx="825500" cy="1357312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72" y="301"/>
              </a:cxn>
              <a:cxn ang="0">
                <a:pos x="117" y="365"/>
              </a:cxn>
              <a:cxn ang="0">
                <a:pos x="47" y="432"/>
              </a:cxn>
              <a:cxn ang="0">
                <a:pos x="38" y="478"/>
              </a:cxn>
              <a:cxn ang="0">
                <a:pos x="57" y="511"/>
              </a:cxn>
              <a:cxn ang="0">
                <a:pos x="38" y="527"/>
              </a:cxn>
              <a:cxn ang="0">
                <a:pos x="0" y="701"/>
              </a:cxn>
              <a:cxn ang="0">
                <a:pos x="227" y="742"/>
              </a:cxn>
              <a:cxn ang="0">
                <a:pos x="442" y="770"/>
              </a:cxn>
              <a:cxn ang="0">
                <a:pos x="464" y="611"/>
              </a:cxn>
              <a:cxn ang="0">
                <a:pos x="476" y="523"/>
              </a:cxn>
              <a:cxn ang="0">
                <a:pos x="455" y="491"/>
              </a:cxn>
              <a:cxn ang="0">
                <a:pos x="406" y="500"/>
              </a:cxn>
              <a:cxn ang="0">
                <a:pos x="342" y="508"/>
              </a:cxn>
              <a:cxn ang="0">
                <a:pos x="330" y="436"/>
              </a:cxn>
              <a:cxn ang="0">
                <a:pos x="252" y="378"/>
              </a:cxn>
              <a:cxn ang="0">
                <a:pos x="263" y="341"/>
              </a:cxn>
              <a:cxn ang="0">
                <a:pos x="270" y="275"/>
              </a:cxn>
              <a:cxn ang="0">
                <a:pos x="170" y="134"/>
              </a:cxn>
              <a:cxn ang="0">
                <a:pos x="184" y="9"/>
              </a:cxn>
              <a:cxn ang="0">
                <a:pos x="115" y="0"/>
              </a:cxn>
            </a:cxnLst>
            <a:rect l="0" t="0" r="r" b="b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6" name="Freeform 58"/>
          <p:cNvSpPr>
            <a:spLocks noChangeAspect="1"/>
          </p:cNvSpPr>
          <p:nvPr/>
        </p:nvSpPr>
        <p:spPr bwMode="auto">
          <a:xfrm>
            <a:off x="2476500" y="2747963"/>
            <a:ext cx="763588" cy="1003300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298" y="30"/>
              </a:cxn>
              <a:cxn ang="0">
                <a:pos x="283" y="139"/>
              </a:cxn>
              <a:cxn ang="0">
                <a:pos x="441" y="154"/>
              </a:cxn>
              <a:cxn ang="0">
                <a:pos x="398" y="569"/>
              </a:cxn>
              <a:cxn ang="0">
                <a:pos x="0" y="526"/>
              </a:cxn>
              <a:cxn ang="0">
                <a:pos x="40" y="261"/>
              </a:cxn>
              <a:cxn ang="0">
                <a:pos x="82" y="0"/>
              </a:cxn>
            </a:cxnLst>
            <a:rect l="0" t="0" r="r" b="b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7" name="Freeform 59"/>
          <p:cNvSpPr>
            <a:spLocks noChangeAspect="1"/>
          </p:cNvSpPr>
          <p:nvPr/>
        </p:nvSpPr>
        <p:spPr bwMode="auto">
          <a:xfrm>
            <a:off x="3159125" y="3019425"/>
            <a:ext cx="1022350" cy="773112"/>
          </a:xfrm>
          <a:custGeom>
            <a:avLst/>
            <a:gdLst/>
            <a:ahLst/>
            <a:cxnLst>
              <a:cxn ang="0">
                <a:pos x="49" y="0"/>
              </a:cxn>
              <a:cxn ang="0">
                <a:pos x="19" y="263"/>
              </a:cxn>
              <a:cxn ang="0">
                <a:pos x="0" y="415"/>
              </a:cxn>
              <a:cxn ang="0">
                <a:pos x="295" y="430"/>
              </a:cxn>
              <a:cxn ang="0">
                <a:pos x="577" y="439"/>
              </a:cxn>
              <a:cxn ang="0">
                <a:pos x="586" y="234"/>
              </a:cxn>
              <a:cxn ang="0">
                <a:pos x="590" y="32"/>
              </a:cxn>
              <a:cxn ang="0">
                <a:pos x="429" y="29"/>
              </a:cxn>
              <a:cxn ang="0">
                <a:pos x="49" y="0"/>
              </a:cxn>
            </a:cxnLst>
            <a:rect l="0" t="0" r="r" b="b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8" name="Freeform 60"/>
          <p:cNvSpPr>
            <a:spLocks noChangeAspect="1"/>
          </p:cNvSpPr>
          <p:nvPr/>
        </p:nvSpPr>
        <p:spPr bwMode="auto">
          <a:xfrm>
            <a:off x="2236788" y="3668713"/>
            <a:ext cx="930275" cy="1050925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26" y="78"/>
              </a:cxn>
              <a:cxn ang="0">
                <a:pos x="79" y="69"/>
              </a:cxn>
              <a:cxn ang="0">
                <a:pos x="82" y="169"/>
              </a:cxn>
              <a:cxn ang="0">
                <a:pos x="60" y="188"/>
              </a:cxn>
              <a:cxn ang="0">
                <a:pos x="93" y="249"/>
              </a:cxn>
              <a:cxn ang="0">
                <a:pos x="60" y="276"/>
              </a:cxn>
              <a:cxn ang="0">
                <a:pos x="42" y="321"/>
              </a:cxn>
              <a:cxn ang="0">
                <a:pos x="17" y="364"/>
              </a:cxn>
              <a:cxn ang="0">
                <a:pos x="35" y="389"/>
              </a:cxn>
              <a:cxn ang="0">
                <a:pos x="3" y="400"/>
              </a:cxn>
              <a:cxn ang="0">
                <a:pos x="0" y="440"/>
              </a:cxn>
              <a:cxn ang="0">
                <a:pos x="301" y="592"/>
              </a:cxn>
              <a:cxn ang="0">
                <a:pos x="471" y="595"/>
              </a:cxn>
              <a:cxn ang="0">
                <a:pos x="536" y="46"/>
              </a:cxn>
              <a:cxn ang="0">
                <a:pos x="136" y="0"/>
              </a:cxn>
            </a:cxnLst>
            <a:rect l="0" t="0" r="r" b="b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49" name="Freeform 61"/>
          <p:cNvSpPr>
            <a:spLocks noChangeAspect="1"/>
          </p:cNvSpPr>
          <p:nvPr/>
        </p:nvSpPr>
        <p:spPr bwMode="auto">
          <a:xfrm>
            <a:off x="4751388" y="1528763"/>
            <a:ext cx="944563" cy="1084262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43" y="48"/>
              </a:cxn>
              <a:cxn ang="0">
                <a:pos x="141" y="0"/>
              </a:cxn>
              <a:cxn ang="0">
                <a:pos x="173" y="14"/>
              </a:cxn>
              <a:cxn ang="0">
                <a:pos x="179" y="51"/>
              </a:cxn>
              <a:cxn ang="0">
                <a:pos x="247" y="91"/>
              </a:cxn>
              <a:cxn ang="0">
                <a:pos x="268" y="73"/>
              </a:cxn>
              <a:cxn ang="0">
                <a:pos x="308" y="73"/>
              </a:cxn>
              <a:cxn ang="0">
                <a:pos x="340" y="109"/>
              </a:cxn>
              <a:cxn ang="0">
                <a:pos x="361" y="96"/>
              </a:cxn>
              <a:cxn ang="0">
                <a:pos x="420" y="111"/>
              </a:cxn>
              <a:cxn ang="0">
                <a:pos x="441" y="84"/>
              </a:cxn>
              <a:cxn ang="0">
                <a:pos x="478" y="105"/>
              </a:cxn>
              <a:cxn ang="0">
                <a:pos x="545" y="102"/>
              </a:cxn>
              <a:cxn ang="0">
                <a:pos x="437" y="178"/>
              </a:cxn>
              <a:cxn ang="0">
                <a:pos x="383" y="245"/>
              </a:cxn>
              <a:cxn ang="0">
                <a:pos x="393" y="342"/>
              </a:cxn>
              <a:cxn ang="0">
                <a:pos x="356" y="382"/>
              </a:cxn>
              <a:cxn ang="0">
                <a:pos x="371" y="410"/>
              </a:cxn>
              <a:cxn ang="0">
                <a:pos x="371" y="482"/>
              </a:cxn>
              <a:cxn ang="0">
                <a:pos x="408" y="482"/>
              </a:cxn>
              <a:cxn ang="0">
                <a:pos x="463" y="534"/>
              </a:cxn>
              <a:cxn ang="0">
                <a:pos x="486" y="596"/>
              </a:cxn>
              <a:cxn ang="0">
                <a:pos x="100" y="614"/>
              </a:cxn>
              <a:cxn ang="0">
                <a:pos x="101" y="444"/>
              </a:cxn>
              <a:cxn ang="0">
                <a:pos x="67" y="407"/>
              </a:cxn>
              <a:cxn ang="0">
                <a:pos x="79" y="362"/>
              </a:cxn>
              <a:cxn ang="0">
                <a:pos x="91" y="337"/>
              </a:cxn>
              <a:cxn ang="0">
                <a:pos x="67" y="219"/>
              </a:cxn>
              <a:cxn ang="0">
                <a:pos x="34" y="142"/>
              </a:cxn>
              <a:cxn ang="0">
                <a:pos x="0" y="48"/>
              </a:cxn>
            </a:cxnLst>
            <a:rect l="0" t="0" r="r" b="b"/>
            <a:pathLst>
              <a:path w="545" h="614">
                <a:moveTo>
                  <a:pt x="0" y="48"/>
                </a:moveTo>
                <a:lnTo>
                  <a:pt x="143" y="48"/>
                </a:lnTo>
                <a:lnTo>
                  <a:pt x="141" y="0"/>
                </a:lnTo>
                <a:lnTo>
                  <a:pt x="173" y="14"/>
                </a:lnTo>
                <a:lnTo>
                  <a:pt x="179" y="51"/>
                </a:lnTo>
                <a:lnTo>
                  <a:pt x="247" y="91"/>
                </a:lnTo>
                <a:lnTo>
                  <a:pt x="268" y="73"/>
                </a:lnTo>
                <a:lnTo>
                  <a:pt x="308" y="73"/>
                </a:lnTo>
                <a:lnTo>
                  <a:pt x="340" y="109"/>
                </a:lnTo>
                <a:lnTo>
                  <a:pt x="361" y="96"/>
                </a:lnTo>
                <a:lnTo>
                  <a:pt x="420" y="111"/>
                </a:lnTo>
                <a:lnTo>
                  <a:pt x="441" y="84"/>
                </a:lnTo>
                <a:lnTo>
                  <a:pt x="478" y="105"/>
                </a:lnTo>
                <a:lnTo>
                  <a:pt x="545" y="102"/>
                </a:lnTo>
                <a:lnTo>
                  <a:pt x="437" y="178"/>
                </a:lnTo>
                <a:lnTo>
                  <a:pt x="383" y="245"/>
                </a:lnTo>
                <a:lnTo>
                  <a:pt x="393" y="342"/>
                </a:lnTo>
                <a:lnTo>
                  <a:pt x="356" y="382"/>
                </a:lnTo>
                <a:lnTo>
                  <a:pt x="371" y="410"/>
                </a:lnTo>
                <a:lnTo>
                  <a:pt x="371" y="482"/>
                </a:lnTo>
                <a:lnTo>
                  <a:pt x="408" y="482"/>
                </a:lnTo>
                <a:lnTo>
                  <a:pt x="463" y="534"/>
                </a:lnTo>
                <a:lnTo>
                  <a:pt x="486" y="596"/>
                </a:lnTo>
                <a:lnTo>
                  <a:pt x="100" y="614"/>
                </a:lnTo>
                <a:lnTo>
                  <a:pt x="101" y="444"/>
                </a:lnTo>
                <a:lnTo>
                  <a:pt x="67" y="407"/>
                </a:lnTo>
                <a:lnTo>
                  <a:pt x="79" y="362"/>
                </a:lnTo>
                <a:lnTo>
                  <a:pt x="91" y="337"/>
                </a:lnTo>
                <a:lnTo>
                  <a:pt x="67" y="219"/>
                </a:lnTo>
                <a:lnTo>
                  <a:pt x="34" y="142"/>
                </a:lnTo>
                <a:lnTo>
                  <a:pt x="0" y="48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0" name="Freeform 62"/>
          <p:cNvSpPr>
            <a:spLocks noChangeAspect="1"/>
          </p:cNvSpPr>
          <p:nvPr/>
        </p:nvSpPr>
        <p:spPr bwMode="auto">
          <a:xfrm>
            <a:off x="7207250" y="2894013"/>
            <a:ext cx="698500" cy="292100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300" y="0"/>
              </a:cxn>
              <a:cxn ang="0">
                <a:pos x="349" y="113"/>
              </a:cxn>
              <a:cxn ang="0">
                <a:pos x="401" y="101"/>
              </a:cxn>
              <a:cxn ang="0">
                <a:pos x="403" y="158"/>
              </a:cxn>
              <a:cxn ang="0">
                <a:pos x="361" y="165"/>
              </a:cxn>
              <a:cxn ang="0">
                <a:pos x="324" y="128"/>
              </a:cxn>
              <a:cxn ang="0">
                <a:pos x="300" y="83"/>
              </a:cxn>
              <a:cxn ang="0">
                <a:pos x="296" y="21"/>
              </a:cxn>
              <a:cxn ang="0">
                <a:pos x="278" y="52"/>
              </a:cxn>
              <a:cxn ang="0">
                <a:pos x="299" y="146"/>
              </a:cxn>
              <a:cxn ang="0">
                <a:pos x="211" y="159"/>
              </a:cxn>
              <a:cxn ang="0">
                <a:pos x="208" y="91"/>
              </a:cxn>
              <a:cxn ang="0">
                <a:pos x="154" y="61"/>
              </a:cxn>
              <a:cxn ang="0">
                <a:pos x="108" y="53"/>
              </a:cxn>
              <a:cxn ang="0">
                <a:pos x="12" y="101"/>
              </a:cxn>
              <a:cxn ang="0">
                <a:pos x="0" y="56"/>
              </a:cxn>
            </a:cxnLst>
            <a:rect l="0" t="0" r="r" b="b"/>
            <a:pathLst>
              <a:path w="403" h="165">
                <a:moveTo>
                  <a:pt x="0" y="56"/>
                </a:moveTo>
                <a:lnTo>
                  <a:pt x="300" y="0"/>
                </a:lnTo>
                <a:lnTo>
                  <a:pt x="349" y="113"/>
                </a:lnTo>
                <a:lnTo>
                  <a:pt x="401" y="101"/>
                </a:lnTo>
                <a:lnTo>
                  <a:pt x="403" y="158"/>
                </a:lnTo>
                <a:lnTo>
                  <a:pt x="361" y="165"/>
                </a:lnTo>
                <a:lnTo>
                  <a:pt x="324" y="128"/>
                </a:lnTo>
                <a:lnTo>
                  <a:pt x="300" y="83"/>
                </a:lnTo>
                <a:lnTo>
                  <a:pt x="296" y="21"/>
                </a:lnTo>
                <a:lnTo>
                  <a:pt x="278" y="52"/>
                </a:lnTo>
                <a:lnTo>
                  <a:pt x="299" y="146"/>
                </a:lnTo>
                <a:lnTo>
                  <a:pt x="211" y="159"/>
                </a:lnTo>
                <a:lnTo>
                  <a:pt x="208" y="91"/>
                </a:lnTo>
                <a:lnTo>
                  <a:pt x="154" y="61"/>
                </a:lnTo>
                <a:lnTo>
                  <a:pt x="108" y="53"/>
                </a:lnTo>
                <a:lnTo>
                  <a:pt x="12" y="101"/>
                </a:lnTo>
                <a:lnTo>
                  <a:pt x="0" y="5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1" name="Freeform 63"/>
          <p:cNvSpPr>
            <a:spLocks noChangeAspect="1"/>
          </p:cNvSpPr>
          <p:nvPr/>
        </p:nvSpPr>
        <p:spPr bwMode="auto">
          <a:xfrm>
            <a:off x="3438525" y="3889375"/>
            <a:ext cx="1998663" cy="1882775"/>
          </a:xfrm>
          <a:custGeom>
            <a:avLst/>
            <a:gdLst/>
            <a:ahLst/>
            <a:cxnLst>
              <a:cxn ang="0">
                <a:pos x="334" y="0"/>
              </a:cxn>
              <a:cxn ang="0">
                <a:pos x="589" y="9"/>
              </a:cxn>
              <a:cxn ang="0">
                <a:pos x="589" y="203"/>
              </a:cxn>
              <a:cxn ang="0">
                <a:pos x="719" y="257"/>
              </a:cxn>
              <a:cxn ang="0">
                <a:pos x="754" y="239"/>
              </a:cxn>
              <a:cxn ang="0">
                <a:pos x="839" y="281"/>
              </a:cxn>
              <a:cxn ang="0">
                <a:pos x="890" y="278"/>
              </a:cxn>
              <a:cxn ang="0">
                <a:pos x="988" y="236"/>
              </a:cxn>
              <a:cxn ang="0">
                <a:pos x="1045" y="276"/>
              </a:cxn>
              <a:cxn ang="0">
                <a:pos x="1094" y="287"/>
              </a:cxn>
              <a:cxn ang="0">
                <a:pos x="1094" y="444"/>
              </a:cxn>
              <a:cxn ang="0">
                <a:pos x="1152" y="543"/>
              </a:cxn>
              <a:cxn ang="0">
                <a:pos x="1139" y="677"/>
              </a:cxn>
              <a:cxn ang="0">
                <a:pos x="1076" y="731"/>
              </a:cxn>
              <a:cxn ang="0">
                <a:pos x="1063" y="681"/>
              </a:cxn>
              <a:cxn ang="0">
                <a:pos x="1045" y="704"/>
              </a:cxn>
              <a:cxn ang="0">
                <a:pos x="1058" y="735"/>
              </a:cxn>
              <a:cxn ang="0">
                <a:pos x="947" y="815"/>
              </a:cxn>
              <a:cxn ang="0">
                <a:pos x="920" y="820"/>
              </a:cxn>
              <a:cxn ang="0">
                <a:pos x="862" y="860"/>
              </a:cxn>
              <a:cxn ang="0">
                <a:pos x="862" y="883"/>
              </a:cxn>
              <a:cxn ang="0">
                <a:pos x="844" y="887"/>
              </a:cxn>
              <a:cxn ang="0">
                <a:pos x="857" y="914"/>
              </a:cxn>
              <a:cxn ang="0">
                <a:pos x="826" y="954"/>
              </a:cxn>
              <a:cxn ang="0">
                <a:pos x="844" y="1012"/>
              </a:cxn>
              <a:cxn ang="0">
                <a:pos x="862" y="1032"/>
              </a:cxn>
              <a:cxn ang="0">
                <a:pos x="857" y="1067"/>
              </a:cxn>
              <a:cxn ang="0">
                <a:pos x="812" y="1067"/>
              </a:cxn>
              <a:cxn ang="0">
                <a:pos x="772" y="1049"/>
              </a:cxn>
              <a:cxn ang="0">
                <a:pos x="745" y="1054"/>
              </a:cxn>
              <a:cxn ang="0">
                <a:pos x="656" y="1023"/>
              </a:cxn>
              <a:cxn ang="0">
                <a:pos x="616" y="900"/>
              </a:cxn>
              <a:cxn ang="0">
                <a:pos x="553" y="842"/>
              </a:cxn>
              <a:cxn ang="0">
                <a:pos x="498" y="735"/>
              </a:cxn>
              <a:cxn ang="0">
                <a:pos x="473" y="725"/>
              </a:cxn>
              <a:cxn ang="0">
                <a:pos x="443" y="698"/>
              </a:cxn>
              <a:cxn ang="0">
                <a:pos x="414" y="698"/>
              </a:cxn>
              <a:cxn ang="0">
                <a:pos x="371" y="689"/>
              </a:cxn>
              <a:cxn ang="0">
                <a:pos x="338" y="698"/>
              </a:cxn>
              <a:cxn ang="0">
                <a:pos x="316" y="751"/>
              </a:cxn>
              <a:cxn ang="0">
                <a:pos x="282" y="760"/>
              </a:cxn>
              <a:cxn ang="0">
                <a:pos x="209" y="719"/>
              </a:cxn>
              <a:cxn ang="0">
                <a:pos x="166" y="668"/>
              </a:cxn>
              <a:cxn ang="0">
                <a:pos x="158" y="607"/>
              </a:cxn>
              <a:cxn ang="0">
                <a:pos x="127" y="565"/>
              </a:cxn>
              <a:cxn ang="0">
                <a:pos x="54" y="507"/>
              </a:cxn>
              <a:cxn ang="0">
                <a:pos x="0" y="446"/>
              </a:cxn>
              <a:cxn ang="0">
                <a:pos x="0" y="421"/>
              </a:cxn>
              <a:cxn ang="0">
                <a:pos x="174" y="422"/>
              </a:cxn>
              <a:cxn ang="0">
                <a:pos x="316" y="434"/>
              </a:cxn>
              <a:cxn ang="0">
                <a:pos x="334" y="0"/>
              </a:cxn>
            </a:cxnLst>
            <a:rect l="0" t="0" r="r" b="b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52" name="Freeform 64"/>
          <p:cNvSpPr>
            <a:spLocks noChangeAspect="1"/>
          </p:cNvSpPr>
          <p:nvPr/>
        </p:nvSpPr>
        <p:spPr bwMode="auto">
          <a:xfrm>
            <a:off x="6557963" y="3956050"/>
            <a:ext cx="777875" cy="81915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4" y="28"/>
              </a:cxn>
              <a:cxn ang="0">
                <a:pos x="109" y="9"/>
              </a:cxn>
              <a:cxn ang="0">
                <a:pos x="201" y="0"/>
              </a:cxn>
              <a:cxn ang="0">
                <a:pos x="188" y="23"/>
              </a:cxn>
              <a:cxn ang="0">
                <a:pos x="216" y="23"/>
              </a:cxn>
              <a:cxn ang="0">
                <a:pos x="375" y="167"/>
              </a:cxn>
              <a:cxn ang="0">
                <a:pos x="438" y="259"/>
              </a:cxn>
              <a:cxn ang="0">
                <a:pos x="447" y="322"/>
              </a:cxn>
              <a:cxn ang="0">
                <a:pos x="426" y="336"/>
              </a:cxn>
              <a:cxn ang="0">
                <a:pos x="438" y="399"/>
              </a:cxn>
              <a:cxn ang="0">
                <a:pos x="393" y="402"/>
              </a:cxn>
              <a:cxn ang="0">
                <a:pos x="393" y="456"/>
              </a:cxn>
              <a:cxn ang="0">
                <a:pos x="358" y="429"/>
              </a:cxn>
              <a:cxn ang="0">
                <a:pos x="128" y="463"/>
              </a:cxn>
              <a:cxn ang="0">
                <a:pos x="76" y="363"/>
              </a:cxn>
              <a:cxn ang="0">
                <a:pos x="113" y="295"/>
              </a:cxn>
              <a:cxn ang="0">
                <a:pos x="64" y="260"/>
              </a:cxn>
              <a:cxn ang="0">
                <a:pos x="0" y="28"/>
              </a:cxn>
            </a:cxnLst>
            <a:rect l="0" t="0" r="r" b="b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6794500" y="3005138"/>
            <a:ext cx="1111250" cy="676275"/>
            <a:chOff x="3911" y="1540"/>
            <a:chExt cx="636" cy="37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7954" name="Freeform 66"/>
            <p:cNvSpPr>
              <a:spLocks noChangeAspect="1"/>
            </p:cNvSpPr>
            <p:nvPr/>
          </p:nvSpPr>
          <p:spPr bwMode="auto">
            <a:xfrm>
              <a:off x="3911" y="1540"/>
              <a:ext cx="613" cy="376"/>
            </a:xfrm>
            <a:custGeom>
              <a:avLst/>
              <a:gdLst/>
              <a:ahLst/>
              <a:cxnLst>
                <a:cxn ang="0">
                  <a:pos x="102" y="268"/>
                </a:cxn>
                <a:cxn ang="0">
                  <a:pos x="84" y="307"/>
                </a:cxn>
                <a:cxn ang="0">
                  <a:pos x="59" y="318"/>
                </a:cxn>
                <a:cxn ang="0">
                  <a:pos x="57" y="343"/>
                </a:cxn>
                <a:cxn ang="0">
                  <a:pos x="3" y="362"/>
                </a:cxn>
                <a:cxn ang="0">
                  <a:pos x="0" y="383"/>
                </a:cxn>
                <a:cxn ang="0">
                  <a:pos x="147" y="358"/>
                </a:cxn>
                <a:cxn ang="0">
                  <a:pos x="412" y="303"/>
                </a:cxn>
                <a:cxn ang="0">
                  <a:pos x="616" y="254"/>
                </a:cxn>
                <a:cxn ang="0">
                  <a:pos x="616" y="215"/>
                </a:cxn>
                <a:cxn ang="0">
                  <a:pos x="594" y="203"/>
                </a:cxn>
                <a:cxn ang="0">
                  <a:pos x="576" y="222"/>
                </a:cxn>
                <a:cxn ang="0">
                  <a:pos x="565" y="170"/>
                </a:cxn>
                <a:cxn ang="0">
                  <a:pos x="576" y="124"/>
                </a:cxn>
                <a:cxn ang="0">
                  <a:pos x="500" y="90"/>
                </a:cxn>
                <a:cxn ang="0">
                  <a:pos x="448" y="99"/>
                </a:cxn>
                <a:cxn ang="0">
                  <a:pos x="446" y="27"/>
                </a:cxn>
                <a:cxn ang="0">
                  <a:pos x="393" y="0"/>
                </a:cxn>
                <a:cxn ang="0">
                  <a:pos x="352" y="17"/>
                </a:cxn>
                <a:cxn ang="0">
                  <a:pos x="325" y="84"/>
                </a:cxn>
                <a:cxn ang="0">
                  <a:pos x="278" y="111"/>
                </a:cxn>
                <a:cxn ang="0">
                  <a:pos x="258" y="216"/>
                </a:cxn>
                <a:cxn ang="0">
                  <a:pos x="181" y="268"/>
                </a:cxn>
                <a:cxn ang="0">
                  <a:pos x="118" y="289"/>
                </a:cxn>
                <a:cxn ang="0">
                  <a:pos x="102" y="268"/>
                </a:cxn>
              </a:cxnLst>
              <a:rect l="0" t="0" r="r" b="b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955" name="Freeform 67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2" y="0"/>
                </a:cxn>
                <a:cxn ang="0">
                  <a:pos x="18" y="71"/>
                </a:cxn>
                <a:cxn ang="0">
                  <a:pos x="2" y="70"/>
                </a:cxn>
                <a:cxn ang="0">
                  <a:pos x="0" y="6"/>
                </a:cxn>
              </a:cxnLst>
              <a:rect l="0" t="0" r="r" b="b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956" name="AutoShape 68"/>
          <p:cNvSpPr>
            <a:spLocks noChangeArrowheads="1"/>
          </p:cNvSpPr>
          <p:nvPr/>
        </p:nvSpPr>
        <p:spPr bwMode="auto">
          <a:xfrm>
            <a:off x="7470775" y="2982913"/>
            <a:ext cx="166688" cy="173037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0" name="Line 72"/>
          <p:cNvSpPr>
            <a:spLocks noChangeShapeType="1"/>
          </p:cNvSpPr>
          <p:nvPr/>
        </p:nvSpPr>
        <p:spPr bwMode="auto">
          <a:xfrm>
            <a:off x="7924800" y="3117850"/>
            <a:ext cx="309563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1" name="Line 73"/>
          <p:cNvSpPr>
            <a:spLocks noChangeShapeType="1"/>
          </p:cNvSpPr>
          <p:nvPr/>
        </p:nvSpPr>
        <p:spPr bwMode="auto">
          <a:xfrm flipV="1">
            <a:off x="8004175" y="2759075"/>
            <a:ext cx="254000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3" name="Line 75"/>
          <p:cNvSpPr>
            <a:spLocks noChangeShapeType="1"/>
          </p:cNvSpPr>
          <p:nvPr/>
        </p:nvSpPr>
        <p:spPr bwMode="auto">
          <a:xfrm flipH="1" flipV="1">
            <a:off x="7858125" y="1473200"/>
            <a:ext cx="152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4" name="Line 76"/>
          <p:cNvSpPr>
            <a:spLocks noChangeShapeType="1"/>
          </p:cNvSpPr>
          <p:nvPr/>
        </p:nvSpPr>
        <p:spPr bwMode="auto">
          <a:xfrm flipV="1">
            <a:off x="8334375" y="2082800"/>
            <a:ext cx="1524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68" name="Line 80"/>
          <p:cNvSpPr>
            <a:spLocks noChangeShapeType="1"/>
          </p:cNvSpPr>
          <p:nvPr/>
        </p:nvSpPr>
        <p:spPr bwMode="auto">
          <a:xfrm rot="600000">
            <a:off x="2563813" y="4999038"/>
            <a:ext cx="244475" cy="49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2" name="Text Box 84"/>
          <p:cNvSpPr txBox="1">
            <a:spLocks noChangeAspect="1" noChangeArrowheads="1"/>
          </p:cNvSpPr>
          <p:nvPr/>
        </p:nvSpPr>
        <p:spPr bwMode="auto">
          <a:xfrm>
            <a:off x="4419600" y="3346450"/>
            <a:ext cx="5826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4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3" name="Text Box 85"/>
          <p:cNvSpPr txBox="1">
            <a:spLocks noChangeAspect="1" noChangeArrowheads="1"/>
          </p:cNvSpPr>
          <p:nvPr/>
        </p:nvSpPr>
        <p:spPr bwMode="auto">
          <a:xfrm>
            <a:off x="4672012" y="3900488"/>
            <a:ext cx="48101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3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4" name="Text Box 86"/>
          <p:cNvSpPr txBox="1">
            <a:spLocks noChangeAspect="1" noChangeArrowheads="1"/>
          </p:cNvSpPr>
          <p:nvPr/>
        </p:nvSpPr>
        <p:spPr bwMode="auto">
          <a:xfrm>
            <a:off x="4419600" y="4597400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3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7" name="Text Box 89"/>
          <p:cNvSpPr txBox="1">
            <a:spLocks noChangeAspect="1" noChangeArrowheads="1"/>
          </p:cNvSpPr>
          <p:nvPr/>
        </p:nvSpPr>
        <p:spPr bwMode="auto">
          <a:xfrm>
            <a:off x="1457325" y="3346450"/>
            <a:ext cx="67627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4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78" name="Text Box 90"/>
          <p:cNvSpPr txBox="1">
            <a:spLocks noChangeAspect="1" noChangeArrowheads="1"/>
          </p:cNvSpPr>
          <p:nvPr/>
        </p:nvSpPr>
        <p:spPr bwMode="auto">
          <a:xfrm>
            <a:off x="1854201" y="2921000"/>
            <a:ext cx="70719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16%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2" name="Text Box 94"/>
          <p:cNvSpPr txBox="1">
            <a:spLocks noChangeAspect="1" noChangeArrowheads="1"/>
          </p:cNvSpPr>
          <p:nvPr/>
        </p:nvSpPr>
        <p:spPr bwMode="auto">
          <a:xfrm>
            <a:off x="2543175" y="3987800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9%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3" name="Text Box 95"/>
          <p:cNvSpPr txBox="1">
            <a:spLocks noChangeAspect="1" noChangeArrowheads="1"/>
          </p:cNvSpPr>
          <p:nvPr/>
        </p:nvSpPr>
        <p:spPr bwMode="auto">
          <a:xfrm>
            <a:off x="3381375" y="3987800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2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4" name="Text Box 96"/>
          <p:cNvSpPr txBox="1">
            <a:spLocks noChangeAspect="1" noChangeArrowheads="1"/>
          </p:cNvSpPr>
          <p:nvPr/>
        </p:nvSpPr>
        <p:spPr bwMode="auto">
          <a:xfrm>
            <a:off x="3381374" y="3214688"/>
            <a:ext cx="65246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15%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7" name="Text Box 99"/>
          <p:cNvSpPr txBox="1">
            <a:spLocks noChangeAspect="1" noChangeArrowheads="1"/>
          </p:cNvSpPr>
          <p:nvPr/>
        </p:nvSpPr>
        <p:spPr bwMode="auto">
          <a:xfrm>
            <a:off x="5311775" y="3349625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4%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89" name="Text Box 101"/>
          <p:cNvSpPr txBox="1">
            <a:spLocks noChangeAspect="1" noChangeArrowheads="1"/>
          </p:cNvSpPr>
          <p:nvPr/>
        </p:nvSpPr>
        <p:spPr bwMode="auto">
          <a:xfrm>
            <a:off x="5311775" y="4478338"/>
            <a:ext cx="5707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-6%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0" name="Text Box 102"/>
          <p:cNvSpPr txBox="1">
            <a:spLocks noChangeAspect="1" noChangeArrowheads="1"/>
          </p:cNvSpPr>
          <p:nvPr/>
        </p:nvSpPr>
        <p:spPr bwMode="auto">
          <a:xfrm>
            <a:off x="5256213" y="3905250"/>
            <a:ext cx="62626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1" name="Text Box 103"/>
          <p:cNvSpPr txBox="1">
            <a:spLocks noChangeAspect="1" noChangeArrowheads="1"/>
          </p:cNvSpPr>
          <p:nvPr/>
        </p:nvSpPr>
        <p:spPr bwMode="auto">
          <a:xfrm>
            <a:off x="942975" y="4518025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2" name="Text Box 104"/>
          <p:cNvSpPr txBox="1">
            <a:spLocks noChangeAspect="1" noChangeArrowheads="1"/>
          </p:cNvSpPr>
          <p:nvPr/>
        </p:nvSpPr>
        <p:spPr bwMode="auto">
          <a:xfrm>
            <a:off x="2775745" y="4927600"/>
            <a:ext cx="6572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6" name="Text Box 108"/>
          <p:cNvSpPr txBox="1">
            <a:spLocks noChangeAspect="1" noChangeArrowheads="1"/>
          </p:cNvSpPr>
          <p:nvPr/>
        </p:nvSpPr>
        <p:spPr bwMode="auto">
          <a:xfrm>
            <a:off x="5702300" y="2982913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2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7" name="Text Box 109"/>
          <p:cNvSpPr txBox="1">
            <a:spLocks noChangeAspect="1" noChangeArrowheads="1"/>
          </p:cNvSpPr>
          <p:nvPr/>
        </p:nvSpPr>
        <p:spPr bwMode="auto">
          <a:xfrm>
            <a:off x="5770563" y="4241800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2%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8" name="Text Box 110"/>
          <p:cNvSpPr txBox="1">
            <a:spLocks noChangeAspect="1" noChangeArrowheads="1"/>
          </p:cNvSpPr>
          <p:nvPr/>
        </p:nvSpPr>
        <p:spPr bwMode="auto">
          <a:xfrm>
            <a:off x="6229350" y="2335213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999" name="Text Box 111"/>
          <p:cNvSpPr txBox="1">
            <a:spLocks noChangeAspect="1" noChangeArrowheads="1"/>
          </p:cNvSpPr>
          <p:nvPr/>
        </p:nvSpPr>
        <p:spPr bwMode="auto">
          <a:xfrm>
            <a:off x="7267575" y="3163888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0" name="Text Box 112"/>
          <p:cNvSpPr txBox="1">
            <a:spLocks noChangeAspect="1" noChangeArrowheads="1"/>
          </p:cNvSpPr>
          <p:nvPr/>
        </p:nvSpPr>
        <p:spPr bwMode="auto">
          <a:xfrm>
            <a:off x="7167563" y="3532188"/>
            <a:ext cx="57943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2%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4" name="Text Box 116"/>
          <p:cNvSpPr txBox="1">
            <a:spLocks noChangeAspect="1" noChangeArrowheads="1"/>
          </p:cNvSpPr>
          <p:nvPr/>
        </p:nvSpPr>
        <p:spPr bwMode="auto">
          <a:xfrm>
            <a:off x="6750050" y="4241800"/>
            <a:ext cx="47942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5" name="Text Box 117"/>
          <p:cNvSpPr txBox="1">
            <a:spLocks noChangeAspect="1" noChangeArrowheads="1"/>
          </p:cNvSpPr>
          <p:nvPr/>
        </p:nvSpPr>
        <p:spPr bwMode="auto">
          <a:xfrm>
            <a:off x="7054850" y="3886200"/>
            <a:ext cx="5826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10%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6" name="Text Box 118"/>
          <p:cNvSpPr txBox="1">
            <a:spLocks noChangeAspect="1" noChangeArrowheads="1"/>
          </p:cNvSpPr>
          <p:nvPr/>
        </p:nvSpPr>
        <p:spPr bwMode="auto">
          <a:xfrm>
            <a:off x="7179945" y="4965700"/>
            <a:ext cx="65416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7" name="Text Box 119"/>
          <p:cNvSpPr txBox="1">
            <a:spLocks noChangeAspect="1" noChangeArrowheads="1"/>
          </p:cNvSpPr>
          <p:nvPr/>
        </p:nvSpPr>
        <p:spPr bwMode="auto">
          <a:xfrm>
            <a:off x="5505450" y="2165350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6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8" name="Text Box 120"/>
          <p:cNvSpPr txBox="1">
            <a:spLocks noChangeAspect="1" noChangeArrowheads="1"/>
          </p:cNvSpPr>
          <p:nvPr/>
        </p:nvSpPr>
        <p:spPr bwMode="auto">
          <a:xfrm>
            <a:off x="6505575" y="2768600"/>
            <a:ext cx="481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09" name="Text Box 121"/>
          <p:cNvSpPr txBox="1">
            <a:spLocks noChangeAspect="1" noChangeArrowheads="1"/>
          </p:cNvSpPr>
          <p:nvPr/>
        </p:nvSpPr>
        <p:spPr bwMode="auto">
          <a:xfrm>
            <a:off x="7344092" y="2133600"/>
            <a:ext cx="60801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-4%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0" name="Rectangle 132"/>
          <p:cNvSpPr>
            <a:spLocks noChangeArrowheads="1"/>
          </p:cNvSpPr>
          <p:nvPr/>
        </p:nvSpPr>
        <p:spPr bwMode="auto">
          <a:xfrm>
            <a:off x="5637212" y="5730875"/>
            <a:ext cx="155575" cy="1555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1" name="Rectangle 133"/>
          <p:cNvSpPr>
            <a:spLocks noChangeArrowheads="1"/>
          </p:cNvSpPr>
          <p:nvPr/>
        </p:nvSpPr>
        <p:spPr bwMode="auto">
          <a:xfrm>
            <a:off x="5521324" y="5638800"/>
            <a:ext cx="2708276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2" name="Rectangle 134"/>
          <p:cNvSpPr>
            <a:spLocks noChangeArrowheads="1"/>
          </p:cNvSpPr>
          <p:nvPr/>
        </p:nvSpPr>
        <p:spPr bwMode="auto">
          <a:xfrm>
            <a:off x="5635624" y="5995987"/>
            <a:ext cx="155575" cy="155575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3" name="Text Box 135"/>
          <p:cNvSpPr txBox="1">
            <a:spLocks noChangeArrowheads="1"/>
          </p:cNvSpPr>
          <p:nvPr/>
        </p:nvSpPr>
        <p:spPr bwMode="auto">
          <a:xfrm>
            <a:off x="5745480" y="5638800"/>
            <a:ext cx="2542857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-6% to </a:t>
            </a: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change (4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4" name="Text Box 136"/>
          <p:cNvSpPr txBox="1">
            <a:spLocks noChangeArrowheads="1"/>
          </p:cNvSpPr>
          <p:nvPr/>
        </p:nvSpPr>
        <p:spPr bwMode="auto">
          <a:xfrm>
            <a:off x="5777230" y="5921375"/>
            <a:ext cx="2266111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to 3% change (9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5" name="Text Box 137"/>
          <p:cNvSpPr txBox="1">
            <a:spLocks noChangeArrowheads="1"/>
          </p:cNvSpPr>
          <p:nvPr/>
        </p:nvSpPr>
        <p:spPr bwMode="auto">
          <a:xfrm>
            <a:off x="5772467" y="6186487"/>
            <a:ext cx="2266111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to 6% change (9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026" name="Rectangle 138"/>
          <p:cNvSpPr>
            <a:spLocks noChangeArrowheads="1"/>
          </p:cNvSpPr>
          <p:nvPr/>
        </p:nvSpPr>
        <p:spPr bwMode="auto">
          <a:xfrm>
            <a:off x="5637212" y="6261100"/>
            <a:ext cx="155575" cy="1555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1" name="Text Box 137"/>
          <p:cNvSpPr txBox="1">
            <a:spLocks noChangeArrowheads="1"/>
          </p:cNvSpPr>
          <p:nvPr/>
        </p:nvSpPr>
        <p:spPr bwMode="auto">
          <a:xfrm>
            <a:off x="5770879" y="6448425"/>
            <a:ext cx="2448853" cy="30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7</a:t>
            </a: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to 16% change (12 regions)</a:t>
            </a:r>
            <a:endParaRPr lang="en-US" sz="1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2" name="Rectangle 138"/>
          <p:cNvSpPr>
            <a:spLocks noChangeArrowheads="1"/>
          </p:cNvSpPr>
          <p:nvPr/>
        </p:nvSpPr>
        <p:spPr bwMode="auto">
          <a:xfrm>
            <a:off x="5635624" y="6523038"/>
            <a:ext cx="155575" cy="155575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 Box 123"/>
          <p:cNvSpPr txBox="1">
            <a:spLocks noChangeAspect="1" noChangeArrowheads="1"/>
          </p:cNvSpPr>
          <p:nvPr/>
        </p:nvSpPr>
        <p:spPr bwMode="auto">
          <a:xfrm>
            <a:off x="8553450" y="1828482"/>
            <a:ext cx="495300" cy="600164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2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9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9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CT, MA, RI, VT</a:t>
            </a:r>
          </a:p>
        </p:txBody>
      </p:sp>
      <p:sp>
        <p:nvSpPr>
          <p:cNvPr id="150" name="Text Box 92"/>
          <p:cNvSpPr txBox="1">
            <a:spLocks noChangeAspect="1" noChangeArrowheads="1"/>
          </p:cNvSpPr>
          <p:nvPr/>
        </p:nvSpPr>
        <p:spPr bwMode="auto">
          <a:xfrm>
            <a:off x="8286750" y="3073400"/>
            <a:ext cx="685800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4%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DE, DC, MD</a:t>
            </a:r>
          </a:p>
        </p:txBody>
      </p:sp>
      <p:sp>
        <p:nvSpPr>
          <p:cNvPr id="153" name="Text Box 86"/>
          <p:cNvSpPr txBox="1">
            <a:spLocks noChangeAspect="1" noChangeArrowheads="1"/>
          </p:cNvSpPr>
          <p:nvPr/>
        </p:nvSpPr>
        <p:spPr bwMode="auto">
          <a:xfrm>
            <a:off x="8305800" y="2501900"/>
            <a:ext cx="509588" cy="43858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11%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NJ</a:t>
            </a:r>
            <a:endParaRPr lang="en-US" sz="11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Text Box 129"/>
          <p:cNvSpPr txBox="1">
            <a:spLocks noChangeAspect="1" noChangeArrowheads="1"/>
          </p:cNvSpPr>
          <p:nvPr/>
        </p:nvSpPr>
        <p:spPr bwMode="auto">
          <a:xfrm>
            <a:off x="7267575" y="1320800"/>
            <a:ext cx="533400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-4%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ME, NH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000000"/>
                </a:solidFill>
              </a:rPr>
              <a:t>Change in Weighted Average Premiums for Medicare Part D Stand-Alone Prescription Drug Plans, by Region, </a:t>
            </a:r>
            <a:r>
              <a:rPr lang="en-US" sz="2500" dirty="0" smtClean="0">
                <a:solidFill>
                  <a:srgbClr val="000000"/>
                </a:solidFill>
              </a:rPr>
              <a:t>2014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37" name="Text Box 25"/>
          <p:cNvSpPr txBox="1">
            <a:spLocks noChangeAspect="1" noChangeArrowheads="1"/>
          </p:cNvSpPr>
          <p:nvPr/>
        </p:nvSpPr>
        <p:spPr bwMode="auto">
          <a:xfrm>
            <a:off x="3690937" y="2072937"/>
            <a:ext cx="981075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9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IA, MN, MT, NE, ND, SD, WY</a:t>
            </a:r>
          </a:p>
        </p:txBody>
      </p:sp>
      <p:sp>
        <p:nvSpPr>
          <p:cNvPr id="138" name="Text Box 164"/>
          <p:cNvSpPr txBox="1">
            <a:spLocks noChangeAspect="1" noChangeArrowheads="1"/>
          </p:cNvSpPr>
          <p:nvPr/>
        </p:nvSpPr>
        <p:spPr bwMode="auto">
          <a:xfrm>
            <a:off x="2488725" y="2518569"/>
            <a:ext cx="557212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9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ID, UT</a:t>
            </a:r>
          </a:p>
        </p:txBody>
      </p:sp>
      <p:sp>
        <p:nvSpPr>
          <p:cNvPr id="139" name="Text Box 9"/>
          <p:cNvSpPr txBox="1">
            <a:spLocks noChangeAspect="1" noChangeArrowheads="1"/>
          </p:cNvSpPr>
          <p:nvPr/>
        </p:nvSpPr>
        <p:spPr bwMode="auto">
          <a:xfrm>
            <a:off x="1593056" y="1707877"/>
            <a:ext cx="581025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7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OR, WA</a:t>
            </a:r>
          </a:p>
        </p:txBody>
      </p:sp>
      <p:sp>
        <p:nvSpPr>
          <p:cNvPr id="140" name="Text Box 160"/>
          <p:cNvSpPr txBox="1">
            <a:spLocks noChangeAspect="1" noChangeArrowheads="1"/>
          </p:cNvSpPr>
          <p:nvPr/>
        </p:nvSpPr>
        <p:spPr bwMode="auto">
          <a:xfrm>
            <a:off x="6963091" y="2769486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6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PA, WV</a:t>
            </a:r>
          </a:p>
        </p:txBody>
      </p:sp>
      <p:sp>
        <p:nvSpPr>
          <p:cNvPr id="144" name="Text Box 65"/>
          <p:cNvSpPr txBox="1">
            <a:spLocks noChangeAspect="1" noChangeArrowheads="1"/>
          </p:cNvSpPr>
          <p:nvPr/>
        </p:nvSpPr>
        <p:spPr bwMode="auto">
          <a:xfrm>
            <a:off x="6192749" y="3157538"/>
            <a:ext cx="481012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IN, KY</a:t>
            </a:r>
          </a:p>
        </p:txBody>
      </p:sp>
      <p:sp>
        <p:nvSpPr>
          <p:cNvPr id="145" name="Text Box 139"/>
          <p:cNvSpPr txBox="1">
            <a:spLocks noChangeAspect="1" noChangeArrowheads="1"/>
          </p:cNvSpPr>
          <p:nvPr/>
        </p:nvSpPr>
        <p:spPr bwMode="auto">
          <a:xfrm>
            <a:off x="6159582" y="3830422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2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AL, TN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3114676" y="1190625"/>
            <a:ext cx="3057524" cy="24622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29" tIns="0" rIns="91429" bIns="0">
            <a:spAutoFit/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National Average:  5% increase</a:t>
            </a:r>
            <a:endParaRPr lang="en-US" sz="1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584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9" name="Object 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579548"/>
              </p:ext>
            </p:extLst>
          </p:nvPr>
        </p:nvGraphicFramePr>
        <p:xfrm>
          <a:off x="92075" y="1219200"/>
          <a:ext cx="8959851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" y="6217920"/>
            <a:ext cx="8519160" cy="548640"/>
          </a:xfrm>
        </p:spPr>
        <p:txBody>
          <a:bodyPr/>
          <a:lstStyle/>
          <a:p>
            <a:r>
              <a:rPr lang="en-US" sz="1100" dirty="0" smtClean="0"/>
              <a:t>NOTE</a:t>
            </a:r>
            <a:r>
              <a:rPr lang="en-US" sz="1100" dirty="0"/>
              <a:t>: ACA is the Patient Protection and Affordable Care Act. </a:t>
            </a:r>
            <a:r>
              <a:rPr lang="en-US" sz="1100" dirty="0" smtClean="0"/>
              <a:t> Analysis </a:t>
            </a:r>
            <a:r>
              <a:rPr lang="en-US" sz="1100" dirty="0"/>
              <a:t>excludes plans in the territories. </a:t>
            </a:r>
            <a:r>
              <a:rPr lang="en-US" sz="1100" dirty="0" smtClean="0"/>
              <a:t> The </a:t>
            </a:r>
            <a:r>
              <a:rPr lang="en-US" sz="1100" dirty="0"/>
              <a:t>category "No/little" gap coverage includes </a:t>
            </a:r>
            <a:r>
              <a:rPr lang="en-US" sz="1100" dirty="0" smtClean="0"/>
              <a:t>plans offering </a:t>
            </a:r>
            <a:r>
              <a:rPr lang="en-US" sz="1100" dirty="0"/>
              <a:t>coverage of few </a:t>
            </a:r>
            <a:r>
              <a:rPr lang="en-US" sz="1100" dirty="0" smtClean="0"/>
              <a:t>generics (and for 2014 few brands). </a:t>
            </a:r>
            <a:r>
              <a:rPr lang="en-US" sz="1100" dirty="0"/>
              <a:t>In 2008 and 2009, the number of plans offering gap coverage for brands rounds to 0%. Totals may not sum to 100% due to rounding. </a:t>
            </a:r>
            <a:r>
              <a:rPr lang="en-US" sz="1100" dirty="0" smtClean="0"/>
              <a:t>Total for </a:t>
            </a:r>
            <a:r>
              <a:rPr lang="en-US" sz="1100" dirty="0"/>
              <a:t>2014 </a:t>
            </a:r>
            <a:r>
              <a:rPr lang="en-US" sz="1100" dirty="0" smtClean="0"/>
              <a:t>includes </a:t>
            </a:r>
            <a:r>
              <a:rPr lang="en-US" sz="1100" dirty="0"/>
              <a:t>168 plans under CMS sanction and </a:t>
            </a:r>
            <a:r>
              <a:rPr lang="en-US" sz="1100" dirty="0" smtClean="0"/>
              <a:t>closed to new enrollees as </a:t>
            </a:r>
            <a:r>
              <a:rPr lang="en-US" sz="1100" dirty="0"/>
              <a:t>of October </a:t>
            </a:r>
            <a:r>
              <a:rPr lang="en-US" sz="1100" dirty="0" smtClean="0"/>
              <a:t>2013; 2014 analysis excludes missing coverage gap data for </a:t>
            </a:r>
            <a:r>
              <a:rPr lang="en-US" sz="1100" dirty="0" err="1" smtClean="0"/>
              <a:t>SmartD</a:t>
            </a:r>
            <a:r>
              <a:rPr lang="en-US" sz="1100" dirty="0" smtClean="0"/>
              <a:t> Rx Plus PDP (3% of PDPs in 2014).</a:t>
            </a:r>
          </a:p>
          <a:p>
            <a:r>
              <a:rPr lang="en-US" sz="1100" dirty="0"/>
              <a:t>SOURCE: </a:t>
            </a:r>
            <a:r>
              <a:rPr lang="en-US" sz="1100" dirty="0" smtClean="0"/>
              <a:t>Georgetown/NORC/Kaiser Family Foundation </a:t>
            </a:r>
            <a:r>
              <a:rPr lang="en-US" sz="1100" dirty="0"/>
              <a:t>analysis of CMS PDP landscape source files, </a:t>
            </a:r>
            <a:r>
              <a:rPr lang="en-US" sz="1100" dirty="0" smtClean="0"/>
              <a:t>2006-2014.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Share of Medicare </a:t>
            </a:r>
            <a:r>
              <a:rPr lang="en-US" sz="2500" dirty="0" smtClean="0"/>
              <a:t>Part D Stand-Alone </a:t>
            </a:r>
            <a:r>
              <a:rPr lang="en-US" sz="2500" dirty="0"/>
              <a:t>Prescription Drug Plans,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By </a:t>
            </a:r>
            <a:r>
              <a:rPr lang="en-US" sz="2500" dirty="0"/>
              <a:t>Type of Gap Coverage, </a:t>
            </a:r>
            <a:r>
              <a:rPr lang="en-US" sz="2500" dirty="0" smtClean="0"/>
              <a:t>2006-2014</a:t>
            </a:r>
            <a:endParaRPr lang="en-US" sz="25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122322"/>
              </p:ext>
            </p:extLst>
          </p:nvPr>
        </p:nvGraphicFramePr>
        <p:xfrm>
          <a:off x="92363" y="5410200"/>
          <a:ext cx="7003764" cy="488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196"/>
                <a:gridCol w="778196"/>
                <a:gridCol w="778196"/>
                <a:gridCol w="778196"/>
                <a:gridCol w="778196"/>
                <a:gridCol w="778196"/>
                <a:gridCol w="778196"/>
                <a:gridCol w="778196"/>
                <a:gridCol w="778196"/>
              </a:tblGrid>
              <a:tr h="24140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2008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4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1,429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1,875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1,824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1,689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1,576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1,109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1,041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1,031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1,169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7096125" y="1295400"/>
            <a:ext cx="1981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20" r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i="1" dirty="0">
                <a:latin typeface="Calibri" pitchFamily="34" charset="0"/>
              </a:rPr>
              <a:t>In </a:t>
            </a:r>
            <a:r>
              <a:rPr lang="en-US" sz="1400" b="1" i="1" dirty="0" smtClean="0">
                <a:latin typeface="Calibri" pitchFamily="34" charset="0"/>
              </a:rPr>
              <a:t>2014, </a:t>
            </a:r>
            <a:r>
              <a:rPr lang="en-US" sz="1400" b="1" i="1" dirty="0">
                <a:latin typeface="Calibri" pitchFamily="34" charset="0"/>
              </a:rPr>
              <a:t>the coverage </a:t>
            </a:r>
            <a:r>
              <a:rPr lang="en-US" sz="1400" b="1" i="1" dirty="0" smtClean="0">
                <a:latin typeface="Calibri" pitchFamily="34" charset="0"/>
              </a:rPr>
              <a:t>gap </a:t>
            </a:r>
            <a:r>
              <a:rPr lang="en-US" sz="1400" b="1" i="1" dirty="0">
                <a:latin typeface="Calibri" pitchFamily="34" charset="0"/>
              </a:rPr>
              <a:t>is partially filled by </a:t>
            </a:r>
            <a:r>
              <a:rPr lang="en-US" sz="1400" b="1" i="1" dirty="0" smtClean="0">
                <a:latin typeface="Calibri" pitchFamily="34" charset="0"/>
              </a:rPr>
              <a:t>a </a:t>
            </a:r>
            <a:r>
              <a:rPr lang="en-US" sz="1400" b="1" i="1" dirty="0">
                <a:latin typeface="Calibri" pitchFamily="34" charset="0"/>
              </a:rPr>
              <a:t>50% price discount </a:t>
            </a:r>
            <a:r>
              <a:rPr lang="en-US" sz="1400" b="1" i="1" dirty="0" smtClean="0">
                <a:latin typeface="Calibri" pitchFamily="34" charset="0"/>
              </a:rPr>
              <a:t>and 2.5% plan payment for </a:t>
            </a:r>
            <a:r>
              <a:rPr lang="en-US" sz="1400" b="1" i="1" dirty="0">
                <a:latin typeface="Calibri" pitchFamily="34" charset="0"/>
              </a:rPr>
              <a:t>brand-name drugs and </a:t>
            </a:r>
            <a:r>
              <a:rPr lang="en-US" sz="1400" b="1" i="1" dirty="0" smtClean="0">
                <a:latin typeface="Calibri" pitchFamily="34" charset="0"/>
              </a:rPr>
              <a:t>28% plan payment for generic drugs, </a:t>
            </a:r>
            <a:r>
              <a:rPr lang="en-US" sz="1400" b="1" i="1" dirty="0">
                <a:latin typeface="Calibri" pitchFamily="34" charset="0"/>
              </a:rPr>
              <a:t>as required </a:t>
            </a:r>
            <a:r>
              <a:rPr lang="en-US" sz="1400" b="1" i="1" dirty="0" smtClean="0">
                <a:latin typeface="Calibri" pitchFamily="34" charset="0"/>
              </a:rPr>
              <a:t>by </a:t>
            </a:r>
            <a:r>
              <a:rPr lang="en-US" sz="1400" b="1" i="1" dirty="0">
                <a:latin typeface="Calibri" pitchFamily="34" charset="0"/>
              </a:rPr>
              <a:t>the ACA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7086600" y="3352800"/>
            <a:ext cx="1962150" cy="11695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tabLst>
                <a:tab pos="228600" algn="l"/>
              </a:tabLst>
            </a:pPr>
            <a:r>
              <a:rPr lang="en-US" sz="1400" b="1" dirty="0">
                <a:latin typeface="Calibri" pitchFamily="34" charset="0"/>
              </a:rPr>
              <a:t>	No/Little Additional</a:t>
            </a:r>
            <a:br>
              <a:rPr lang="en-US" sz="1400" b="1" dirty="0">
                <a:latin typeface="Calibri" pitchFamily="34" charset="0"/>
              </a:rPr>
            </a:br>
            <a:r>
              <a:rPr lang="en-US" sz="1400" b="1" dirty="0">
                <a:latin typeface="Calibri" pitchFamily="34" charset="0"/>
              </a:rPr>
              <a:t>	Gap Coverage</a:t>
            </a:r>
          </a:p>
          <a:p>
            <a:pPr eaLnBrk="1" hangingPunct="1">
              <a:spcBef>
                <a:spcPct val="50000"/>
              </a:spcBef>
              <a:tabLst>
                <a:tab pos="228600" algn="l"/>
              </a:tabLst>
            </a:pPr>
            <a:r>
              <a:rPr lang="en-US" sz="1400" b="1" dirty="0">
                <a:latin typeface="Calibri" pitchFamily="34" charset="0"/>
              </a:rPr>
              <a:t>	Mostly Generics </a:t>
            </a:r>
          </a:p>
          <a:p>
            <a:pPr eaLnBrk="1" hangingPunct="1">
              <a:spcBef>
                <a:spcPct val="50000"/>
              </a:spcBef>
              <a:tabLst>
                <a:tab pos="228600" algn="l"/>
              </a:tabLst>
            </a:pPr>
            <a:r>
              <a:rPr lang="en-US" sz="1400" b="1" dirty="0">
                <a:latin typeface="Calibri" pitchFamily="34" charset="0"/>
              </a:rPr>
              <a:t>	Generics and Brands</a:t>
            </a:r>
          </a:p>
        </p:txBody>
      </p:sp>
      <p:sp>
        <p:nvSpPr>
          <p:cNvPr id="20" name="Rectangle 7" descr="Trellis"/>
          <p:cNvSpPr>
            <a:spLocks noChangeArrowheads="1"/>
          </p:cNvSpPr>
          <p:nvPr/>
        </p:nvSpPr>
        <p:spPr bwMode="auto">
          <a:xfrm>
            <a:off x="7169150" y="3454400"/>
            <a:ext cx="155575" cy="15557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" name="Rectangle 10" descr="Trellis"/>
          <p:cNvSpPr>
            <a:spLocks noChangeArrowheads="1"/>
          </p:cNvSpPr>
          <p:nvPr/>
        </p:nvSpPr>
        <p:spPr bwMode="auto">
          <a:xfrm>
            <a:off x="7169150" y="4292600"/>
            <a:ext cx="1555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1" descr="Trellis"/>
          <p:cNvSpPr>
            <a:spLocks noChangeArrowheads="1"/>
          </p:cNvSpPr>
          <p:nvPr/>
        </p:nvSpPr>
        <p:spPr bwMode="auto">
          <a:xfrm>
            <a:off x="7169150" y="3949700"/>
            <a:ext cx="155575" cy="155575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6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9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914076"/>
              </p:ext>
            </p:extLst>
          </p:nvPr>
        </p:nvGraphicFramePr>
        <p:xfrm>
          <a:off x="184150" y="1240045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630680" y="5562167"/>
            <a:ext cx="5486400" cy="30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Total Number of PDPs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2014 = 1,169</a:t>
            </a:r>
            <a:endParaRPr lang="en-US" b="1" dirty="0">
              <a:solidFill>
                <a:schemeClr val="accent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dirty="0"/>
              <a:t>: ACA is the Patient Protection and Affordable Care Act</a:t>
            </a:r>
            <a:r>
              <a:rPr lang="en-US" dirty="0" smtClean="0"/>
              <a:t>.  PDP is prescription drug </a:t>
            </a:r>
            <a:r>
              <a:rPr lang="en-US" dirty="0"/>
              <a:t>plan. </a:t>
            </a:r>
            <a:r>
              <a:rPr lang="en-US" dirty="0" smtClean="0"/>
              <a:t> Total includes </a:t>
            </a:r>
            <a:r>
              <a:rPr lang="en-US" dirty="0"/>
              <a:t>168 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</a:t>
            </a:r>
            <a:r>
              <a:rPr lang="en-US" dirty="0" smtClean="0"/>
              <a:t>2013. Missing coverage gap data is for </a:t>
            </a:r>
            <a:r>
              <a:rPr lang="en-US" dirty="0" err="1"/>
              <a:t>SmartD</a:t>
            </a:r>
            <a:r>
              <a:rPr lang="en-US" dirty="0"/>
              <a:t> Rx Plus </a:t>
            </a:r>
            <a:r>
              <a:rPr lang="en-US" dirty="0" smtClean="0"/>
              <a:t>PDP. *Percent </a:t>
            </a:r>
            <a:r>
              <a:rPr lang="en-US" dirty="0"/>
              <a:t>of formulary drugs covered in the gap: “few”=&gt;0%-&lt;10%; “some”=≥10%-&lt;65%; “many”=≥65%-&lt;100%. </a:t>
            </a:r>
            <a:endParaRPr lang="en-US" dirty="0" smtClean="0"/>
          </a:p>
          <a:p>
            <a:r>
              <a:rPr lang="en-US" dirty="0"/>
              <a:t>SOURCE: </a:t>
            </a:r>
            <a:r>
              <a:rPr lang="en-US" dirty="0" smtClean="0"/>
              <a:t>Georgetown/NORC/Kaiser Family Foundation </a:t>
            </a:r>
            <a:r>
              <a:rPr lang="en-US" dirty="0"/>
              <a:t>analysis of CMS PDP landscape source file, </a:t>
            </a:r>
            <a:r>
              <a:rPr lang="en-US" dirty="0" smtClean="0"/>
              <a:t>2014.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500" dirty="0"/>
              <a:t>Share of Medicare </a:t>
            </a:r>
            <a:r>
              <a:rPr lang="en-US" sz="2500" dirty="0" smtClean="0"/>
              <a:t>Part D Stand-Alone </a:t>
            </a:r>
            <a:r>
              <a:rPr lang="en-US" sz="2500" dirty="0"/>
              <a:t>Prescription Drug Plans,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By </a:t>
            </a:r>
            <a:r>
              <a:rPr lang="en-US" sz="2500" dirty="0"/>
              <a:t>Type of Gap </a:t>
            </a:r>
            <a:r>
              <a:rPr lang="en-US" sz="2500" dirty="0" smtClean="0"/>
              <a:t>Coverage,* 2014</a:t>
            </a:r>
            <a:endParaRPr lang="en-US" sz="2500" dirty="0"/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381000" y="3124200"/>
            <a:ext cx="2286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i="1" u="sng" dirty="0">
                <a:latin typeface="Calibri" pitchFamily="34" charset="0"/>
              </a:rPr>
              <a:t>No/little additional </a:t>
            </a:r>
            <a:br>
              <a:rPr lang="en-US" sz="1400" b="1" i="1" u="sng" dirty="0">
                <a:latin typeface="Calibri" pitchFamily="34" charset="0"/>
              </a:rPr>
            </a:br>
            <a:r>
              <a:rPr lang="en-US" sz="1400" b="1" i="1" u="sng" dirty="0">
                <a:latin typeface="Calibri" pitchFamily="34" charset="0"/>
              </a:rPr>
              <a:t>gap coverage includes: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 b="1" dirty="0">
                <a:latin typeface="Calibri" pitchFamily="34" charset="0"/>
              </a:rPr>
              <a:t> No gap coverage </a:t>
            </a:r>
            <a:r>
              <a:rPr lang="en-US" sz="1400" b="1" dirty="0" smtClean="0">
                <a:latin typeface="Calibri" pitchFamily="34" charset="0"/>
              </a:rPr>
              <a:t>(76%)</a:t>
            </a:r>
            <a:endParaRPr lang="en-US" sz="1400" b="1" dirty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400" b="1" dirty="0">
                <a:latin typeface="Calibri" pitchFamily="34" charset="0"/>
              </a:rPr>
              <a:t> Few generics </a:t>
            </a:r>
            <a:r>
              <a:rPr lang="en-US" sz="1400" b="1" dirty="0" smtClean="0">
                <a:latin typeface="Calibri" pitchFamily="34" charset="0"/>
              </a:rPr>
              <a:t>(3%)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b="1" dirty="0">
                <a:latin typeface="Calibri" pitchFamily="34" charset="0"/>
              </a:rPr>
              <a:t>Few </a:t>
            </a:r>
            <a:r>
              <a:rPr lang="en-US" sz="1400" b="1" dirty="0" smtClean="0">
                <a:latin typeface="Calibri" pitchFamily="34" charset="0"/>
              </a:rPr>
              <a:t>brands (3%)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322001" y="3714750"/>
            <a:ext cx="23552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i="1" u="sng" dirty="0">
                <a:latin typeface="Calibri" pitchFamily="34" charset="0"/>
              </a:rPr>
              <a:t>Additional gap coverage for mostly generics includes: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 b="1" dirty="0">
                <a:latin typeface="Calibri" pitchFamily="34" charset="0"/>
              </a:rPr>
              <a:t> Some generics </a:t>
            </a:r>
            <a:r>
              <a:rPr lang="en-US" sz="1400" b="1" dirty="0" smtClean="0">
                <a:latin typeface="Calibri" pitchFamily="34" charset="0"/>
              </a:rPr>
              <a:t>(</a:t>
            </a:r>
            <a:r>
              <a:rPr lang="en-US" sz="1400" b="1" dirty="0">
                <a:latin typeface="Calibri" pitchFamily="34" charset="0"/>
              </a:rPr>
              <a:t>1</a:t>
            </a:r>
            <a:r>
              <a:rPr lang="en-US" sz="1400" b="1" dirty="0" smtClean="0">
                <a:latin typeface="Calibri" pitchFamily="34" charset="0"/>
              </a:rPr>
              <a:t>%)</a:t>
            </a:r>
            <a:endParaRPr lang="en-US" sz="1400" b="1" dirty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400" b="1" dirty="0">
                <a:latin typeface="Calibri" pitchFamily="34" charset="0"/>
              </a:rPr>
              <a:t> Many generics </a:t>
            </a:r>
            <a:r>
              <a:rPr lang="en-US" sz="1400" b="1" dirty="0" smtClean="0">
                <a:latin typeface="Calibri" pitchFamily="34" charset="0"/>
              </a:rPr>
              <a:t>(</a:t>
            </a:r>
            <a:r>
              <a:rPr lang="en-US" sz="1400" b="1" dirty="0">
                <a:latin typeface="Calibri" pitchFamily="34" charset="0"/>
              </a:rPr>
              <a:t>1</a:t>
            </a:r>
            <a:r>
              <a:rPr lang="en-US" sz="1400" b="1" dirty="0" smtClean="0">
                <a:latin typeface="Calibri" pitchFamily="34" charset="0"/>
              </a:rPr>
              <a:t>%)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6019800" y="2107049"/>
            <a:ext cx="300609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 i="1" u="sng" dirty="0">
                <a:latin typeface="Calibri" pitchFamily="34" charset="0"/>
              </a:rPr>
              <a:t>Additional gap coverage for generics and brands includes:</a:t>
            </a:r>
          </a:p>
          <a:p>
            <a:pPr marL="114300" indent="-114300" eaLnBrk="1" hangingPunct="1">
              <a:buFont typeface="Arial" charset="0"/>
              <a:buChar char="•"/>
            </a:pPr>
            <a:r>
              <a:rPr lang="en-US" sz="1400" b="1" dirty="0" smtClean="0">
                <a:latin typeface="Calibri" pitchFamily="34" charset="0"/>
              </a:rPr>
              <a:t>Many </a:t>
            </a:r>
            <a:r>
              <a:rPr lang="en-US" sz="1400" b="1" dirty="0">
                <a:latin typeface="Calibri" pitchFamily="34" charset="0"/>
              </a:rPr>
              <a:t>generics </a:t>
            </a:r>
            <a:r>
              <a:rPr lang="en-US" sz="1400" b="1" dirty="0" smtClean="0">
                <a:latin typeface="Calibri" pitchFamily="34" charset="0"/>
              </a:rPr>
              <a:t>and some </a:t>
            </a:r>
            <a:r>
              <a:rPr lang="en-US" sz="1400" b="1" dirty="0">
                <a:latin typeface="Calibri" pitchFamily="34" charset="0"/>
              </a:rPr>
              <a:t>brands </a:t>
            </a:r>
            <a:r>
              <a:rPr lang="en-US" sz="1400" b="1" dirty="0" smtClean="0">
                <a:latin typeface="Calibri" pitchFamily="34" charset="0"/>
              </a:rPr>
              <a:t>(6%)</a:t>
            </a:r>
            <a:endParaRPr lang="en-US" sz="1400" b="1" dirty="0">
              <a:latin typeface="Calibri" pitchFamily="34" charset="0"/>
            </a:endParaRPr>
          </a:p>
          <a:p>
            <a:pPr marL="114300" indent="-114300" eaLnBrk="1" hangingPunct="1">
              <a:buFont typeface="Arial" charset="0"/>
              <a:buChar char="•"/>
            </a:pPr>
            <a:r>
              <a:rPr lang="en-US" sz="1400" b="1" dirty="0">
                <a:latin typeface="Calibri" pitchFamily="34" charset="0"/>
              </a:rPr>
              <a:t>Many generics and </a:t>
            </a:r>
            <a:r>
              <a:rPr lang="en-US" sz="1400" b="1" dirty="0" smtClean="0">
                <a:latin typeface="Calibri" pitchFamily="34" charset="0"/>
              </a:rPr>
              <a:t>few </a:t>
            </a:r>
            <a:r>
              <a:rPr lang="en-US" sz="1400" b="1" dirty="0">
                <a:latin typeface="Calibri" pitchFamily="34" charset="0"/>
              </a:rPr>
              <a:t>brands (&lt;1%)</a:t>
            </a:r>
          </a:p>
          <a:p>
            <a:pPr marL="114300" indent="-114300" eaLnBrk="1" hangingPunct="1">
              <a:buFont typeface="Arial" charset="0"/>
              <a:buChar char="•"/>
            </a:pPr>
            <a:r>
              <a:rPr lang="en-US" sz="1400" b="1" dirty="0" smtClean="0">
                <a:latin typeface="Calibri" pitchFamily="34" charset="0"/>
              </a:rPr>
              <a:t>Some </a:t>
            </a:r>
            <a:r>
              <a:rPr lang="en-US" sz="1400" b="1" dirty="0">
                <a:latin typeface="Calibri" pitchFamily="34" charset="0"/>
              </a:rPr>
              <a:t>generics and </a:t>
            </a:r>
            <a:r>
              <a:rPr lang="en-US" sz="1400" b="1" dirty="0" smtClean="0">
                <a:latin typeface="Calibri" pitchFamily="34" charset="0"/>
              </a:rPr>
              <a:t>some </a:t>
            </a:r>
            <a:r>
              <a:rPr lang="en-US" sz="1400" b="1" dirty="0">
                <a:latin typeface="Calibri" pitchFamily="34" charset="0"/>
              </a:rPr>
              <a:t>brands </a:t>
            </a:r>
            <a:r>
              <a:rPr lang="en-US" sz="1400" b="1" dirty="0" smtClean="0">
                <a:latin typeface="Calibri" pitchFamily="34" charset="0"/>
              </a:rPr>
              <a:t>(7%)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33400" y="1241691"/>
            <a:ext cx="8153400" cy="510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600" b="1" i="1" dirty="0">
                <a:latin typeface="Calibri" pitchFamily="34" charset="0"/>
              </a:rPr>
              <a:t>In </a:t>
            </a:r>
            <a:r>
              <a:rPr lang="en-US" sz="1600" b="1" i="1" dirty="0" smtClean="0">
                <a:latin typeface="Calibri" pitchFamily="34" charset="0"/>
              </a:rPr>
              <a:t>2014, </a:t>
            </a:r>
            <a:r>
              <a:rPr lang="en-US" sz="1600" b="1" i="1" dirty="0">
                <a:latin typeface="Calibri" pitchFamily="34" charset="0"/>
              </a:rPr>
              <a:t>the coverage gap is partially filled by a 50% price discount </a:t>
            </a:r>
            <a:r>
              <a:rPr lang="en-US" sz="1600" b="1" i="1" dirty="0" smtClean="0">
                <a:latin typeface="Calibri" pitchFamily="34" charset="0"/>
              </a:rPr>
              <a:t>and 2.5% plan payment for </a:t>
            </a:r>
            <a:r>
              <a:rPr lang="en-US" sz="1600" b="1" i="1" dirty="0">
                <a:latin typeface="Calibri" pitchFamily="34" charset="0"/>
              </a:rPr>
              <a:t>brand-name drugs </a:t>
            </a:r>
            <a:r>
              <a:rPr lang="en-US" sz="1600" b="1" i="1" dirty="0" smtClean="0">
                <a:latin typeface="Calibri" pitchFamily="34" charset="0"/>
              </a:rPr>
              <a:t>and 28% plan payment for generic drugs, </a:t>
            </a:r>
            <a:r>
              <a:rPr lang="en-US" sz="1600" b="1" i="1" dirty="0">
                <a:latin typeface="Calibri" pitchFamily="34" charset="0"/>
              </a:rPr>
              <a:t>as required by the ACA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52658" y="2825175"/>
            <a:ext cx="13909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Generics </a:t>
            </a:r>
            <a:b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and brands</a:t>
            </a:r>
            <a:endParaRPr 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344805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Calibri" pitchFamily="34" charset="0"/>
                <a:cs typeface="Meta Offc Pro"/>
              </a:rPr>
              <a:t>Mostly generics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6096000" y="3676260"/>
            <a:ext cx="209233" cy="103385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70789" y="3938221"/>
            <a:ext cx="987136" cy="30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  <a:cs typeface="Meta Offc Pro"/>
              </a:rPr>
              <a:t>Missing</a:t>
            </a:r>
          </a:p>
        </p:txBody>
      </p:sp>
    </p:spTree>
    <p:extLst>
      <p:ext uri="{BB962C8B-B14F-4D97-AF65-F5344CB8AC3E}">
        <p14:creationId xmlns:p14="http://schemas.microsoft.com/office/powerpoint/2010/main" val="36226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570731"/>
              </p:ext>
            </p:extLst>
          </p:nvPr>
        </p:nvGraphicFramePr>
        <p:xfrm>
          <a:off x="28575" y="1219201"/>
          <a:ext cx="895985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dirty="0"/>
              <a:t>: Estimates may not sum to total due to rounding. </a:t>
            </a:r>
            <a:r>
              <a:rPr lang="en-US" dirty="0" smtClean="0"/>
              <a:t>Analysis for 2014 includes </a:t>
            </a:r>
            <a:r>
              <a:rPr lang="en-US" dirty="0"/>
              <a:t>168 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2013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SOURCE</a:t>
            </a:r>
            <a:r>
              <a:rPr lang="en-US" dirty="0"/>
              <a:t>: </a:t>
            </a:r>
            <a:r>
              <a:rPr lang="en-US" dirty="0" smtClean="0"/>
              <a:t>Georgetown/NORC/Kaiser Family Foundation </a:t>
            </a:r>
            <a:r>
              <a:rPr lang="en-US" dirty="0"/>
              <a:t>analysis of CMS PDP landscape source files, </a:t>
            </a:r>
            <a:r>
              <a:rPr lang="en-US" dirty="0" smtClean="0"/>
              <a:t>2006-2014.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Share of Medicare </a:t>
            </a:r>
            <a:r>
              <a:rPr lang="en-US" sz="2500" dirty="0" smtClean="0"/>
              <a:t>Part D Stand-Alone </a:t>
            </a:r>
            <a:r>
              <a:rPr lang="en-US" sz="2500" dirty="0"/>
              <a:t>Prescription Drug </a:t>
            </a:r>
            <a:r>
              <a:rPr lang="en-US" sz="2500" dirty="0" smtClean="0"/>
              <a:t>Plans, </a:t>
            </a:r>
            <a:br>
              <a:rPr lang="en-US" sz="2500" dirty="0" smtClean="0"/>
            </a:br>
            <a:r>
              <a:rPr lang="en-US" sz="2500" dirty="0" smtClean="0"/>
              <a:t>By Deductible Amount, 2006-2014</a:t>
            </a:r>
            <a:endParaRPr lang="en-US" sz="25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23030"/>
              </p:ext>
            </p:extLst>
          </p:nvPr>
        </p:nvGraphicFramePr>
        <p:xfrm>
          <a:off x="76201" y="5440680"/>
          <a:ext cx="86106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"/>
                <a:gridCol w="990600"/>
                <a:gridCol w="838200"/>
                <a:gridCol w="762000"/>
                <a:gridCol w="762000"/>
                <a:gridCol w="838200"/>
                <a:gridCol w="822649"/>
                <a:gridCol w="839206"/>
                <a:gridCol w="769273"/>
                <a:gridCol w="769273"/>
              </a:tblGrid>
              <a:tr h="365760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i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Standard deductible amount: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   2006 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2007 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2008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2009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2010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2011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2012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2013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2014</a:t>
                      </a:r>
                      <a:endParaRPr lang="en-U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    $250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$265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$275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$295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 $310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   $310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$320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$325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+mj-lt"/>
                          <a:cs typeface="Calibri" pitchFamily="34" charset="0"/>
                        </a:rPr>
                        <a:t>$310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1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616153"/>
              </p:ext>
            </p:extLst>
          </p:nvPr>
        </p:nvGraphicFramePr>
        <p:xfrm>
          <a:off x="609599" y="1371601"/>
          <a:ext cx="8442325" cy="411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dirty="0"/>
              <a:t>: </a:t>
            </a:r>
            <a:r>
              <a:rPr lang="en-US" dirty="0" smtClean="0"/>
              <a:t>PDP is prescription drug plan.  Excludes plans in </a:t>
            </a:r>
            <a:r>
              <a:rPr lang="en-US" dirty="0"/>
              <a:t>the territories. Analysis for 2014 includes 168 plans under CMS sanction and closed to new enrollees as of October 2013. *De </a:t>
            </a:r>
            <a:r>
              <a:rPr lang="en-US" dirty="0" err="1"/>
              <a:t>minimis</a:t>
            </a:r>
            <a:r>
              <a:rPr lang="en-US" dirty="0"/>
              <a:t> plans can retain </a:t>
            </a:r>
            <a:r>
              <a:rPr lang="en-US" dirty="0" smtClean="0"/>
              <a:t>Low-Income Subsidy beneficiaries </a:t>
            </a:r>
            <a:r>
              <a:rPr lang="en-US" dirty="0"/>
              <a:t>despite exceeding the benchmark premium by $2 in 2007, $1 in 2008, and $2 in </a:t>
            </a:r>
            <a:r>
              <a:rPr lang="en-US" dirty="0" smtClean="0"/>
              <a:t>2011-2014. </a:t>
            </a:r>
          </a:p>
          <a:p>
            <a:r>
              <a:rPr lang="en-US" dirty="0"/>
              <a:t>SOURCE: </a:t>
            </a:r>
            <a:r>
              <a:rPr lang="en-US" dirty="0" smtClean="0"/>
              <a:t>Georgetown/NORC/Kaiser Family Foundation </a:t>
            </a:r>
            <a:r>
              <a:rPr lang="en-US" dirty="0"/>
              <a:t>analysis of CMS PDP landscape source files, </a:t>
            </a:r>
            <a:r>
              <a:rPr lang="en-US" dirty="0" smtClean="0"/>
              <a:t>2006-2014.</a:t>
            </a:r>
            <a:endParaRPr lang="en-US" dirty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latin typeface="Calibri" pitchFamily="34" charset="0"/>
                <a:cs typeface="Calibri" pitchFamily="34" charset="0"/>
              </a:rPr>
              <a:t>Number of Medicare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Part D Stand-Alone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Prescription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Drug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Plans Available Without a Premium to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Low-Income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Subsidy Recipients,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2006-2014</a:t>
            </a:r>
            <a:endParaRPr lang="en-US" sz="25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75938"/>
              </p:ext>
            </p:extLst>
          </p:nvPr>
        </p:nvGraphicFramePr>
        <p:xfrm>
          <a:off x="-1" y="5353878"/>
          <a:ext cx="889635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712"/>
                <a:gridCol w="704289"/>
                <a:gridCol w="1066800"/>
                <a:gridCol w="838200"/>
                <a:gridCol w="980331"/>
                <a:gridCol w="775338"/>
                <a:gridCol w="1019470"/>
                <a:gridCol w="897405"/>
                <a:gridCol w="897405"/>
                <a:gridCol w="897405"/>
              </a:tblGrid>
              <a:tr h="365760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Total number </a:t>
                      </a:r>
                      <a:br>
                        <a:rPr lang="en-US" sz="140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of PDPs:</a:t>
                      </a:r>
                      <a:endParaRPr lang="en-US" sz="1400" i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2009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2012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1,429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1,875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1,824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1,689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1,576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1,109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1,041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1,031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1,169 PDPs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2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7" name="Line 105"/>
          <p:cNvSpPr>
            <a:spLocks noChangeAspect="1" noChangeShapeType="1"/>
          </p:cNvSpPr>
          <p:nvPr/>
        </p:nvSpPr>
        <p:spPr bwMode="auto">
          <a:xfrm flipH="1" flipV="1">
            <a:off x="2332038" y="5284790"/>
            <a:ext cx="282575" cy="165100"/>
          </a:xfrm>
          <a:prstGeom prst="lin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4" name="Freeform 2"/>
          <p:cNvSpPr>
            <a:spLocks noChangeAspect="1"/>
          </p:cNvSpPr>
          <p:nvPr/>
        </p:nvSpPr>
        <p:spPr bwMode="auto">
          <a:xfrm>
            <a:off x="5980113" y="3367087"/>
            <a:ext cx="492125" cy="584200"/>
          </a:xfrm>
          <a:custGeom>
            <a:avLst/>
            <a:gdLst/>
            <a:ahLst/>
            <a:cxnLst>
              <a:cxn ang="0">
                <a:pos x="0" y="89"/>
              </a:cxn>
              <a:cxn ang="0">
                <a:pos x="155" y="74"/>
              </a:cxn>
              <a:cxn ang="0">
                <a:pos x="188" y="80"/>
              </a:cxn>
              <a:cxn ang="0">
                <a:pos x="261" y="46"/>
              </a:cxn>
              <a:cxn ang="0">
                <a:pos x="277" y="15"/>
              </a:cxn>
              <a:cxn ang="0">
                <a:pos x="321" y="0"/>
              </a:cxn>
              <a:cxn ang="0">
                <a:pos x="345" y="150"/>
              </a:cxn>
              <a:cxn ang="0">
                <a:pos x="327" y="167"/>
              </a:cxn>
              <a:cxn ang="0">
                <a:pos x="331" y="271"/>
              </a:cxn>
              <a:cxn ang="0">
                <a:pos x="297" y="280"/>
              </a:cxn>
              <a:cxn ang="0">
                <a:pos x="277" y="338"/>
              </a:cxn>
              <a:cxn ang="0">
                <a:pos x="251" y="331"/>
              </a:cxn>
              <a:cxn ang="0">
                <a:pos x="242" y="398"/>
              </a:cxn>
              <a:cxn ang="0">
                <a:pos x="203" y="369"/>
              </a:cxn>
              <a:cxn ang="0">
                <a:pos x="127" y="387"/>
              </a:cxn>
              <a:cxn ang="0">
                <a:pos x="94" y="362"/>
              </a:cxn>
              <a:cxn ang="0">
                <a:pos x="51" y="360"/>
              </a:cxn>
              <a:cxn ang="0">
                <a:pos x="29" y="249"/>
              </a:cxn>
              <a:cxn ang="0">
                <a:pos x="0" y="89"/>
              </a:cxn>
            </a:cxnLst>
            <a:rect l="0" t="0" r="r" b="b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5" name="Freeform 3"/>
          <p:cNvSpPr>
            <a:spLocks noChangeAspect="1"/>
          </p:cNvSpPr>
          <p:nvPr/>
        </p:nvSpPr>
        <p:spPr bwMode="auto">
          <a:xfrm>
            <a:off x="7219950" y="2619375"/>
            <a:ext cx="233363" cy="422275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0" y="51"/>
              </a:cxn>
              <a:cxn ang="0">
                <a:pos x="37" y="118"/>
              </a:cxn>
              <a:cxn ang="0">
                <a:pos x="15" y="136"/>
              </a:cxn>
              <a:cxn ang="0">
                <a:pos x="24" y="289"/>
              </a:cxn>
              <a:cxn ang="0">
                <a:pos x="115" y="267"/>
              </a:cxn>
              <a:cxn ang="0">
                <a:pos x="138" y="267"/>
              </a:cxn>
              <a:cxn ang="0">
                <a:pos x="152" y="250"/>
              </a:cxn>
              <a:cxn ang="0">
                <a:pos x="152" y="222"/>
              </a:cxn>
              <a:cxn ang="0">
                <a:pos x="162" y="204"/>
              </a:cxn>
              <a:cxn ang="0">
                <a:pos x="112" y="182"/>
              </a:cxn>
              <a:cxn ang="0">
                <a:pos x="46" y="14"/>
              </a:cxn>
              <a:cxn ang="0">
                <a:pos x="34" y="0"/>
              </a:cxn>
            </a:cxnLst>
            <a:rect l="0" t="0" r="r" b="b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6" name="Freeform 4"/>
          <p:cNvSpPr>
            <a:spLocks noChangeAspect="1"/>
          </p:cNvSpPr>
          <p:nvPr/>
        </p:nvSpPr>
        <p:spPr bwMode="auto">
          <a:xfrm>
            <a:off x="7354888" y="3116262"/>
            <a:ext cx="107950" cy="984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2" y="0"/>
              </a:cxn>
              <a:cxn ang="0">
                <a:pos x="77" y="33"/>
              </a:cxn>
              <a:cxn ang="0">
                <a:pos x="68" y="42"/>
              </a:cxn>
              <a:cxn ang="0">
                <a:pos x="46" y="42"/>
              </a:cxn>
              <a:cxn ang="0">
                <a:pos x="35" y="64"/>
              </a:cxn>
              <a:cxn ang="0">
                <a:pos x="0" y="10"/>
              </a:cxn>
            </a:cxnLst>
            <a:rect l="0" t="0" r="r" b="b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Text Box 5"/>
          <p:cNvSpPr txBox="1">
            <a:spLocks noChangeAspect="1" noChangeArrowheads="1"/>
          </p:cNvSpPr>
          <p:nvPr/>
        </p:nvSpPr>
        <p:spPr bwMode="auto">
          <a:xfrm>
            <a:off x="5926138" y="3535362"/>
            <a:ext cx="631825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9" name="Freeform 7"/>
          <p:cNvSpPr>
            <a:spLocks noChangeAspect="1"/>
          </p:cNvSpPr>
          <p:nvPr/>
        </p:nvSpPr>
        <p:spPr bwMode="auto">
          <a:xfrm>
            <a:off x="1935163" y="2271712"/>
            <a:ext cx="752475" cy="568325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43" y="30"/>
              </a:cxn>
              <a:cxn ang="0">
                <a:pos x="326" y="49"/>
              </a:cxn>
              <a:cxn ang="0">
                <a:pos x="366" y="58"/>
              </a:cxn>
              <a:cxn ang="0">
                <a:pos x="408" y="64"/>
              </a:cxn>
              <a:cxn ang="0">
                <a:pos x="463" y="74"/>
              </a:cxn>
              <a:cxn ang="0">
                <a:pos x="530" y="86"/>
              </a:cxn>
              <a:cxn ang="0">
                <a:pos x="487" y="389"/>
              </a:cxn>
              <a:cxn ang="0">
                <a:pos x="281" y="345"/>
              </a:cxn>
              <a:cxn ang="0">
                <a:pos x="253" y="365"/>
              </a:cxn>
              <a:cxn ang="0">
                <a:pos x="216" y="335"/>
              </a:cxn>
              <a:cxn ang="0">
                <a:pos x="183" y="365"/>
              </a:cxn>
              <a:cxn ang="0">
                <a:pos x="153" y="339"/>
              </a:cxn>
              <a:cxn ang="0">
                <a:pos x="68" y="335"/>
              </a:cxn>
              <a:cxn ang="0">
                <a:pos x="80" y="286"/>
              </a:cxn>
              <a:cxn ang="0">
                <a:pos x="19" y="281"/>
              </a:cxn>
              <a:cxn ang="0">
                <a:pos x="13" y="253"/>
              </a:cxn>
              <a:cxn ang="0">
                <a:pos x="25" y="223"/>
              </a:cxn>
              <a:cxn ang="0">
                <a:pos x="10" y="196"/>
              </a:cxn>
              <a:cxn ang="0">
                <a:pos x="11" y="120"/>
              </a:cxn>
              <a:cxn ang="0">
                <a:pos x="0" y="62"/>
              </a:cxn>
              <a:cxn ang="0">
                <a:pos x="7" y="40"/>
              </a:cxn>
              <a:cxn ang="0">
                <a:pos x="34" y="49"/>
              </a:cxn>
              <a:cxn ang="0">
                <a:pos x="62" y="83"/>
              </a:cxn>
              <a:cxn ang="0">
                <a:pos x="114" y="91"/>
              </a:cxn>
              <a:cxn ang="0">
                <a:pos x="128" y="119"/>
              </a:cxn>
              <a:cxn ang="0">
                <a:pos x="102" y="119"/>
              </a:cxn>
              <a:cxn ang="0">
                <a:pos x="99" y="143"/>
              </a:cxn>
              <a:cxn ang="0">
                <a:pos x="114" y="146"/>
              </a:cxn>
              <a:cxn ang="0">
                <a:pos x="120" y="170"/>
              </a:cxn>
              <a:cxn ang="0">
                <a:pos x="89" y="187"/>
              </a:cxn>
              <a:cxn ang="0">
                <a:pos x="89" y="204"/>
              </a:cxn>
              <a:cxn ang="0">
                <a:pos x="125" y="204"/>
              </a:cxn>
              <a:cxn ang="0">
                <a:pos x="134" y="162"/>
              </a:cxn>
              <a:cxn ang="0">
                <a:pos x="161" y="137"/>
              </a:cxn>
              <a:cxn ang="0">
                <a:pos x="128" y="71"/>
              </a:cxn>
              <a:cxn ang="0">
                <a:pos x="149" y="50"/>
              </a:cxn>
              <a:cxn ang="0">
                <a:pos x="134" y="0"/>
              </a:cxn>
            </a:cxnLst>
            <a:rect l="0" t="0" r="r" b="b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60" name="Freeform 8"/>
          <p:cNvSpPr>
            <a:spLocks noChangeAspect="1"/>
          </p:cNvSpPr>
          <p:nvPr/>
        </p:nvSpPr>
        <p:spPr bwMode="auto">
          <a:xfrm>
            <a:off x="1754188" y="2676525"/>
            <a:ext cx="939800" cy="739775"/>
          </a:xfrm>
          <a:custGeom>
            <a:avLst/>
            <a:gdLst/>
            <a:ahLst/>
            <a:cxnLst>
              <a:cxn ang="0">
                <a:pos x="145" y="0"/>
              </a:cxn>
              <a:cxn ang="0">
                <a:pos x="126" y="11"/>
              </a:cxn>
              <a:cxn ang="0">
                <a:pos x="114" y="55"/>
              </a:cxn>
              <a:cxn ang="0">
                <a:pos x="102" y="93"/>
              </a:cxn>
              <a:cxn ang="0">
                <a:pos x="93" y="123"/>
              </a:cxn>
              <a:cxn ang="0">
                <a:pos x="81" y="155"/>
              </a:cxn>
              <a:cxn ang="0">
                <a:pos x="67" y="188"/>
              </a:cxn>
              <a:cxn ang="0">
                <a:pos x="50" y="224"/>
              </a:cxn>
              <a:cxn ang="0">
                <a:pos x="26" y="266"/>
              </a:cxn>
              <a:cxn ang="0">
                <a:pos x="0" y="306"/>
              </a:cxn>
              <a:cxn ang="0">
                <a:pos x="0" y="394"/>
              </a:cxn>
              <a:cxn ang="0">
                <a:pos x="371" y="470"/>
              </a:cxn>
              <a:cxn ang="0">
                <a:pos x="543" y="505"/>
              </a:cxn>
              <a:cxn ang="0">
                <a:pos x="579" y="330"/>
              </a:cxn>
              <a:cxn ang="0">
                <a:pos x="601" y="315"/>
              </a:cxn>
              <a:cxn ang="0">
                <a:pos x="580" y="276"/>
              </a:cxn>
              <a:cxn ang="0">
                <a:pos x="591" y="236"/>
              </a:cxn>
              <a:cxn ang="0">
                <a:pos x="662" y="169"/>
              </a:cxn>
              <a:cxn ang="0">
                <a:pos x="613" y="108"/>
              </a:cxn>
              <a:cxn ang="0">
                <a:pos x="407" y="64"/>
              </a:cxn>
              <a:cxn ang="0">
                <a:pos x="379" y="82"/>
              </a:cxn>
              <a:cxn ang="0">
                <a:pos x="342" y="52"/>
              </a:cxn>
              <a:cxn ang="0">
                <a:pos x="309" y="84"/>
              </a:cxn>
              <a:cxn ang="0">
                <a:pos x="278" y="52"/>
              </a:cxn>
              <a:cxn ang="0">
                <a:pos x="196" y="54"/>
              </a:cxn>
              <a:cxn ang="0">
                <a:pos x="206" y="5"/>
              </a:cxn>
              <a:cxn ang="0">
                <a:pos x="145" y="0"/>
              </a:cxn>
            </a:cxnLst>
            <a:rect l="0" t="0" r="r" b="b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61" name="Text Box 9"/>
          <p:cNvSpPr txBox="1">
            <a:spLocks noChangeAspect="1" noChangeArrowheads="1"/>
          </p:cNvSpPr>
          <p:nvPr/>
        </p:nvSpPr>
        <p:spPr bwMode="auto">
          <a:xfrm>
            <a:off x="2009776" y="2633662"/>
            <a:ext cx="581025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12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OR, WA</a:t>
            </a:r>
          </a:p>
        </p:txBody>
      </p:sp>
      <p:sp>
        <p:nvSpPr>
          <p:cNvPr id="74763" name="Freeform 11"/>
          <p:cNvSpPr>
            <a:spLocks noChangeAspect="1"/>
          </p:cNvSpPr>
          <p:nvPr/>
        </p:nvSpPr>
        <p:spPr bwMode="auto">
          <a:xfrm>
            <a:off x="1700213" y="3259137"/>
            <a:ext cx="990600" cy="1579563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374" y="64"/>
              </a:cxn>
              <a:cxn ang="0">
                <a:pos x="304" y="381"/>
              </a:cxn>
              <a:cxn ang="0">
                <a:pos x="664" y="864"/>
              </a:cxn>
              <a:cxn ang="0">
                <a:pos x="697" y="925"/>
              </a:cxn>
              <a:cxn ang="0">
                <a:pos x="663" y="955"/>
              </a:cxn>
              <a:cxn ang="0">
                <a:pos x="641" y="1009"/>
              </a:cxn>
              <a:cxn ang="0">
                <a:pos x="620" y="1040"/>
              </a:cxn>
              <a:cxn ang="0">
                <a:pos x="642" y="1068"/>
              </a:cxn>
              <a:cxn ang="0">
                <a:pos x="605" y="1077"/>
              </a:cxn>
              <a:cxn ang="0">
                <a:pos x="393" y="1070"/>
              </a:cxn>
              <a:cxn ang="0">
                <a:pos x="380" y="1007"/>
              </a:cxn>
              <a:cxn ang="0">
                <a:pos x="343" y="961"/>
              </a:cxn>
              <a:cxn ang="0">
                <a:pos x="316" y="944"/>
              </a:cxn>
              <a:cxn ang="0">
                <a:pos x="308" y="912"/>
              </a:cxn>
              <a:cxn ang="0">
                <a:pos x="286" y="894"/>
              </a:cxn>
              <a:cxn ang="0">
                <a:pos x="263" y="871"/>
              </a:cxn>
              <a:cxn ang="0">
                <a:pos x="256" y="846"/>
              </a:cxn>
              <a:cxn ang="0">
                <a:pos x="235" y="830"/>
              </a:cxn>
              <a:cxn ang="0">
                <a:pos x="202" y="839"/>
              </a:cxn>
              <a:cxn ang="0">
                <a:pos x="165" y="825"/>
              </a:cxn>
              <a:cxn ang="0">
                <a:pos x="165" y="812"/>
              </a:cxn>
              <a:cxn ang="0">
                <a:pos x="164" y="782"/>
              </a:cxn>
              <a:cxn ang="0">
                <a:pos x="149" y="749"/>
              </a:cxn>
              <a:cxn ang="0">
                <a:pos x="147" y="722"/>
              </a:cxn>
              <a:cxn ang="0">
                <a:pos x="131" y="699"/>
              </a:cxn>
              <a:cxn ang="0">
                <a:pos x="135" y="676"/>
              </a:cxn>
              <a:cxn ang="0">
                <a:pos x="89" y="621"/>
              </a:cxn>
              <a:cxn ang="0">
                <a:pos x="89" y="590"/>
              </a:cxn>
              <a:cxn ang="0">
                <a:pos x="113" y="578"/>
              </a:cxn>
              <a:cxn ang="0">
                <a:pos x="113" y="559"/>
              </a:cxn>
              <a:cxn ang="0">
                <a:pos x="89" y="553"/>
              </a:cxn>
              <a:cxn ang="0">
                <a:pos x="79" y="523"/>
              </a:cxn>
              <a:cxn ang="0">
                <a:pos x="67" y="471"/>
              </a:cxn>
              <a:cxn ang="0">
                <a:pos x="101" y="499"/>
              </a:cxn>
              <a:cxn ang="0">
                <a:pos x="88" y="462"/>
              </a:cxn>
              <a:cxn ang="0">
                <a:pos x="113" y="462"/>
              </a:cxn>
              <a:cxn ang="0">
                <a:pos x="113" y="435"/>
              </a:cxn>
              <a:cxn ang="0">
                <a:pos x="88" y="417"/>
              </a:cxn>
              <a:cxn ang="0">
                <a:pos x="76" y="442"/>
              </a:cxn>
              <a:cxn ang="0">
                <a:pos x="53" y="433"/>
              </a:cxn>
              <a:cxn ang="0">
                <a:pos x="9" y="313"/>
              </a:cxn>
              <a:cxn ang="0">
                <a:pos x="21" y="226"/>
              </a:cxn>
              <a:cxn ang="0">
                <a:pos x="0" y="177"/>
              </a:cxn>
              <a:cxn ang="0">
                <a:pos x="10" y="140"/>
              </a:cxn>
              <a:cxn ang="0">
                <a:pos x="32" y="132"/>
              </a:cxn>
              <a:cxn ang="0">
                <a:pos x="53" y="73"/>
              </a:cxn>
              <a:cxn ang="0">
                <a:pos x="53" y="0"/>
              </a:cxn>
            </a:cxnLst>
            <a:rect l="0" t="0" r="r" b="b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64" name="Text Box 12"/>
          <p:cNvSpPr txBox="1">
            <a:spLocks noChangeAspect="1" noChangeArrowheads="1"/>
          </p:cNvSpPr>
          <p:nvPr/>
        </p:nvSpPr>
        <p:spPr bwMode="auto">
          <a:xfrm flipH="1">
            <a:off x="1828801" y="4046537"/>
            <a:ext cx="5334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9</a:t>
            </a:r>
          </a:p>
        </p:txBody>
      </p:sp>
      <p:sp>
        <p:nvSpPr>
          <p:cNvPr id="74766" name="Freeform 14"/>
          <p:cNvSpPr>
            <a:spLocks noChangeAspect="1"/>
          </p:cNvSpPr>
          <p:nvPr/>
        </p:nvSpPr>
        <p:spPr bwMode="auto">
          <a:xfrm>
            <a:off x="2114550" y="3354387"/>
            <a:ext cx="747713" cy="1168400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0" y="316"/>
              </a:cxn>
              <a:cxn ang="0">
                <a:pos x="359" y="797"/>
              </a:cxn>
              <a:cxn ang="0">
                <a:pos x="381" y="776"/>
              </a:cxn>
              <a:cxn ang="0">
                <a:pos x="380" y="681"/>
              </a:cxn>
              <a:cxn ang="0">
                <a:pos x="425" y="688"/>
              </a:cxn>
              <a:cxn ang="0">
                <a:pos x="471" y="396"/>
              </a:cxn>
              <a:cxn ang="0">
                <a:pos x="502" y="198"/>
              </a:cxn>
              <a:cxn ang="0">
                <a:pos x="511" y="138"/>
              </a:cxn>
              <a:cxn ang="0">
                <a:pos x="527" y="85"/>
              </a:cxn>
              <a:cxn ang="0">
                <a:pos x="290" y="47"/>
              </a:cxn>
              <a:cxn ang="0">
                <a:pos x="67" y="0"/>
              </a:cxn>
            </a:cxnLst>
            <a:rect l="0" t="0" r="r" b="b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accent6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67" name="Text Box 15"/>
          <p:cNvSpPr txBox="1">
            <a:spLocks noChangeAspect="1" noChangeArrowheads="1"/>
          </p:cNvSpPr>
          <p:nvPr/>
        </p:nvSpPr>
        <p:spPr bwMode="auto">
          <a:xfrm>
            <a:off x="2286000" y="3794125"/>
            <a:ext cx="4572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4</a:t>
            </a:r>
          </a:p>
        </p:txBody>
      </p:sp>
      <p:grpSp>
        <p:nvGrpSpPr>
          <p:cNvPr id="74769" name="Group 17"/>
          <p:cNvGrpSpPr>
            <a:grpSpLocks/>
          </p:cNvGrpSpPr>
          <p:nvPr/>
        </p:nvGrpSpPr>
        <p:grpSpPr bwMode="auto">
          <a:xfrm>
            <a:off x="2763838" y="2406650"/>
            <a:ext cx="2644775" cy="1501775"/>
            <a:chOff x="1741" y="1468"/>
            <a:chExt cx="1666" cy="946"/>
          </a:xfrm>
          <a:solidFill>
            <a:schemeClr val="accent4"/>
          </a:solidFill>
        </p:grpSpPr>
        <p:sp>
          <p:nvSpPr>
            <p:cNvPr id="74770" name="Freeform 18"/>
            <p:cNvSpPr>
              <a:spLocks noChangeAspect="1"/>
            </p:cNvSpPr>
            <p:nvPr/>
          </p:nvSpPr>
          <p:spPr bwMode="auto">
            <a:xfrm>
              <a:off x="1741" y="1468"/>
              <a:ext cx="740" cy="47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6" y="21"/>
                </a:cxn>
                <a:cxn ang="0">
                  <a:pos x="275" y="34"/>
                </a:cxn>
                <a:cxn ang="0">
                  <a:pos x="404" y="48"/>
                </a:cxn>
                <a:cxn ang="0">
                  <a:pos x="524" y="60"/>
                </a:cxn>
                <a:cxn ang="0">
                  <a:pos x="731" y="75"/>
                </a:cxn>
                <a:cxn ang="0">
                  <a:pos x="828" y="82"/>
                </a:cxn>
                <a:cxn ang="0">
                  <a:pos x="825" y="502"/>
                </a:cxn>
                <a:cxn ang="0">
                  <a:pos x="318" y="459"/>
                </a:cxn>
                <a:cxn ang="0">
                  <a:pos x="307" y="516"/>
                </a:cxn>
                <a:cxn ang="0">
                  <a:pos x="288" y="489"/>
                </a:cxn>
                <a:cxn ang="0">
                  <a:pos x="242" y="493"/>
                </a:cxn>
                <a:cxn ang="0">
                  <a:pos x="175" y="504"/>
                </a:cxn>
                <a:cxn ang="0">
                  <a:pos x="163" y="431"/>
                </a:cxn>
                <a:cxn ang="0">
                  <a:pos x="84" y="373"/>
                </a:cxn>
                <a:cxn ang="0">
                  <a:pos x="96" y="317"/>
                </a:cxn>
                <a:cxn ang="0">
                  <a:pos x="103" y="273"/>
                </a:cxn>
                <a:cxn ang="0">
                  <a:pos x="0" y="128"/>
                </a:cxn>
                <a:cxn ang="0">
                  <a:pos x="14" y="0"/>
                </a:cxn>
              </a:cxnLst>
              <a:rect l="0" t="0" r="r" b="b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1" name="Freeform 19"/>
            <p:cNvSpPr>
              <a:spLocks noChangeAspect="1"/>
            </p:cNvSpPr>
            <p:nvPr/>
          </p:nvSpPr>
          <p:spPr bwMode="auto">
            <a:xfrm>
              <a:off x="1971" y="1887"/>
              <a:ext cx="508" cy="43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35" y="172"/>
                </a:cxn>
                <a:cxn ang="0">
                  <a:pos x="0" y="420"/>
                </a:cxn>
                <a:cxn ang="0">
                  <a:pos x="164" y="433"/>
                </a:cxn>
                <a:cxn ang="0">
                  <a:pos x="547" y="463"/>
                </a:cxn>
                <a:cxn ang="0">
                  <a:pos x="567" y="47"/>
                </a:cxn>
                <a:cxn ang="0">
                  <a:pos x="55" y="0"/>
                </a:cxn>
              </a:cxnLst>
              <a:rect l="0" t="0" r="r" b="b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2" name="Freeform 20"/>
            <p:cNvSpPr>
              <a:spLocks noChangeAspect="1"/>
            </p:cNvSpPr>
            <p:nvPr/>
          </p:nvSpPr>
          <p:spPr bwMode="auto">
            <a:xfrm>
              <a:off x="2480" y="1543"/>
              <a:ext cx="497" cy="3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65" y="10"/>
                </a:cxn>
                <a:cxn ang="0">
                  <a:pos x="500" y="106"/>
                </a:cxn>
                <a:cxn ang="0">
                  <a:pos x="532" y="179"/>
                </a:cxn>
                <a:cxn ang="0">
                  <a:pos x="555" y="298"/>
                </a:cxn>
                <a:cxn ang="0">
                  <a:pos x="541" y="325"/>
                </a:cxn>
                <a:cxn ang="0">
                  <a:pos x="370" y="320"/>
                </a:cxn>
                <a:cxn ang="0">
                  <a:pos x="0" y="314"/>
                </a:cxn>
                <a:cxn ang="0">
                  <a:pos x="2" y="0"/>
                </a:cxn>
              </a:cxnLst>
              <a:rect l="0" t="0" r="r" b="b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3" name="Freeform 21"/>
            <p:cNvSpPr>
              <a:spLocks noChangeAspect="1"/>
            </p:cNvSpPr>
            <p:nvPr/>
          </p:nvSpPr>
          <p:spPr bwMode="auto">
            <a:xfrm>
              <a:off x="2467" y="1831"/>
              <a:ext cx="521" cy="35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47"/>
                </a:cxn>
                <a:cxn ang="0">
                  <a:pos x="0" y="320"/>
                </a:cxn>
                <a:cxn ang="0">
                  <a:pos x="424" y="326"/>
                </a:cxn>
                <a:cxn ang="0">
                  <a:pos x="468" y="350"/>
                </a:cxn>
                <a:cxn ang="0">
                  <a:pos x="500" y="317"/>
                </a:cxn>
                <a:cxn ang="0">
                  <a:pos x="583" y="380"/>
                </a:cxn>
                <a:cxn ang="0">
                  <a:pos x="571" y="314"/>
                </a:cxn>
                <a:cxn ang="0">
                  <a:pos x="579" y="264"/>
                </a:cxn>
                <a:cxn ang="0">
                  <a:pos x="583" y="91"/>
                </a:cxn>
                <a:cxn ang="0">
                  <a:pos x="546" y="54"/>
                </a:cxn>
                <a:cxn ang="0">
                  <a:pos x="561" y="6"/>
                </a:cxn>
                <a:cxn ang="0">
                  <a:pos x="284" y="4"/>
                </a:cxn>
                <a:cxn ang="0">
                  <a:pos x="11" y="0"/>
                </a:cxn>
              </a:cxnLst>
              <a:rect l="0" t="0" r="r" b="b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4" name="Freeform 22"/>
            <p:cNvSpPr>
              <a:spLocks noChangeAspect="1"/>
            </p:cNvSpPr>
            <p:nvPr/>
          </p:nvSpPr>
          <p:spPr bwMode="auto">
            <a:xfrm>
              <a:off x="2459" y="2125"/>
              <a:ext cx="620" cy="28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207"/>
                </a:cxn>
                <a:cxn ang="0">
                  <a:pos x="157" y="211"/>
                </a:cxn>
                <a:cxn ang="0">
                  <a:pos x="155" y="313"/>
                </a:cxn>
                <a:cxn ang="0">
                  <a:pos x="367" y="310"/>
                </a:cxn>
                <a:cxn ang="0">
                  <a:pos x="556" y="307"/>
                </a:cxn>
                <a:cxn ang="0">
                  <a:pos x="695" y="310"/>
                </a:cxn>
                <a:cxn ang="0">
                  <a:pos x="652" y="222"/>
                </a:cxn>
                <a:cxn ang="0">
                  <a:pos x="622" y="140"/>
                </a:cxn>
                <a:cxn ang="0">
                  <a:pos x="589" y="55"/>
                </a:cxn>
                <a:cxn ang="0">
                  <a:pos x="510" y="1"/>
                </a:cxn>
                <a:cxn ang="0">
                  <a:pos x="474" y="33"/>
                </a:cxn>
                <a:cxn ang="0">
                  <a:pos x="431" y="10"/>
                </a:cxn>
                <a:cxn ang="0">
                  <a:pos x="242" y="4"/>
                </a:cxn>
                <a:cxn ang="0">
                  <a:pos x="8" y="0"/>
                </a:cxn>
              </a:cxnLst>
              <a:rect l="0" t="0" r="r" b="b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5" name="Freeform 23"/>
            <p:cNvSpPr>
              <a:spLocks noChangeAspect="1"/>
            </p:cNvSpPr>
            <p:nvPr/>
          </p:nvSpPr>
          <p:spPr bwMode="auto">
            <a:xfrm>
              <a:off x="2895" y="1507"/>
              <a:ext cx="488" cy="569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43" y="48"/>
                </a:cxn>
                <a:cxn ang="0">
                  <a:pos x="141" y="0"/>
                </a:cxn>
                <a:cxn ang="0">
                  <a:pos x="173" y="14"/>
                </a:cxn>
                <a:cxn ang="0">
                  <a:pos x="179" y="51"/>
                </a:cxn>
                <a:cxn ang="0">
                  <a:pos x="247" y="91"/>
                </a:cxn>
                <a:cxn ang="0">
                  <a:pos x="268" y="73"/>
                </a:cxn>
                <a:cxn ang="0">
                  <a:pos x="308" y="73"/>
                </a:cxn>
                <a:cxn ang="0">
                  <a:pos x="340" y="109"/>
                </a:cxn>
                <a:cxn ang="0">
                  <a:pos x="361" y="96"/>
                </a:cxn>
                <a:cxn ang="0">
                  <a:pos x="420" y="111"/>
                </a:cxn>
                <a:cxn ang="0">
                  <a:pos x="441" y="84"/>
                </a:cxn>
                <a:cxn ang="0">
                  <a:pos x="478" y="105"/>
                </a:cxn>
                <a:cxn ang="0">
                  <a:pos x="545" y="102"/>
                </a:cxn>
                <a:cxn ang="0">
                  <a:pos x="437" y="178"/>
                </a:cxn>
                <a:cxn ang="0">
                  <a:pos x="383" y="245"/>
                </a:cxn>
                <a:cxn ang="0">
                  <a:pos x="393" y="342"/>
                </a:cxn>
                <a:cxn ang="0">
                  <a:pos x="356" y="382"/>
                </a:cxn>
                <a:cxn ang="0">
                  <a:pos x="371" y="410"/>
                </a:cxn>
                <a:cxn ang="0">
                  <a:pos x="371" y="482"/>
                </a:cxn>
                <a:cxn ang="0">
                  <a:pos x="408" y="482"/>
                </a:cxn>
                <a:cxn ang="0">
                  <a:pos x="463" y="534"/>
                </a:cxn>
                <a:cxn ang="0">
                  <a:pos x="486" y="596"/>
                </a:cxn>
                <a:cxn ang="0">
                  <a:pos x="100" y="614"/>
                </a:cxn>
                <a:cxn ang="0">
                  <a:pos x="101" y="444"/>
                </a:cxn>
                <a:cxn ang="0">
                  <a:pos x="67" y="407"/>
                </a:cxn>
                <a:cxn ang="0">
                  <a:pos x="79" y="362"/>
                </a:cxn>
                <a:cxn ang="0">
                  <a:pos x="91" y="337"/>
                </a:cxn>
                <a:cxn ang="0">
                  <a:pos x="67" y="219"/>
                </a:cxn>
                <a:cxn ang="0">
                  <a:pos x="34" y="142"/>
                </a:cxn>
                <a:cxn ang="0">
                  <a:pos x="0" y="48"/>
                </a:cxn>
              </a:cxnLst>
              <a:rect l="0" t="0" r="r" b="b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776" name="Freeform 24"/>
            <p:cNvSpPr>
              <a:spLocks noChangeAspect="1"/>
            </p:cNvSpPr>
            <p:nvPr/>
          </p:nvSpPr>
          <p:spPr bwMode="auto">
            <a:xfrm>
              <a:off x="2977" y="2057"/>
              <a:ext cx="430" cy="290"/>
            </a:xfrm>
            <a:custGeom>
              <a:avLst/>
              <a:gdLst/>
              <a:ahLst/>
              <a:cxnLst>
                <a:cxn ang="0">
                  <a:pos x="7" y="16"/>
                </a:cxn>
                <a:cxn ang="0">
                  <a:pos x="0" y="71"/>
                </a:cxn>
                <a:cxn ang="0">
                  <a:pos x="10" y="129"/>
                </a:cxn>
                <a:cxn ang="0">
                  <a:pos x="55" y="249"/>
                </a:cxn>
                <a:cxn ang="0">
                  <a:pos x="80" y="313"/>
                </a:cxn>
                <a:cxn ang="0">
                  <a:pos x="363" y="298"/>
                </a:cxn>
                <a:cxn ang="0">
                  <a:pos x="410" y="313"/>
                </a:cxn>
                <a:cxn ang="0">
                  <a:pos x="438" y="252"/>
                </a:cxn>
                <a:cxn ang="0">
                  <a:pos x="428" y="208"/>
                </a:cxn>
                <a:cxn ang="0">
                  <a:pos x="475" y="200"/>
                </a:cxn>
                <a:cxn ang="0">
                  <a:pos x="481" y="131"/>
                </a:cxn>
                <a:cxn ang="0">
                  <a:pos x="453" y="101"/>
                </a:cxn>
                <a:cxn ang="0">
                  <a:pos x="404" y="71"/>
                </a:cxn>
                <a:cxn ang="0">
                  <a:pos x="414" y="30"/>
                </a:cxn>
                <a:cxn ang="0">
                  <a:pos x="393" y="0"/>
                </a:cxn>
                <a:cxn ang="0">
                  <a:pos x="287" y="4"/>
                </a:cxn>
                <a:cxn ang="0">
                  <a:pos x="180" y="9"/>
                </a:cxn>
                <a:cxn ang="0">
                  <a:pos x="7" y="16"/>
                </a:cxn>
              </a:cxnLst>
              <a:rect l="0" t="0" r="r" b="b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777" name="Text Box 25"/>
          <p:cNvSpPr txBox="1">
            <a:spLocks noChangeAspect="1" noChangeArrowheads="1"/>
          </p:cNvSpPr>
          <p:nvPr/>
        </p:nvSpPr>
        <p:spPr bwMode="auto">
          <a:xfrm>
            <a:off x="3810001" y="2763838"/>
            <a:ext cx="981075" cy="6001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IA, MN, MT, NE, ND, SD, WY</a:t>
            </a:r>
          </a:p>
        </p:txBody>
      </p:sp>
      <p:sp>
        <p:nvSpPr>
          <p:cNvPr id="74779" name="Freeform 27"/>
          <p:cNvSpPr>
            <a:spLocks noChangeAspect="1"/>
          </p:cNvSpPr>
          <p:nvPr/>
        </p:nvSpPr>
        <p:spPr bwMode="auto">
          <a:xfrm>
            <a:off x="4113213" y="3895725"/>
            <a:ext cx="869950" cy="458787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82"/>
              </a:cxn>
              <a:cxn ang="0">
                <a:pos x="0" y="309"/>
              </a:cxn>
              <a:cxn ang="0">
                <a:pos x="611" y="312"/>
              </a:cxn>
              <a:cxn ang="0">
                <a:pos x="599" y="149"/>
              </a:cxn>
              <a:cxn ang="0">
                <a:pos x="599" y="88"/>
              </a:cxn>
              <a:cxn ang="0">
                <a:pos x="550" y="51"/>
              </a:cxn>
              <a:cxn ang="0">
                <a:pos x="565" y="18"/>
              </a:cxn>
              <a:cxn ang="0">
                <a:pos x="544" y="0"/>
              </a:cxn>
              <a:cxn ang="0">
                <a:pos x="267" y="3"/>
              </a:cxn>
              <a:cxn ang="0">
                <a:pos x="6" y="3"/>
              </a:cxn>
            </a:cxnLst>
            <a:rect l="0" t="0" r="r" b="b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0" name="Text Box 28"/>
          <p:cNvSpPr txBox="1">
            <a:spLocks noChangeAspect="1" noChangeArrowheads="1"/>
          </p:cNvSpPr>
          <p:nvPr/>
        </p:nvSpPr>
        <p:spPr bwMode="auto">
          <a:xfrm>
            <a:off x="4343401" y="3998912"/>
            <a:ext cx="47783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2" name="Freeform 30"/>
          <p:cNvSpPr>
            <a:spLocks noChangeAspect="1"/>
          </p:cNvSpPr>
          <p:nvPr/>
        </p:nvSpPr>
        <p:spPr bwMode="auto">
          <a:xfrm>
            <a:off x="3995738" y="4341812"/>
            <a:ext cx="1014412" cy="503238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61"/>
              </a:cxn>
              <a:cxn ang="0">
                <a:pos x="253" y="70"/>
              </a:cxn>
              <a:cxn ang="0">
                <a:pos x="255" y="266"/>
              </a:cxn>
              <a:cxn ang="0">
                <a:pos x="385" y="319"/>
              </a:cxn>
              <a:cxn ang="0">
                <a:pos x="420" y="300"/>
              </a:cxn>
              <a:cxn ang="0">
                <a:pos x="502" y="343"/>
              </a:cxn>
              <a:cxn ang="0">
                <a:pos x="556" y="342"/>
              </a:cxn>
              <a:cxn ang="0">
                <a:pos x="654" y="300"/>
              </a:cxn>
              <a:cxn ang="0">
                <a:pos x="713" y="340"/>
              </a:cxn>
              <a:cxn ang="0">
                <a:pos x="713" y="128"/>
              </a:cxn>
              <a:cxn ang="0">
                <a:pos x="695" y="5"/>
              </a:cxn>
              <a:cxn ang="0">
                <a:pos x="4" y="0"/>
              </a:cxn>
            </a:cxnLst>
            <a:rect l="0" t="0" r="r" b="b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3" name="Text Box 31"/>
          <p:cNvSpPr txBox="1">
            <a:spLocks noChangeAspect="1" noChangeArrowheads="1"/>
          </p:cNvSpPr>
          <p:nvPr/>
        </p:nvSpPr>
        <p:spPr bwMode="auto">
          <a:xfrm>
            <a:off x="4438650" y="4462462"/>
            <a:ext cx="48101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5" name="Freeform 33"/>
          <p:cNvSpPr>
            <a:spLocks noChangeAspect="1"/>
          </p:cNvSpPr>
          <p:nvPr/>
        </p:nvSpPr>
        <p:spPr bwMode="auto">
          <a:xfrm>
            <a:off x="3529013" y="4427537"/>
            <a:ext cx="1633537" cy="1566863"/>
          </a:xfrm>
          <a:custGeom>
            <a:avLst/>
            <a:gdLst/>
            <a:ahLst/>
            <a:cxnLst>
              <a:cxn ang="0">
                <a:pos x="334" y="0"/>
              </a:cxn>
              <a:cxn ang="0">
                <a:pos x="589" y="9"/>
              </a:cxn>
              <a:cxn ang="0">
                <a:pos x="589" y="203"/>
              </a:cxn>
              <a:cxn ang="0">
                <a:pos x="719" y="257"/>
              </a:cxn>
              <a:cxn ang="0">
                <a:pos x="754" y="239"/>
              </a:cxn>
              <a:cxn ang="0">
                <a:pos x="839" y="281"/>
              </a:cxn>
              <a:cxn ang="0">
                <a:pos x="890" y="278"/>
              </a:cxn>
              <a:cxn ang="0">
                <a:pos x="988" y="236"/>
              </a:cxn>
              <a:cxn ang="0">
                <a:pos x="1045" y="276"/>
              </a:cxn>
              <a:cxn ang="0">
                <a:pos x="1094" y="287"/>
              </a:cxn>
              <a:cxn ang="0">
                <a:pos x="1094" y="444"/>
              </a:cxn>
              <a:cxn ang="0">
                <a:pos x="1152" y="543"/>
              </a:cxn>
              <a:cxn ang="0">
                <a:pos x="1139" y="677"/>
              </a:cxn>
              <a:cxn ang="0">
                <a:pos x="1076" y="731"/>
              </a:cxn>
              <a:cxn ang="0">
                <a:pos x="1063" y="681"/>
              </a:cxn>
              <a:cxn ang="0">
                <a:pos x="1045" y="704"/>
              </a:cxn>
              <a:cxn ang="0">
                <a:pos x="1058" y="735"/>
              </a:cxn>
              <a:cxn ang="0">
                <a:pos x="947" y="815"/>
              </a:cxn>
              <a:cxn ang="0">
                <a:pos x="920" y="820"/>
              </a:cxn>
              <a:cxn ang="0">
                <a:pos x="862" y="860"/>
              </a:cxn>
              <a:cxn ang="0">
                <a:pos x="862" y="883"/>
              </a:cxn>
              <a:cxn ang="0">
                <a:pos x="844" y="887"/>
              </a:cxn>
              <a:cxn ang="0">
                <a:pos x="857" y="914"/>
              </a:cxn>
              <a:cxn ang="0">
                <a:pos x="826" y="954"/>
              </a:cxn>
              <a:cxn ang="0">
                <a:pos x="844" y="1012"/>
              </a:cxn>
              <a:cxn ang="0">
                <a:pos x="862" y="1032"/>
              </a:cxn>
              <a:cxn ang="0">
                <a:pos x="857" y="1067"/>
              </a:cxn>
              <a:cxn ang="0">
                <a:pos x="812" y="1067"/>
              </a:cxn>
              <a:cxn ang="0">
                <a:pos x="772" y="1049"/>
              </a:cxn>
              <a:cxn ang="0">
                <a:pos x="745" y="1054"/>
              </a:cxn>
              <a:cxn ang="0">
                <a:pos x="656" y="1023"/>
              </a:cxn>
              <a:cxn ang="0">
                <a:pos x="616" y="900"/>
              </a:cxn>
              <a:cxn ang="0">
                <a:pos x="553" y="842"/>
              </a:cxn>
              <a:cxn ang="0">
                <a:pos x="498" y="735"/>
              </a:cxn>
              <a:cxn ang="0">
                <a:pos x="473" y="725"/>
              </a:cxn>
              <a:cxn ang="0">
                <a:pos x="443" y="698"/>
              </a:cxn>
              <a:cxn ang="0">
                <a:pos x="414" y="698"/>
              </a:cxn>
              <a:cxn ang="0">
                <a:pos x="371" y="689"/>
              </a:cxn>
              <a:cxn ang="0">
                <a:pos x="338" y="698"/>
              </a:cxn>
              <a:cxn ang="0">
                <a:pos x="316" y="751"/>
              </a:cxn>
              <a:cxn ang="0">
                <a:pos x="282" y="760"/>
              </a:cxn>
              <a:cxn ang="0">
                <a:pos x="209" y="719"/>
              </a:cxn>
              <a:cxn ang="0">
                <a:pos x="166" y="668"/>
              </a:cxn>
              <a:cxn ang="0">
                <a:pos x="158" y="607"/>
              </a:cxn>
              <a:cxn ang="0">
                <a:pos x="127" y="565"/>
              </a:cxn>
              <a:cxn ang="0">
                <a:pos x="54" y="507"/>
              </a:cxn>
              <a:cxn ang="0">
                <a:pos x="0" y="446"/>
              </a:cxn>
              <a:cxn ang="0">
                <a:pos x="0" y="421"/>
              </a:cxn>
              <a:cxn ang="0">
                <a:pos x="174" y="422"/>
              </a:cxn>
              <a:cxn ang="0">
                <a:pos x="316" y="434"/>
              </a:cxn>
              <a:cxn ang="0">
                <a:pos x="334" y="0"/>
              </a:cxn>
            </a:cxnLst>
            <a:rect l="0" t="0" r="r" b="b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6" name="Text Box 34"/>
          <p:cNvSpPr txBox="1">
            <a:spLocks noChangeAspect="1" noChangeArrowheads="1"/>
          </p:cNvSpPr>
          <p:nvPr/>
        </p:nvSpPr>
        <p:spPr bwMode="auto">
          <a:xfrm>
            <a:off x="4233863" y="5094287"/>
            <a:ext cx="5715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8" name="Freeform 36"/>
          <p:cNvSpPr>
            <a:spLocks noChangeAspect="1"/>
          </p:cNvSpPr>
          <p:nvPr/>
        </p:nvSpPr>
        <p:spPr bwMode="auto">
          <a:xfrm>
            <a:off x="2538413" y="4248150"/>
            <a:ext cx="762000" cy="874712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26" y="78"/>
              </a:cxn>
              <a:cxn ang="0">
                <a:pos x="79" y="69"/>
              </a:cxn>
              <a:cxn ang="0">
                <a:pos x="82" y="169"/>
              </a:cxn>
              <a:cxn ang="0">
                <a:pos x="60" y="188"/>
              </a:cxn>
              <a:cxn ang="0">
                <a:pos x="93" y="249"/>
              </a:cxn>
              <a:cxn ang="0">
                <a:pos x="60" y="276"/>
              </a:cxn>
              <a:cxn ang="0">
                <a:pos x="42" y="321"/>
              </a:cxn>
              <a:cxn ang="0">
                <a:pos x="17" y="364"/>
              </a:cxn>
              <a:cxn ang="0">
                <a:pos x="35" y="389"/>
              </a:cxn>
              <a:cxn ang="0">
                <a:pos x="3" y="400"/>
              </a:cxn>
              <a:cxn ang="0">
                <a:pos x="0" y="440"/>
              </a:cxn>
              <a:cxn ang="0">
                <a:pos x="301" y="592"/>
              </a:cxn>
              <a:cxn ang="0">
                <a:pos x="471" y="595"/>
              </a:cxn>
              <a:cxn ang="0">
                <a:pos x="536" y="46"/>
              </a:cxn>
              <a:cxn ang="0">
                <a:pos x="136" y="0"/>
              </a:cxn>
            </a:cxnLst>
            <a:rect l="0" t="0" r="r" b="b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89" name="Text Box 37"/>
          <p:cNvSpPr txBox="1">
            <a:spLocks noChangeAspect="1" noChangeArrowheads="1"/>
          </p:cNvSpPr>
          <p:nvPr/>
        </p:nvSpPr>
        <p:spPr bwMode="auto">
          <a:xfrm>
            <a:off x="2690813" y="4495800"/>
            <a:ext cx="50958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91" name="Freeform 39"/>
          <p:cNvSpPr>
            <a:spLocks noChangeAspect="1"/>
          </p:cNvSpPr>
          <p:nvPr/>
        </p:nvSpPr>
        <p:spPr bwMode="auto">
          <a:xfrm>
            <a:off x="3201988" y="4311650"/>
            <a:ext cx="806450" cy="823912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568" y="22"/>
              </a:cxn>
              <a:cxn ang="0">
                <a:pos x="544" y="520"/>
              </a:cxn>
              <a:cxn ang="0">
                <a:pos x="382" y="511"/>
              </a:cxn>
              <a:cxn ang="0">
                <a:pos x="230" y="507"/>
              </a:cxn>
              <a:cxn ang="0">
                <a:pos x="230" y="526"/>
              </a:cxn>
              <a:cxn ang="0">
                <a:pos x="103" y="526"/>
              </a:cxn>
              <a:cxn ang="0">
                <a:pos x="95" y="563"/>
              </a:cxn>
              <a:cxn ang="0">
                <a:pos x="0" y="551"/>
              </a:cxn>
              <a:cxn ang="0">
                <a:pos x="54" y="130"/>
              </a:cxn>
              <a:cxn ang="0">
                <a:pos x="69" y="0"/>
              </a:cxn>
            </a:cxnLst>
            <a:rect l="0" t="0" r="r" b="b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6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92" name="Text Box 40"/>
          <p:cNvSpPr txBox="1">
            <a:spLocks noChangeAspect="1" noChangeArrowheads="1"/>
          </p:cNvSpPr>
          <p:nvPr/>
        </p:nvSpPr>
        <p:spPr bwMode="auto">
          <a:xfrm>
            <a:off x="3429001" y="4540250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7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94" name="Freeform 42"/>
          <p:cNvSpPr>
            <a:spLocks noChangeAspect="1"/>
          </p:cNvSpPr>
          <p:nvPr/>
        </p:nvSpPr>
        <p:spPr bwMode="auto">
          <a:xfrm>
            <a:off x="3294063" y="3708400"/>
            <a:ext cx="838200" cy="642937"/>
          </a:xfrm>
          <a:custGeom>
            <a:avLst/>
            <a:gdLst/>
            <a:ahLst/>
            <a:cxnLst>
              <a:cxn ang="0">
                <a:pos x="49" y="0"/>
              </a:cxn>
              <a:cxn ang="0">
                <a:pos x="19" y="263"/>
              </a:cxn>
              <a:cxn ang="0">
                <a:pos x="0" y="415"/>
              </a:cxn>
              <a:cxn ang="0">
                <a:pos x="295" y="430"/>
              </a:cxn>
              <a:cxn ang="0">
                <a:pos x="577" y="439"/>
              </a:cxn>
              <a:cxn ang="0">
                <a:pos x="586" y="234"/>
              </a:cxn>
              <a:cxn ang="0">
                <a:pos x="590" y="32"/>
              </a:cxn>
              <a:cxn ang="0">
                <a:pos x="429" y="29"/>
              </a:cxn>
              <a:cxn ang="0">
                <a:pos x="49" y="0"/>
              </a:cxn>
            </a:cxnLst>
            <a:rect l="0" t="0" r="r" b="b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6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95" name="Text Box 43"/>
          <p:cNvSpPr txBox="1">
            <a:spLocks noChangeAspect="1" noChangeArrowheads="1"/>
          </p:cNvSpPr>
          <p:nvPr/>
        </p:nvSpPr>
        <p:spPr bwMode="auto">
          <a:xfrm>
            <a:off x="3497263" y="3930650"/>
            <a:ext cx="4826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74797" name="Freeform 45"/>
          <p:cNvSpPr>
            <a:spLocks noChangeAspect="1"/>
          </p:cNvSpPr>
          <p:nvPr/>
        </p:nvSpPr>
        <p:spPr bwMode="auto">
          <a:xfrm>
            <a:off x="4830763" y="3778250"/>
            <a:ext cx="781050" cy="661987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40" y="0"/>
              </a:cxn>
              <a:cxn ang="0">
                <a:pos x="290" y="0"/>
              </a:cxn>
              <a:cxn ang="0">
                <a:pos x="329" y="13"/>
              </a:cxn>
              <a:cxn ang="0">
                <a:pos x="308" y="52"/>
              </a:cxn>
              <a:cxn ang="0">
                <a:pos x="378" y="116"/>
              </a:cxn>
              <a:cxn ang="0">
                <a:pos x="401" y="170"/>
              </a:cxn>
              <a:cxn ang="0">
                <a:pos x="442" y="156"/>
              </a:cxn>
              <a:cxn ang="0">
                <a:pos x="441" y="232"/>
              </a:cxn>
              <a:cxn ang="0">
                <a:pos x="483" y="255"/>
              </a:cxn>
              <a:cxn ang="0">
                <a:pos x="502" y="322"/>
              </a:cxn>
              <a:cxn ang="0">
                <a:pos x="532" y="328"/>
              </a:cxn>
              <a:cxn ang="0">
                <a:pos x="548" y="356"/>
              </a:cxn>
              <a:cxn ang="0">
                <a:pos x="511" y="395"/>
              </a:cxn>
              <a:cxn ang="0">
                <a:pos x="499" y="439"/>
              </a:cxn>
              <a:cxn ang="0">
                <a:pos x="447" y="451"/>
              </a:cxn>
              <a:cxn ang="0">
                <a:pos x="460" y="402"/>
              </a:cxn>
              <a:cxn ang="0">
                <a:pos x="255" y="420"/>
              </a:cxn>
              <a:cxn ang="0">
                <a:pos x="107" y="438"/>
              </a:cxn>
              <a:cxn ang="0">
                <a:pos x="98" y="390"/>
              </a:cxn>
              <a:cxn ang="0">
                <a:pos x="88" y="246"/>
              </a:cxn>
              <a:cxn ang="0">
                <a:pos x="86" y="167"/>
              </a:cxn>
              <a:cxn ang="0">
                <a:pos x="37" y="131"/>
              </a:cxn>
              <a:cxn ang="0">
                <a:pos x="55" y="98"/>
              </a:cxn>
              <a:cxn ang="0">
                <a:pos x="31" y="80"/>
              </a:cxn>
              <a:cxn ang="0">
                <a:pos x="0" y="15"/>
              </a:cxn>
            </a:cxnLst>
            <a:rect l="0" t="0" r="r" b="b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98" name="Text Box 46"/>
          <p:cNvSpPr txBox="1">
            <a:spLocks noChangeAspect="1" noChangeArrowheads="1"/>
          </p:cNvSpPr>
          <p:nvPr/>
        </p:nvSpPr>
        <p:spPr bwMode="auto">
          <a:xfrm>
            <a:off x="4960938" y="3984625"/>
            <a:ext cx="479425" cy="3231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8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00" name="Freeform 48"/>
          <p:cNvSpPr>
            <a:spLocks noChangeAspect="1"/>
          </p:cNvSpPr>
          <p:nvPr/>
        </p:nvSpPr>
        <p:spPr bwMode="auto">
          <a:xfrm>
            <a:off x="6075363" y="4465641"/>
            <a:ext cx="636587" cy="67945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4" y="28"/>
              </a:cxn>
              <a:cxn ang="0">
                <a:pos x="109" y="9"/>
              </a:cxn>
              <a:cxn ang="0">
                <a:pos x="201" y="0"/>
              </a:cxn>
              <a:cxn ang="0">
                <a:pos x="188" y="23"/>
              </a:cxn>
              <a:cxn ang="0">
                <a:pos x="216" y="23"/>
              </a:cxn>
              <a:cxn ang="0">
                <a:pos x="375" y="167"/>
              </a:cxn>
              <a:cxn ang="0">
                <a:pos x="438" y="259"/>
              </a:cxn>
              <a:cxn ang="0">
                <a:pos x="447" y="322"/>
              </a:cxn>
              <a:cxn ang="0">
                <a:pos x="426" y="336"/>
              </a:cxn>
              <a:cxn ang="0">
                <a:pos x="438" y="399"/>
              </a:cxn>
              <a:cxn ang="0">
                <a:pos x="393" y="402"/>
              </a:cxn>
              <a:cxn ang="0">
                <a:pos x="393" y="456"/>
              </a:cxn>
              <a:cxn ang="0">
                <a:pos x="358" y="429"/>
              </a:cxn>
              <a:cxn ang="0">
                <a:pos x="128" y="463"/>
              </a:cxn>
              <a:cxn ang="0">
                <a:pos x="76" y="363"/>
              </a:cxn>
              <a:cxn ang="0">
                <a:pos x="113" y="295"/>
              </a:cxn>
              <a:cxn ang="0">
                <a:pos x="64" y="260"/>
              </a:cxn>
              <a:cxn ang="0">
                <a:pos x="0" y="28"/>
              </a:cxn>
            </a:cxnLst>
            <a:rect l="0" t="0" r="r" b="b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01" name="Text Box 49"/>
          <p:cNvSpPr txBox="1">
            <a:spLocks noChangeAspect="1" noChangeArrowheads="1"/>
          </p:cNvSpPr>
          <p:nvPr/>
        </p:nvSpPr>
        <p:spPr bwMode="auto">
          <a:xfrm>
            <a:off x="6175375" y="4711704"/>
            <a:ext cx="48101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9</a:t>
            </a:r>
          </a:p>
        </p:txBody>
      </p:sp>
      <p:sp>
        <p:nvSpPr>
          <p:cNvPr id="74803" name="Freeform 51"/>
          <p:cNvSpPr>
            <a:spLocks noChangeAspect="1"/>
          </p:cNvSpPr>
          <p:nvPr/>
        </p:nvSpPr>
        <p:spPr bwMode="auto">
          <a:xfrm>
            <a:off x="5259388" y="3438525"/>
            <a:ext cx="493713" cy="839787"/>
          </a:xfrm>
          <a:custGeom>
            <a:avLst/>
            <a:gdLst/>
            <a:ahLst/>
            <a:cxnLst>
              <a:cxn ang="0">
                <a:pos x="64" y="33"/>
              </a:cxn>
              <a:cxn ang="0">
                <a:pos x="262" y="0"/>
              </a:cxn>
              <a:cxn ang="0">
                <a:pos x="294" y="70"/>
              </a:cxn>
              <a:cxn ang="0">
                <a:pos x="334" y="362"/>
              </a:cxn>
              <a:cxn ang="0">
                <a:pos x="346" y="401"/>
              </a:cxn>
              <a:cxn ang="0">
                <a:pos x="314" y="478"/>
              </a:cxn>
              <a:cxn ang="0">
                <a:pos x="314" y="532"/>
              </a:cxn>
              <a:cxn ang="0">
                <a:pos x="279" y="526"/>
              </a:cxn>
              <a:cxn ang="0">
                <a:pos x="280" y="571"/>
              </a:cxn>
              <a:cxn ang="0">
                <a:pos x="243" y="553"/>
              </a:cxn>
              <a:cxn ang="0">
                <a:pos x="223" y="559"/>
              </a:cxn>
              <a:cxn ang="0">
                <a:pos x="195" y="554"/>
              </a:cxn>
              <a:cxn ang="0">
                <a:pos x="174" y="486"/>
              </a:cxn>
              <a:cxn ang="0">
                <a:pos x="134" y="465"/>
              </a:cxn>
              <a:cxn ang="0">
                <a:pos x="134" y="392"/>
              </a:cxn>
              <a:cxn ang="0">
                <a:pos x="94" y="401"/>
              </a:cxn>
              <a:cxn ang="0">
                <a:pos x="71" y="347"/>
              </a:cxn>
              <a:cxn ang="0">
                <a:pos x="0" y="285"/>
              </a:cxn>
              <a:cxn ang="0">
                <a:pos x="52" y="186"/>
              </a:cxn>
              <a:cxn ang="0">
                <a:pos x="37" y="140"/>
              </a:cxn>
              <a:cxn ang="0">
                <a:pos x="89" y="131"/>
              </a:cxn>
              <a:cxn ang="0">
                <a:pos x="94" y="67"/>
              </a:cxn>
              <a:cxn ang="0">
                <a:pos x="64" y="33"/>
              </a:cxn>
            </a:cxnLst>
            <a:rect l="0" t="0" r="r" b="b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04" name="Text Box 52"/>
          <p:cNvSpPr txBox="1">
            <a:spLocks noChangeAspect="1" noChangeArrowheads="1"/>
          </p:cNvSpPr>
          <p:nvPr/>
        </p:nvSpPr>
        <p:spPr bwMode="auto">
          <a:xfrm>
            <a:off x="5283201" y="3721100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06" name="Freeform 54"/>
          <p:cNvSpPr>
            <a:spLocks noChangeAspect="1"/>
          </p:cNvSpPr>
          <p:nvPr/>
        </p:nvSpPr>
        <p:spPr bwMode="auto">
          <a:xfrm>
            <a:off x="5097463" y="2779712"/>
            <a:ext cx="590550" cy="711200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61" y="28"/>
              </a:cxn>
              <a:cxn ang="0">
                <a:pos x="90" y="28"/>
              </a:cxn>
              <a:cxn ang="0">
                <a:pos x="107" y="0"/>
              </a:cxn>
              <a:cxn ang="0">
                <a:pos x="121" y="36"/>
              </a:cxn>
              <a:cxn ang="0">
                <a:pos x="166" y="36"/>
              </a:cxn>
              <a:cxn ang="0">
                <a:pos x="189" y="68"/>
              </a:cxn>
              <a:cxn ang="0">
                <a:pos x="236" y="59"/>
              </a:cxn>
              <a:cxn ang="0">
                <a:pos x="267" y="80"/>
              </a:cxn>
              <a:cxn ang="0">
                <a:pos x="325" y="95"/>
              </a:cxn>
              <a:cxn ang="0">
                <a:pos x="336" y="121"/>
              </a:cxn>
              <a:cxn ang="0">
                <a:pos x="365" y="122"/>
              </a:cxn>
              <a:cxn ang="0">
                <a:pos x="356" y="147"/>
              </a:cxn>
              <a:cxn ang="0">
                <a:pos x="367" y="176"/>
              </a:cxn>
              <a:cxn ang="0">
                <a:pos x="347" y="211"/>
              </a:cxn>
              <a:cxn ang="0">
                <a:pos x="361" y="219"/>
              </a:cxn>
              <a:cxn ang="0">
                <a:pos x="394" y="180"/>
              </a:cxn>
              <a:cxn ang="0">
                <a:pos x="392" y="167"/>
              </a:cxn>
              <a:cxn ang="0">
                <a:pos x="406" y="161"/>
              </a:cxn>
              <a:cxn ang="0">
                <a:pos x="415" y="180"/>
              </a:cxn>
              <a:cxn ang="0">
                <a:pos x="389" y="207"/>
              </a:cxn>
              <a:cxn ang="0">
                <a:pos x="379" y="268"/>
              </a:cxn>
              <a:cxn ang="0">
                <a:pos x="379" y="371"/>
              </a:cxn>
              <a:cxn ang="0">
                <a:pos x="394" y="389"/>
              </a:cxn>
              <a:cxn ang="0">
                <a:pos x="388" y="453"/>
              </a:cxn>
              <a:cxn ang="0">
                <a:pos x="191" y="484"/>
              </a:cxn>
              <a:cxn ang="0">
                <a:pos x="142" y="454"/>
              </a:cxn>
              <a:cxn ang="0">
                <a:pos x="152" y="416"/>
              </a:cxn>
              <a:cxn ang="0">
                <a:pos x="128" y="374"/>
              </a:cxn>
              <a:cxn ang="0">
                <a:pos x="107" y="322"/>
              </a:cxn>
              <a:cxn ang="0">
                <a:pos x="52" y="270"/>
              </a:cxn>
              <a:cxn ang="0">
                <a:pos x="18" y="270"/>
              </a:cxn>
              <a:cxn ang="0">
                <a:pos x="18" y="198"/>
              </a:cxn>
              <a:cxn ang="0">
                <a:pos x="0" y="171"/>
              </a:cxn>
              <a:cxn ang="0">
                <a:pos x="39" y="130"/>
              </a:cxn>
              <a:cxn ang="0">
                <a:pos x="30" y="33"/>
              </a:cxn>
            </a:cxnLst>
            <a:rect l="0" t="0" r="r" b="b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07" name="Text Box 55"/>
          <p:cNvSpPr txBox="1">
            <a:spLocks noChangeAspect="1" noChangeArrowheads="1"/>
          </p:cNvSpPr>
          <p:nvPr/>
        </p:nvSpPr>
        <p:spPr bwMode="auto">
          <a:xfrm>
            <a:off x="5167313" y="2992437"/>
            <a:ext cx="479425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4809" name="Group 57"/>
          <p:cNvGrpSpPr>
            <a:grpSpLocks noChangeAspect="1"/>
          </p:cNvGrpSpPr>
          <p:nvPr/>
        </p:nvGrpSpPr>
        <p:grpSpPr bwMode="auto">
          <a:xfrm>
            <a:off x="5329238" y="2678112"/>
            <a:ext cx="892175" cy="833438"/>
            <a:chOff x="3254" y="860"/>
            <a:chExt cx="623" cy="557"/>
          </a:xfrm>
          <a:solidFill>
            <a:schemeClr val="accent1"/>
          </a:solidFill>
        </p:grpSpPr>
        <p:sp>
          <p:nvSpPr>
            <p:cNvPr id="74810" name="Freeform 58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99" y="0"/>
                </a:cxn>
                <a:cxn ang="0">
                  <a:pos x="82" y="44"/>
                </a:cxn>
                <a:cxn ang="0">
                  <a:pos x="95" y="57"/>
                </a:cxn>
                <a:cxn ang="0">
                  <a:pos x="126" y="39"/>
                </a:cxn>
                <a:cxn ang="0">
                  <a:pos x="195" y="66"/>
                </a:cxn>
                <a:cxn ang="0">
                  <a:pos x="225" y="44"/>
                </a:cxn>
                <a:cxn ang="0">
                  <a:pos x="317" y="32"/>
                </a:cxn>
                <a:cxn ang="0">
                  <a:pos x="335" y="58"/>
                </a:cxn>
                <a:cxn ang="0">
                  <a:pos x="371" y="53"/>
                </a:cxn>
                <a:cxn ang="0">
                  <a:pos x="441" y="81"/>
                </a:cxn>
                <a:cxn ang="0">
                  <a:pos x="445" y="102"/>
                </a:cxn>
                <a:cxn ang="0">
                  <a:pos x="369" y="120"/>
                </a:cxn>
                <a:cxn ang="0">
                  <a:pos x="347" y="106"/>
                </a:cxn>
                <a:cxn ang="0">
                  <a:pos x="308" y="111"/>
                </a:cxn>
                <a:cxn ang="0">
                  <a:pos x="263" y="137"/>
                </a:cxn>
                <a:cxn ang="0">
                  <a:pos x="243" y="139"/>
                </a:cxn>
                <a:cxn ang="0">
                  <a:pos x="226" y="120"/>
                </a:cxn>
                <a:cxn ang="0">
                  <a:pos x="201" y="191"/>
                </a:cxn>
                <a:cxn ang="0">
                  <a:pos x="173" y="193"/>
                </a:cxn>
                <a:cxn ang="0">
                  <a:pos x="161" y="164"/>
                </a:cxn>
                <a:cxn ang="0">
                  <a:pos x="101" y="151"/>
                </a:cxn>
                <a:cxn ang="0">
                  <a:pos x="73" y="130"/>
                </a:cxn>
                <a:cxn ang="0">
                  <a:pos x="23" y="137"/>
                </a:cxn>
                <a:cxn ang="0">
                  <a:pos x="0" y="106"/>
                </a:cxn>
              </a:cxnLst>
              <a:rect l="0" t="0" r="r" b="b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11" name="Freeform 59"/>
            <p:cNvSpPr>
              <a:spLocks noChangeAspect="1"/>
            </p:cNvSpPr>
            <p:nvPr/>
          </p:nvSpPr>
          <p:spPr bwMode="auto">
            <a:xfrm>
              <a:off x="3560" y="994"/>
              <a:ext cx="317" cy="423"/>
            </a:xfrm>
            <a:custGeom>
              <a:avLst/>
              <a:gdLst/>
              <a:ahLst/>
              <a:cxnLst>
                <a:cxn ang="0">
                  <a:pos x="81" y="18"/>
                </a:cxn>
                <a:cxn ang="0">
                  <a:pos x="93" y="45"/>
                </a:cxn>
                <a:cxn ang="0">
                  <a:pos x="70" y="61"/>
                </a:cxn>
                <a:cxn ang="0">
                  <a:pos x="69" y="130"/>
                </a:cxn>
                <a:cxn ang="0">
                  <a:pos x="57" y="85"/>
                </a:cxn>
                <a:cxn ang="0">
                  <a:pos x="11" y="128"/>
                </a:cxn>
                <a:cxn ang="0">
                  <a:pos x="0" y="252"/>
                </a:cxn>
                <a:cxn ang="0">
                  <a:pos x="30" y="313"/>
                </a:cxn>
                <a:cxn ang="0">
                  <a:pos x="33" y="344"/>
                </a:cxn>
                <a:cxn ang="0">
                  <a:pos x="34" y="369"/>
                </a:cxn>
                <a:cxn ang="0">
                  <a:pos x="33" y="392"/>
                </a:cxn>
                <a:cxn ang="0">
                  <a:pos x="27" y="432"/>
                </a:cxn>
                <a:cxn ang="0">
                  <a:pos x="152" y="425"/>
                </a:cxn>
                <a:cxn ang="0">
                  <a:pos x="318" y="410"/>
                </a:cxn>
                <a:cxn ang="0">
                  <a:pos x="288" y="401"/>
                </a:cxn>
                <a:cxn ang="0">
                  <a:pos x="271" y="378"/>
                </a:cxn>
                <a:cxn ang="0">
                  <a:pos x="297" y="359"/>
                </a:cxn>
                <a:cxn ang="0">
                  <a:pos x="297" y="335"/>
                </a:cxn>
                <a:cxn ang="0">
                  <a:pos x="285" y="314"/>
                </a:cxn>
                <a:cxn ang="0">
                  <a:pos x="297" y="299"/>
                </a:cxn>
                <a:cxn ang="0">
                  <a:pos x="319" y="301"/>
                </a:cxn>
                <a:cxn ang="0">
                  <a:pos x="315" y="241"/>
                </a:cxn>
                <a:cxn ang="0">
                  <a:pos x="309" y="206"/>
                </a:cxn>
                <a:cxn ang="0">
                  <a:pos x="295" y="183"/>
                </a:cxn>
                <a:cxn ang="0">
                  <a:pos x="282" y="170"/>
                </a:cxn>
                <a:cxn ang="0">
                  <a:pos x="261" y="165"/>
                </a:cxn>
                <a:cxn ang="0">
                  <a:pos x="242" y="165"/>
                </a:cxn>
                <a:cxn ang="0">
                  <a:pos x="221" y="194"/>
                </a:cxn>
                <a:cxn ang="0">
                  <a:pos x="207" y="203"/>
                </a:cxn>
                <a:cxn ang="0">
                  <a:pos x="198" y="206"/>
                </a:cxn>
                <a:cxn ang="0">
                  <a:pos x="188" y="201"/>
                </a:cxn>
                <a:cxn ang="0">
                  <a:pos x="185" y="188"/>
                </a:cxn>
                <a:cxn ang="0">
                  <a:pos x="188" y="179"/>
                </a:cxn>
                <a:cxn ang="0">
                  <a:pos x="197" y="170"/>
                </a:cxn>
                <a:cxn ang="0">
                  <a:pos x="206" y="165"/>
                </a:cxn>
                <a:cxn ang="0">
                  <a:pos x="215" y="164"/>
                </a:cxn>
                <a:cxn ang="0">
                  <a:pos x="215" y="147"/>
                </a:cxn>
                <a:cxn ang="0">
                  <a:pos x="239" y="130"/>
                </a:cxn>
                <a:cxn ang="0">
                  <a:pos x="215" y="73"/>
                </a:cxn>
                <a:cxn ang="0">
                  <a:pos x="215" y="46"/>
                </a:cxn>
                <a:cxn ang="0">
                  <a:pos x="175" y="36"/>
                </a:cxn>
                <a:cxn ang="0">
                  <a:pos x="116" y="0"/>
                </a:cxn>
                <a:cxn ang="0">
                  <a:pos x="81" y="18"/>
                </a:cxn>
              </a:cxnLst>
              <a:rect l="0" t="0" r="r" b="b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12" name="Text Box 60"/>
          <p:cNvSpPr txBox="1">
            <a:spLocks noChangeAspect="1" noChangeArrowheads="1"/>
          </p:cNvSpPr>
          <p:nvPr/>
        </p:nvSpPr>
        <p:spPr bwMode="auto">
          <a:xfrm>
            <a:off x="5761038" y="3152775"/>
            <a:ext cx="481012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4814" name="Group 62"/>
          <p:cNvGrpSpPr>
            <a:grpSpLocks/>
          </p:cNvGrpSpPr>
          <p:nvPr/>
        </p:nvGrpSpPr>
        <p:grpSpPr bwMode="auto">
          <a:xfrm>
            <a:off x="5543552" y="3498842"/>
            <a:ext cx="862012" cy="895348"/>
            <a:chOff x="3492" y="2156"/>
            <a:chExt cx="543" cy="564"/>
          </a:xfrm>
          <a:solidFill>
            <a:schemeClr val="accent1"/>
          </a:solidFill>
        </p:grpSpPr>
        <p:sp>
          <p:nvSpPr>
            <p:cNvPr id="74815" name="Freeform 63"/>
            <p:cNvSpPr>
              <a:spLocks noChangeAspect="1"/>
            </p:cNvSpPr>
            <p:nvPr/>
          </p:nvSpPr>
          <p:spPr bwMode="auto">
            <a:xfrm>
              <a:off x="3580" y="2156"/>
              <a:ext cx="240" cy="407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1" y="48"/>
                </a:cxn>
                <a:cxn ang="0">
                  <a:pos x="61" y="45"/>
                </a:cxn>
                <a:cxn ang="0">
                  <a:pos x="71" y="36"/>
                </a:cxn>
                <a:cxn ang="0">
                  <a:pos x="79" y="9"/>
                </a:cxn>
                <a:cxn ang="0">
                  <a:pos x="208" y="0"/>
                </a:cxn>
                <a:cxn ang="0">
                  <a:pos x="268" y="312"/>
                </a:cxn>
                <a:cxn ang="0">
                  <a:pos x="263" y="309"/>
                </a:cxn>
                <a:cxn ang="0">
                  <a:pos x="219" y="326"/>
                </a:cxn>
                <a:cxn ang="0">
                  <a:pos x="187" y="410"/>
                </a:cxn>
                <a:cxn ang="0">
                  <a:pos x="141" y="398"/>
                </a:cxn>
                <a:cxn ang="0">
                  <a:pos x="87" y="429"/>
                </a:cxn>
                <a:cxn ang="0">
                  <a:pos x="17" y="441"/>
                </a:cxn>
                <a:cxn ang="0">
                  <a:pos x="49" y="359"/>
                </a:cxn>
                <a:cxn ang="0">
                  <a:pos x="35" y="313"/>
                </a:cxn>
                <a:cxn ang="0">
                  <a:pos x="0" y="31"/>
                </a:cxn>
              </a:cxnLst>
              <a:rect l="0" t="0" r="r" b="b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16" name="Freeform 64"/>
            <p:cNvSpPr>
              <a:spLocks noChangeAspect="1"/>
            </p:cNvSpPr>
            <p:nvPr/>
          </p:nvSpPr>
          <p:spPr bwMode="auto">
            <a:xfrm>
              <a:off x="3492" y="2408"/>
              <a:ext cx="543" cy="312"/>
            </a:xfrm>
            <a:custGeom>
              <a:avLst/>
              <a:gdLst/>
              <a:ahLst/>
              <a:cxnLst>
                <a:cxn ang="0">
                  <a:pos x="0" y="337"/>
                </a:cxn>
                <a:cxn ang="0">
                  <a:pos x="148" y="316"/>
                </a:cxn>
                <a:cxn ang="0">
                  <a:pos x="148" y="301"/>
                </a:cxn>
                <a:cxn ang="0">
                  <a:pos x="504" y="252"/>
                </a:cxn>
                <a:cxn ang="0">
                  <a:pos x="510" y="226"/>
                </a:cxn>
                <a:cxn ang="0">
                  <a:pos x="562" y="207"/>
                </a:cxn>
                <a:cxn ang="0">
                  <a:pos x="568" y="180"/>
                </a:cxn>
                <a:cxn ang="0">
                  <a:pos x="590" y="171"/>
                </a:cxn>
                <a:cxn ang="0">
                  <a:pos x="607" y="131"/>
                </a:cxn>
                <a:cxn ang="0">
                  <a:pos x="558" y="91"/>
                </a:cxn>
                <a:cxn ang="0">
                  <a:pos x="549" y="37"/>
                </a:cxn>
                <a:cxn ang="0">
                  <a:pos x="510" y="10"/>
                </a:cxn>
                <a:cxn ang="0">
                  <a:pos x="431" y="25"/>
                </a:cxn>
                <a:cxn ang="0">
                  <a:pos x="394" y="1"/>
                </a:cxn>
                <a:cxn ang="0">
                  <a:pos x="358" y="0"/>
                </a:cxn>
                <a:cxn ang="0">
                  <a:pos x="365" y="37"/>
                </a:cxn>
                <a:cxn ang="0">
                  <a:pos x="316" y="56"/>
                </a:cxn>
                <a:cxn ang="0">
                  <a:pos x="283" y="140"/>
                </a:cxn>
                <a:cxn ang="0">
                  <a:pos x="239" y="126"/>
                </a:cxn>
                <a:cxn ang="0">
                  <a:pos x="185" y="158"/>
                </a:cxn>
                <a:cxn ang="0">
                  <a:pos x="116" y="170"/>
                </a:cxn>
                <a:cxn ang="0">
                  <a:pos x="116" y="217"/>
                </a:cxn>
                <a:cxn ang="0">
                  <a:pos x="82" y="216"/>
                </a:cxn>
                <a:cxn ang="0">
                  <a:pos x="84" y="258"/>
                </a:cxn>
                <a:cxn ang="0">
                  <a:pos x="48" y="241"/>
                </a:cxn>
                <a:cxn ang="0">
                  <a:pos x="27" y="249"/>
                </a:cxn>
                <a:cxn ang="0">
                  <a:pos x="45" y="277"/>
                </a:cxn>
                <a:cxn ang="0">
                  <a:pos x="8" y="314"/>
                </a:cxn>
                <a:cxn ang="0">
                  <a:pos x="0" y="337"/>
                </a:cxn>
              </a:cxnLst>
              <a:rect l="0" t="0" r="r" b="b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74819" name="Group 67"/>
          <p:cNvGrpSpPr>
            <a:grpSpLocks noChangeAspect="1"/>
          </p:cNvGrpSpPr>
          <p:nvPr/>
        </p:nvGrpSpPr>
        <p:grpSpPr bwMode="auto">
          <a:xfrm>
            <a:off x="6497638" y="2735262"/>
            <a:ext cx="939800" cy="658813"/>
            <a:chOff x="4071" y="893"/>
            <a:chExt cx="658" cy="440"/>
          </a:xfrm>
          <a:solidFill>
            <a:schemeClr val="accent4"/>
          </a:solidFill>
        </p:grpSpPr>
        <p:sp>
          <p:nvSpPr>
            <p:cNvPr id="74820" name="Freeform 68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/>
              <a:ahLst/>
              <a:cxnLst>
                <a:cxn ang="0">
                  <a:pos x="41" y="286"/>
                </a:cxn>
                <a:cxn ang="0">
                  <a:pos x="90" y="261"/>
                </a:cxn>
                <a:cxn ang="0">
                  <a:pos x="157" y="255"/>
                </a:cxn>
                <a:cxn ang="0">
                  <a:pos x="173" y="233"/>
                </a:cxn>
                <a:cxn ang="0">
                  <a:pos x="197" y="230"/>
                </a:cxn>
                <a:cxn ang="0">
                  <a:pos x="211" y="206"/>
                </a:cxn>
                <a:cxn ang="0">
                  <a:pos x="233" y="197"/>
                </a:cxn>
                <a:cxn ang="0">
                  <a:pos x="223" y="152"/>
                </a:cxn>
                <a:cxn ang="0">
                  <a:pos x="209" y="140"/>
                </a:cxn>
                <a:cxn ang="0">
                  <a:pos x="237" y="104"/>
                </a:cxn>
                <a:cxn ang="0">
                  <a:pos x="255" y="104"/>
                </a:cxn>
                <a:cxn ang="0">
                  <a:pos x="316" y="28"/>
                </a:cxn>
                <a:cxn ang="0">
                  <a:pos x="410" y="0"/>
                </a:cxn>
                <a:cxn ang="0">
                  <a:pos x="421" y="72"/>
                </a:cxn>
                <a:cxn ang="0">
                  <a:pos x="425" y="69"/>
                </a:cxn>
                <a:cxn ang="0">
                  <a:pos x="448" y="94"/>
                </a:cxn>
                <a:cxn ang="0">
                  <a:pos x="449" y="167"/>
                </a:cxn>
                <a:cxn ang="0">
                  <a:pos x="477" y="227"/>
                </a:cxn>
                <a:cxn ang="0">
                  <a:pos x="488" y="304"/>
                </a:cxn>
                <a:cxn ang="0">
                  <a:pos x="491" y="371"/>
                </a:cxn>
                <a:cxn ang="0">
                  <a:pos x="524" y="394"/>
                </a:cxn>
                <a:cxn ang="0">
                  <a:pos x="500" y="426"/>
                </a:cxn>
                <a:cxn ang="0">
                  <a:pos x="439" y="388"/>
                </a:cxn>
                <a:cxn ang="0">
                  <a:pos x="407" y="391"/>
                </a:cxn>
                <a:cxn ang="0">
                  <a:pos x="376" y="382"/>
                </a:cxn>
                <a:cxn ang="0">
                  <a:pos x="378" y="359"/>
                </a:cxn>
                <a:cxn ang="0">
                  <a:pos x="358" y="352"/>
                </a:cxn>
                <a:cxn ang="0">
                  <a:pos x="15" y="417"/>
                </a:cxn>
                <a:cxn ang="0">
                  <a:pos x="0" y="398"/>
                </a:cxn>
                <a:cxn ang="0">
                  <a:pos x="53" y="322"/>
                </a:cxn>
                <a:cxn ang="0">
                  <a:pos x="41" y="286"/>
                </a:cxn>
              </a:cxnLst>
              <a:rect l="0" t="0" r="r" b="b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21" name="Freeform 69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63" y="37"/>
                </a:cxn>
                <a:cxn ang="0">
                  <a:pos x="124" y="0"/>
                </a:cxn>
                <a:cxn ang="0">
                  <a:pos x="134" y="1"/>
                </a:cxn>
                <a:cxn ang="0">
                  <a:pos x="152" y="3"/>
                </a:cxn>
                <a:cxn ang="0">
                  <a:pos x="93" y="50"/>
                </a:cxn>
                <a:cxn ang="0">
                  <a:pos x="18" y="91"/>
                </a:cxn>
                <a:cxn ang="0">
                  <a:pos x="0" y="67"/>
                </a:cxn>
              </a:cxnLst>
              <a:rect l="0" t="0" r="r" b="b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22" name="Text Box 70"/>
          <p:cNvSpPr txBox="1">
            <a:spLocks noChangeAspect="1" noChangeArrowheads="1"/>
          </p:cNvSpPr>
          <p:nvPr/>
        </p:nvSpPr>
        <p:spPr bwMode="auto">
          <a:xfrm>
            <a:off x="6705601" y="2976562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8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24" name="Freeform 72"/>
          <p:cNvSpPr>
            <a:spLocks noChangeAspect="1"/>
          </p:cNvSpPr>
          <p:nvPr/>
        </p:nvSpPr>
        <p:spPr bwMode="auto">
          <a:xfrm>
            <a:off x="5392738" y="4546599"/>
            <a:ext cx="406400" cy="731837"/>
          </a:xfrm>
          <a:custGeom>
            <a:avLst/>
            <a:gdLst/>
            <a:ahLst/>
            <a:cxnLst>
              <a:cxn ang="0">
                <a:pos x="81" y="16"/>
              </a:cxn>
              <a:cxn ang="0">
                <a:pos x="38" y="101"/>
              </a:cxn>
              <a:cxn ang="0">
                <a:pos x="0" y="156"/>
              </a:cxn>
              <a:cxn ang="0">
                <a:pos x="12" y="222"/>
              </a:cxn>
              <a:cxn ang="0">
                <a:pos x="57" y="311"/>
              </a:cxn>
              <a:cxn ang="0">
                <a:pos x="23" y="402"/>
              </a:cxn>
              <a:cxn ang="0">
                <a:pos x="8" y="450"/>
              </a:cxn>
              <a:cxn ang="0">
                <a:pos x="175" y="430"/>
              </a:cxn>
              <a:cxn ang="0">
                <a:pos x="182" y="492"/>
              </a:cxn>
              <a:cxn ang="0">
                <a:pos x="216" y="499"/>
              </a:cxn>
              <a:cxn ang="0">
                <a:pos x="225" y="468"/>
              </a:cxn>
              <a:cxn ang="0">
                <a:pos x="287" y="459"/>
              </a:cxn>
              <a:cxn ang="0">
                <a:pos x="273" y="357"/>
              </a:cxn>
              <a:cxn ang="0">
                <a:pos x="270" y="0"/>
              </a:cxn>
              <a:cxn ang="0">
                <a:pos x="81" y="16"/>
              </a:cxn>
            </a:cxnLst>
            <a:rect l="0" t="0" r="r" b="b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25" name="Text Box 73"/>
          <p:cNvSpPr txBox="1">
            <a:spLocks noChangeAspect="1" noChangeArrowheads="1"/>
          </p:cNvSpPr>
          <p:nvPr/>
        </p:nvSpPr>
        <p:spPr bwMode="auto">
          <a:xfrm>
            <a:off x="5357813" y="4786311"/>
            <a:ext cx="477837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27" name="Freeform 75"/>
          <p:cNvSpPr>
            <a:spLocks noChangeAspect="1"/>
          </p:cNvSpPr>
          <p:nvPr/>
        </p:nvSpPr>
        <p:spPr bwMode="auto">
          <a:xfrm>
            <a:off x="481013" y="4495800"/>
            <a:ext cx="1454150" cy="1487487"/>
          </a:xfrm>
          <a:custGeom>
            <a:avLst/>
            <a:gdLst/>
            <a:ahLst/>
            <a:cxnLst>
              <a:cxn ang="0">
                <a:pos x="251" y="228"/>
              </a:cxn>
              <a:cxn ang="0">
                <a:pos x="567" y="0"/>
              </a:cxn>
              <a:cxn ang="0">
                <a:pos x="717" y="40"/>
              </a:cxn>
              <a:cxn ang="0">
                <a:pos x="790" y="113"/>
              </a:cxn>
              <a:cxn ang="0">
                <a:pos x="1087" y="142"/>
              </a:cxn>
              <a:cxn ang="0">
                <a:pos x="1096" y="900"/>
              </a:cxn>
              <a:cxn ang="0">
                <a:pos x="1193" y="922"/>
              </a:cxn>
              <a:cxn ang="0">
                <a:pos x="1238" y="1013"/>
              </a:cxn>
              <a:cxn ang="0">
                <a:pos x="1306" y="982"/>
              </a:cxn>
              <a:cxn ang="0">
                <a:pos x="1449" y="1188"/>
              </a:cxn>
              <a:cxn ang="0">
                <a:pos x="1572" y="1283"/>
              </a:cxn>
              <a:cxn ang="0">
                <a:pos x="1567" y="1365"/>
              </a:cxn>
              <a:cxn ang="0">
                <a:pos x="1412" y="1375"/>
              </a:cxn>
              <a:cxn ang="0">
                <a:pos x="1344" y="1124"/>
              </a:cxn>
              <a:cxn ang="0">
                <a:pos x="855" y="876"/>
              </a:cxn>
              <a:cxn ang="0">
                <a:pos x="868" y="954"/>
              </a:cxn>
              <a:cxn ang="0">
                <a:pos x="758" y="1055"/>
              </a:cxn>
              <a:cxn ang="0">
                <a:pos x="740" y="1018"/>
              </a:cxn>
              <a:cxn ang="0">
                <a:pos x="709" y="1018"/>
              </a:cxn>
              <a:cxn ang="0">
                <a:pos x="621" y="1228"/>
              </a:cxn>
              <a:cxn ang="0">
                <a:pos x="348" y="1435"/>
              </a:cxn>
              <a:cxn ang="0">
                <a:pos x="78" y="1533"/>
              </a:cxn>
              <a:cxn ang="0">
                <a:pos x="0" y="1520"/>
              </a:cxn>
              <a:cxn ang="0">
                <a:pos x="310" y="1343"/>
              </a:cxn>
              <a:cxn ang="0">
                <a:pos x="348" y="1343"/>
              </a:cxn>
              <a:cxn ang="0">
                <a:pos x="461" y="1206"/>
              </a:cxn>
              <a:cxn ang="0">
                <a:pos x="512" y="1201"/>
              </a:cxn>
              <a:cxn ang="0">
                <a:pos x="589" y="1097"/>
              </a:cxn>
              <a:cxn ang="0">
                <a:pos x="562" y="1051"/>
              </a:cxn>
              <a:cxn ang="0">
                <a:pos x="397" y="1073"/>
              </a:cxn>
              <a:cxn ang="0">
                <a:pos x="284" y="812"/>
              </a:cxn>
              <a:cxn ang="0">
                <a:pos x="348" y="694"/>
              </a:cxn>
              <a:cxn ang="0">
                <a:pos x="452" y="653"/>
              </a:cxn>
              <a:cxn ang="0">
                <a:pos x="415" y="548"/>
              </a:cxn>
              <a:cxn ang="0">
                <a:pos x="306" y="598"/>
              </a:cxn>
              <a:cxn ang="0">
                <a:pos x="224" y="447"/>
              </a:cxn>
              <a:cxn ang="0">
                <a:pos x="315" y="411"/>
              </a:cxn>
              <a:cxn ang="0">
                <a:pos x="397" y="452"/>
              </a:cxn>
              <a:cxn ang="0">
                <a:pos x="434" y="429"/>
              </a:cxn>
              <a:cxn ang="0">
                <a:pos x="366" y="301"/>
              </a:cxn>
              <a:cxn ang="0">
                <a:pos x="246" y="292"/>
              </a:cxn>
              <a:cxn ang="0">
                <a:pos x="251" y="228"/>
              </a:cxn>
            </a:cxnLst>
            <a:rect l="0" t="0" r="r" b="b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28" name="Text Box 76"/>
          <p:cNvSpPr txBox="1">
            <a:spLocks noChangeAspect="1" noChangeArrowheads="1"/>
          </p:cNvSpPr>
          <p:nvPr/>
        </p:nvSpPr>
        <p:spPr bwMode="auto">
          <a:xfrm>
            <a:off x="914401" y="4983162"/>
            <a:ext cx="5445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0" name="Freeform 78"/>
          <p:cNvSpPr>
            <a:spLocks noChangeAspect="1"/>
          </p:cNvSpPr>
          <p:nvPr/>
        </p:nvSpPr>
        <p:spPr bwMode="auto">
          <a:xfrm>
            <a:off x="6227763" y="4046538"/>
            <a:ext cx="1003300" cy="454025"/>
          </a:xfrm>
          <a:custGeom>
            <a:avLst/>
            <a:gdLst/>
            <a:ahLst/>
            <a:cxnLst>
              <a:cxn ang="0">
                <a:pos x="24" y="228"/>
              </a:cxn>
              <a:cxn ang="0">
                <a:pos x="0" y="294"/>
              </a:cxn>
              <a:cxn ang="0">
                <a:pos x="91" y="285"/>
              </a:cxn>
              <a:cxn ang="0">
                <a:pos x="127" y="255"/>
              </a:cxn>
              <a:cxn ang="0">
                <a:pos x="251" y="222"/>
              </a:cxn>
              <a:cxn ang="0">
                <a:pos x="285" y="240"/>
              </a:cxn>
              <a:cxn ang="0">
                <a:pos x="367" y="228"/>
              </a:cxn>
              <a:cxn ang="0">
                <a:pos x="367" y="233"/>
              </a:cxn>
              <a:cxn ang="0">
                <a:pos x="489" y="308"/>
              </a:cxn>
              <a:cxn ang="0">
                <a:pos x="561" y="286"/>
              </a:cxn>
              <a:cxn ang="0">
                <a:pos x="601" y="201"/>
              </a:cxn>
              <a:cxn ang="0">
                <a:pos x="671" y="177"/>
              </a:cxn>
              <a:cxn ang="0">
                <a:pos x="704" y="115"/>
              </a:cxn>
              <a:cxn ang="0">
                <a:pos x="702" y="39"/>
              </a:cxn>
              <a:cxn ang="0">
                <a:pos x="693" y="101"/>
              </a:cxn>
              <a:cxn ang="0">
                <a:pos x="655" y="155"/>
              </a:cxn>
              <a:cxn ang="0">
                <a:pos x="640" y="151"/>
              </a:cxn>
              <a:cxn ang="0">
                <a:pos x="587" y="165"/>
              </a:cxn>
              <a:cxn ang="0">
                <a:pos x="587" y="148"/>
              </a:cxn>
              <a:cxn ang="0">
                <a:pos x="640" y="130"/>
              </a:cxn>
              <a:cxn ang="0">
                <a:pos x="592" y="124"/>
              </a:cxn>
              <a:cxn ang="0">
                <a:pos x="646" y="107"/>
              </a:cxn>
              <a:cxn ang="0">
                <a:pos x="666" y="116"/>
              </a:cxn>
              <a:cxn ang="0">
                <a:pos x="677" y="57"/>
              </a:cxn>
              <a:cxn ang="0">
                <a:pos x="663" y="43"/>
              </a:cxn>
              <a:cxn ang="0">
                <a:pos x="599" y="67"/>
              </a:cxn>
              <a:cxn ang="0">
                <a:pos x="601" y="31"/>
              </a:cxn>
              <a:cxn ang="0">
                <a:pos x="628" y="40"/>
              </a:cxn>
              <a:cxn ang="0">
                <a:pos x="663" y="13"/>
              </a:cxn>
              <a:cxn ang="0">
                <a:pos x="644" y="0"/>
              </a:cxn>
              <a:cxn ang="0">
                <a:pos x="434" y="48"/>
              </a:cxn>
              <a:cxn ang="0">
                <a:pos x="176" y="100"/>
              </a:cxn>
              <a:cxn ang="0">
                <a:pos x="58" y="227"/>
              </a:cxn>
              <a:cxn ang="0">
                <a:pos x="24" y="228"/>
              </a:cxn>
            </a:cxnLst>
            <a:rect l="0" t="0" r="r" b="b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1" name="Text Box 79"/>
          <p:cNvSpPr txBox="1">
            <a:spLocks noChangeAspect="1" noChangeArrowheads="1"/>
          </p:cNvSpPr>
          <p:nvPr/>
        </p:nvSpPr>
        <p:spPr bwMode="auto">
          <a:xfrm>
            <a:off x="6629401" y="4167188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10</a:t>
            </a:r>
            <a:endParaRPr lang="en-US" sz="11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3" name="Freeform 81"/>
          <p:cNvSpPr>
            <a:spLocks noChangeAspect="1"/>
          </p:cNvSpPr>
          <p:nvPr/>
        </p:nvSpPr>
        <p:spPr bwMode="auto">
          <a:xfrm>
            <a:off x="5075238" y="4884737"/>
            <a:ext cx="695325" cy="571500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45" y="0"/>
              </a:cxn>
              <a:cxn ang="0">
                <a:pos x="288" y="81"/>
              </a:cxn>
              <a:cxn ang="0">
                <a:pos x="251" y="176"/>
              </a:cxn>
              <a:cxn ang="0">
                <a:pos x="239" y="219"/>
              </a:cxn>
              <a:cxn ang="0">
                <a:pos x="403" y="201"/>
              </a:cxn>
              <a:cxn ang="0">
                <a:pos x="413" y="264"/>
              </a:cxn>
              <a:cxn ang="0">
                <a:pos x="364" y="258"/>
              </a:cxn>
              <a:cxn ang="0">
                <a:pos x="342" y="285"/>
              </a:cxn>
              <a:cxn ang="0">
                <a:pos x="367" y="303"/>
              </a:cxn>
              <a:cxn ang="0">
                <a:pos x="412" y="282"/>
              </a:cxn>
              <a:cxn ang="0">
                <a:pos x="413" y="312"/>
              </a:cxn>
              <a:cxn ang="0">
                <a:pos x="440" y="286"/>
              </a:cxn>
              <a:cxn ang="0">
                <a:pos x="458" y="286"/>
              </a:cxn>
              <a:cxn ang="0">
                <a:pos x="437" y="339"/>
              </a:cxn>
              <a:cxn ang="0">
                <a:pos x="477" y="347"/>
              </a:cxn>
              <a:cxn ang="0">
                <a:pos x="489" y="376"/>
              </a:cxn>
              <a:cxn ang="0">
                <a:pos x="471" y="385"/>
              </a:cxn>
              <a:cxn ang="0">
                <a:pos x="446" y="367"/>
              </a:cxn>
              <a:cxn ang="0">
                <a:pos x="398" y="353"/>
              </a:cxn>
              <a:cxn ang="0">
                <a:pos x="409" y="388"/>
              </a:cxn>
              <a:cxn ang="0">
                <a:pos x="385" y="392"/>
              </a:cxn>
              <a:cxn ang="0">
                <a:pos x="365" y="361"/>
              </a:cxn>
              <a:cxn ang="0">
                <a:pos x="354" y="380"/>
              </a:cxn>
              <a:cxn ang="0">
                <a:pos x="282" y="380"/>
              </a:cxn>
              <a:cxn ang="0">
                <a:pos x="282" y="361"/>
              </a:cxn>
              <a:cxn ang="0">
                <a:pos x="255" y="339"/>
              </a:cxn>
              <a:cxn ang="0">
                <a:pos x="201" y="336"/>
              </a:cxn>
              <a:cxn ang="0">
                <a:pos x="246" y="361"/>
              </a:cxn>
              <a:cxn ang="0">
                <a:pos x="184" y="374"/>
              </a:cxn>
              <a:cxn ang="0">
                <a:pos x="85" y="356"/>
              </a:cxn>
              <a:cxn ang="0">
                <a:pos x="48" y="361"/>
              </a:cxn>
              <a:cxn ang="0">
                <a:pos x="61" y="230"/>
              </a:cxn>
              <a:cxn ang="0">
                <a:pos x="2" y="125"/>
              </a:cxn>
              <a:cxn ang="0">
                <a:pos x="0" y="9"/>
              </a:cxn>
            </a:cxnLst>
            <a:rect l="0" t="0" r="r" b="b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4" name="Text Box 82"/>
          <p:cNvSpPr txBox="1">
            <a:spLocks noChangeAspect="1" noChangeArrowheads="1"/>
          </p:cNvSpPr>
          <p:nvPr/>
        </p:nvSpPr>
        <p:spPr bwMode="auto">
          <a:xfrm>
            <a:off x="5000625" y="4956175"/>
            <a:ext cx="5334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6" name="Freeform 84"/>
          <p:cNvSpPr>
            <a:spLocks noChangeAspect="1"/>
          </p:cNvSpPr>
          <p:nvPr/>
        </p:nvSpPr>
        <p:spPr bwMode="auto">
          <a:xfrm>
            <a:off x="7053263" y="3309937"/>
            <a:ext cx="177800" cy="361950"/>
          </a:xfrm>
          <a:custGeom>
            <a:avLst/>
            <a:gdLst/>
            <a:ahLst/>
            <a:cxnLst>
              <a:cxn ang="0">
                <a:pos x="22" y="2"/>
              </a:cxn>
              <a:cxn ang="0">
                <a:pos x="52" y="0"/>
              </a:cxn>
              <a:cxn ang="0">
                <a:pos x="112" y="37"/>
              </a:cxn>
              <a:cxn ang="0">
                <a:pos x="103" y="67"/>
              </a:cxn>
              <a:cxn ang="0">
                <a:pos x="124" y="86"/>
              </a:cxn>
              <a:cxn ang="0">
                <a:pos x="125" y="203"/>
              </a:cxn>
              <a:cxn ang="0">
                <a:pos x="104" y="247"/>
              </a:cxn>
              <a:cxn ang="0">
                <a:pos x="81" y="231"/>
              </a:cxn>
              <a:cxn ang="0">
                <a:pos x="55" y="230"/>
              </a:cxn>
              <a:cxn ang="0">
                <a:pos x="12" y="206"/>
              </a:cxn>
              <a:cxn ang="0">
                <a:pos x="45" y="133"/>
              </a:cxn>
              <a:cxn ang="0">
                <a:pos x="0" y="94"/>
              </a:cxn>
              <a:cxn ang="0">
                <a:pos x="22" y="2"/>
              </a:cxn>
            </a:cxnLst>
            <a:rect l="0" t="0" r="r" b="b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7" name="Line 85"/>
          <p:cNvSpPr>
            <a:spLocks noChangeShapeType="1"/>
          </p:cNvSpPr>
          <p:nvPr/>
        </p:nvSpPr>
        <p:spPr bwMode="auto">
          <a:xfrm rot="10800000" flipV="1">
            <a:off x="7234238" y="3438525"/>
            <a:ext cx="357188" cy="82550"/>
          </a:xfrm>
          <a:prstGeom prst="lin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38" name="Text Box 86"/>
          <p:cNvSpPr txBox="1">
            <a:spLocks noChangeAspect="1" noChangeArrowheads="1"/>
          </p:cNvSpPr>
          <p:nvPr/>
        </p:nvSpPr>
        <p:spPr bwMode="auto">
          <a:xfrm>
            <a:off x="7567612" y="3279775"/>
            <a:ext cx="509588" cy="4462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12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100" b="1" dirty="0">
                <a:latin typeface="Calibri" pitchFamily="34" charset="0"/>
                <a:cs typeface="Calibri" pitchFamily="34" charset="0"/>
              </a:rPr>
              <a:t>NJ</a:t>
            </a:r>
          </a:p>
        </p:txBody>
      </p:sp>
      <p:grpSp>
        <p:nvGrpSpPr>
          <p:cNvPr id="74847" name="Group 95"/>
          <p:cNvGrpSpPr>
            <a:grpSpLocks noChangeAspect="1"/>
          </p:cNvGrpSpPr>
          <p:nvPr/>
        </p:nvGrpSpPr>
        <p:grpSpPr bwMode="auto">
          <a:xfrm>
            <a:off x="1746250" y="4881565"/>
            <a:ext cx="560388" cy="450851"/>
            <a:chOff x="1735" y="3474"/>
            <a:chExt cx="860" cy="662"/>
          </a:xfrm>
          <a:solidFill>
            <a:schemeClr val="accent6"/>
          </a:solidFill>
        </p:grpSpPr>
        <p:grpSp>
          <p:nvGrpSpPr>
            <p:cNvPr id="74848" name="Group 96"/>
            <p:cNvGrpSpPr>
              <a:grpSpLocks noChangeAspect="1"/>
            </p:cNvGrpSpPr>
            <p:nvPr/>
          </p:nvGrpSpPr>
          <p:grpSpPr bwMode="auto">
            <a:xfrm>
              <a:off x="1735" y="3474"/>
              <a:ext cx="860" cy="662"/>
              <a:chOff x="1735" y="3474"/>
              <a:chExt cx="860" cy="662"/>
            </a:xfrm>
            <a:grpFill/>
          </p:grpSpPr>
          <p:sp>
            <p:nvSpPr>
              <p:cNvPr id="74849" name="Freeform 97"/>
              <p:cNvSpPr>
                <a:spLocks noChangeAspect="1"/>
              </p:cNvSpPr>
              <p:nvPr/>
            </p:nvSpPr>
            <p:spPr bwMode="auto">
              <a:xfrm>
                <a:off x="1735" y="3557"/>
                <a:ext cx="66" cy="96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68"/>
                  </a:cxn>
                  <a:cxn ang="0">
                    <a:pos x="37" y="0"/>
                  </a:cxn>
                  <a:cxn ang="0">
                    <a:pos x="66" y="20"/>
                  </a:cxn>
                  <a:cxn ang="0">
                    <a:pos x="34" y="96"/>
                  </a:cxn>
                  <a:cxn ang="0">
                    <a:pos x="0" y="96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0" name="Freeform 98"/>
              <p:cNvSpPr>
                <a:spLocks noChangeAspect="1"/>
              </p:cNvSpPr>
              <p:nvPr/>
            </p:nvSpPr>
            <p:spPr bwMode="auto">
              <a:xfrm>
                <a:off x="1829" y="3474"/>
                <a:ext cx="124" cy="121"/>
              </a:xfrm>
              <a:custGeom>
                <a:avLst/>
                <a:gdLst/>
                <a:ahLst/>
                <a:cxnLst>
                  <a:cxn ang="0">
                    <a:pos x="27" y="13"/>
                  </a:cxn>
                  <a:cxn ang="0">
                    <a:pos x="0" y="72"/>
                  </a:cxn>
                  <a:cxn ang="0">
                    <a:pos x="48" y="110"/>
                  </a:cxn>
                  <a:cxn ang="0">
                    <a:pos x="103" y="121"/>
                  </a:cxn>
                  <a:cxn ang="0">
                    <a:pos x="124" y="73"/>
                  </a:cxn>
                  <a:cxn ang="0">
                    <a:pos x="110" y="0"/>
                  </a:cxn>
                  <a:cxn ang="0">
                    <a:pos x="27" y="13"/>
                  </a:cxn>
                </a:cxnLst>
                <a:rect l="0" t="0" r="r" b="b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1" name="Freeform 99"/>
              <p:cNvSpPr>
                <a:spLocks noChangeAspect="1"/>
              </p:cNvSpPr>
              <p:nvPr/>
            </p:nvSpPr>
            <p:spPr bwMode="auto">
              <a:xfrm>
                <a:off x="1945" y="3557"/>
                <a:ext cx="184" cy="13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26" y="0"/>
                  </a:cxn>
                  <a:cxn ang="0">
                    <a:pos x="149" y="59"/>
                  </a:cxn>
                  <a:cxn ang="0">
                    <a:pos x="173" y="72"/>
                  </a:cxn>
                  <a:cxn ang="0">
                    <a:pos x="184" y="120"/>
                  </a:cxn>
                  <a:cxn ang="0">
                    <a:pos x="121" y="127"/>
                  </a:cxn>
                  <a:cxn ang="0">
                    <a:pos x="76" y="136"/>
                  </a:cxn>
                  <a:cxn ang="0">
                    <a:pos x="0" y="48"/>
                  </a:cxn>
                </a:cxnLst>
                <a:rect l="0" t="0" r="r" b="b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2" name="Freeform 100"/>
              <p:cNvSpPr>
                <a:spLocks noChangeAspect="1"/>
              </p:cNvSpPr>
              <p:nvPr/>
            </p:nvSpPr>
            <p:spPr bwMode="auto">
              <a:xfrm>
                <a:off x="2135" y="3660"/>
                <a:ext cx="146" cy="72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0" y="67"/>
                  </a:cxn>
                  <a:cxn ang="0">
                    <a:pos x="38" y="72"/>
                  </a:cxn>
                  <a:cxn ang="0">
                    <a:pos x="62" y="57"/>
                  </a:cxn>
                  <a:cxn ang="0">
                    <a:pos x="107" y="58"/>
                  </a:cxn>
                  <a:cxn ang="0">
                    <a:pos x="146" y="30"/>
                  </a:cxn>
                  <a:cxn ang="0">
                    <a:pos x="120" y="20"/>
                  </a:cxn>
                  <a:cxn ang="0">
                    <a:pos x="101" y="0"/>
                  </a:cxn>
                  <a:cxn ang="0">
                    <a:pos x="22" y="3"/>
                  </a:cxn>
                </a:cxnLst>
                <a:rect l="0" t="0" r="r" b="b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3" name="Freeform 101"/>
              <p:cNvSpPr>
                <a:spLocks noChangeAspect="1"/>
              </p:cNvSpPr>
              <p:nvPr/>
            </p:nvSpPr>
            <p:spPr bwMode="auto">
              <a:xfrm>
                <a:off x="2178" y="3762"/>
                <a:ext cx="60" cy="52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0" y="4"/>
                  </a:cxn>
                  <a:cxn ang="0">
                    <a:pos x="9" y="52"/>
                  </a:cxn>
                  <a:cxn ang="0">
                    <a:pos x="60" y="40"/>
                  </a:cxn>
                  <a:cxn ang="0">
                    <a:pos x="52" y="0"/>
                  </a:cxn>
                </a:cxnLst>
                <a:rect l="0" t="0" r="r" b="b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4" name="Freeform 102"/>
              <p:cNvSpPr>
                <a:spLocks noChangeAspect="1"/>
              </p:cNvSpPr>
              <p:nvPr/>
            </p:nvSpPr>
            <p:spPr bwMode="auto">
              <a:xfrm>
                <a:off x="2243" y="3818"/>
                <a:ext cx="41" cy="5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41" y="0"/>
                  </a:cxn>
                  <a:cxn ang="0">
                    <a:pos x="41" y="45"/>
                  </a:cxn>
                  <a:cxn ang="0">
                    <a:pos x="14" y="51"/>
                  </a:cxn>
                  <a:cxn ang="0">
                    <a:pos x="0" y="20"/>
                  </a:cxn>
                </a:cxnLst>
                <a:rect l="0" t="0" r="r" b="b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855" name="Freeform 103"/>
              <p:cNvSpPr>
                <a:spLocks noChangeAspect="1"/>
              </p:cNvSpPr>
              <p:nvPr/>
            </p:nvSpPr>
            <p:spPr bwMode="auto">
              <a:xfrm>
                <a:off x="2346" y="3842"/>
                <a:ext cx="249" cy="294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12"/>
                  </a:cxn>
                  <a:cxn ang="0">
                    <a:pos x="30" y="167"/>
                  </a:cxn>
                  <a:cxn ang="0">
                    <a:pos x="30" y="267"/>
                  </a:cxn>
                  <a:cxn ang="0">
                    <a:pos x="90" y="294"/>
                  </a:cxn>
                  <a:cxn ang="0">
                    <a:pos x="117" y="235"/>
                  </a:cxn>
                  <a:cxn ang="0">
                    <a:pos x="193" y="222"/>
                  </a:cxn>
                  <a:cxn ang="0">
                    <a:pos x="249" y="158"/>
                  </a:cxn>
                  <a:cxn ang="0">
                    <a:pos x="190" y="58"/>
                  </a:cxn>
                  <a:cxn ang="0">
                    <a:pos x="42" y="0"/>
                  </a:cxn>
                </a:cxnLst>
                <a:rect l="0" t="0" r="r" b="b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 sz="240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74856" name="Freeform 104"/>
            <p:cNvSpPr>
              <a:spLocks noChangeAspect="1"/>
            </p:cNvSpPr>
            <p:nvPr/>
          </p:nvSpPr>
          <p:spPr bwMode="auto">
            <a:xfrm>
              <a:off x="2258" y="3705"/>
              <a:ext cx="138" cy="115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34"/>
                </a:cxn>
                <a:cxn ang="0">
                  <a:pos x="12" y="61"/>
                </a:cxn>
                <a:cxn ang="0">
                  <a:pos x="38" y="70"/>
                </a:cxn>
                <a:cxn ang="0">
                  <a:pos x="64" y="115"/>
                </a:cxn>
                <a:cxn ang="0">
                  <a:pos x="136" y="97"/>
                </a:cxn>
                <a:cxn ang="0">
                  <a:pos x="138" y="49"/>
                </a:cxn>
                <a:cxn ang="0">
                  <a:pos x="85" y="9"/>
                </a:cxn>
                <a:cxn ang="0">
                  <a:pos x="29" y="0"/>
                </a:cxn>
              </a:cxnLst>
              <a:rect l="0" t="0" r="r" b="b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58" name="Text Box 106"/>
          <p:cNvSpPr txBox="1">
            <a:spLocks noChangeAspect="1" noChangeArrowheads="1"/>
          </p:cNvSpPr>
          <p:nvPr/>
        </p:nvSpPr>
        <p:spPr bwMode="auto">
          <a:xfrm>
            <a:off x="2590800" y="5403853"/>
            <a:ext cx="533400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4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HI</a:t>
            </a:r>
          </a:p>
        </p:txBody>
      </p:sp>
      <p:sp>
        <p:nvSpPr>
          <p:cNvPr id="74860" name="Freeform 108"/>
          <p:cNvSpPr>
            <a:spLocks noChangeAspect="1"/>
          </p:cNvSpPr>
          <p:nvPr/>
        </p:nvSpPr>
        <p:spPr bwMode="auto">
          <a:xfrm>
            <a:off x="5930900" y="5053014"/>
            <a:ext cx="1085850" cy="762000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0" y="30"/>
              </a:cxn>
              <a:cxn ang="0">
                <a:pos x="233" y="64"/>
              </a:cxn>
              <a:cxn ang="0">
                <a:pos x="458" y="30"/>
              </a:cxn>
              <a:cxn ang="0">
                <a:pos x="496" y="58"/>
              </a:cxn>
              <a:cxn ang="0">
                <a:pos x="496" y="4"/>
              </a:cxn>
              <a:cxn ang="0">
                <a:pos x="493" y="0"/>
              </a:cxn>
              <a:cxn ang="0">
                <a:pos x="538" y="3"/>
              </a:cxn>
              <a:cxn ang="0">
                <a:pos x="586" y="83"/>
              </a:cxn>
              <a:cxn ang="0">
                <a:pos x="662" y="192"/>
              </a:cxn>
              <a:cxn ang="0">
                <a:pos x="699" y="286"/>
              </a:cxn>
              <a:cxn ang="0">
                <a:pos x="756" y="352"/>
              </a:cxn>
              <a:cxn ang="0">
                <a:pos x="765" y="447"/>
              </a:cxn>
              <a:cxn ang="0">
                <a:pos x="747" y="504"/>
              </a:cxn>
              <a:cxn ang="0">
                <a:pos x="666" y="519"/>
              </a:cxn>
              <a:cxn ang="0">
                <a:pos x="653" y="495"/>
              </a:cxn>
              <a:cxn ang="0">
                <a:pos x="596" y="460"/>
              </a:cxn>
              <a:cxn ang="0">
                <a:pos x="578" y="425"/>
              </a:cxn>
              <a:cxn ang="0">
                <a:pos x="563" y="411"/>
              </a:cxn>
              <a:cxn ang="0">
                <a:pos x="554" y="378"/>
              </a:cxn>
              <a:cxn ang="0">
                <a:pos x="541" y="387"/>
              </a:cxn>
              <a:cxn ang="0">
                <a:pos x="496" y="344"/>
              </a:cxn>
              <a:cxn ang="0">
                <a:pos x="507" y="304"/>
              </a:cxn>
              <a:cxn ang="0">
                <a:pos x="496" y="282"/>
              </a:cxn>
              <a:cxn ang="0">
                <a:pos x="483" y="289"/>
              </a:cxn>
              <a:cxn ang="0">
                <a:pos x="484" y="313"/>
              </a:cxn>
              <a:cxn ang="0">
                <a:pos x="470" y="282"/>
              </a:cxn>
              <a:cxn ang="0">
                <a:pos x="471" y="209"/>
              </a:cxn>
              <a:cxn ang="0">
                <a:pos x="443" y="165"/>
              </a:cxn>
              <a:cxn ang="0">
                <a:pos x="371" y="130"/>
              </a:cxn>
              <a:cxn ang="0">
                <a:pos x="335" y="89"/>
              </a:cxn>
              <a:cxn ang="0">
                <a:pos x="295" y="85"/>
              </a:cxn>
              <a:cxn ang="0">
                <a:pos x="279" y="110"/>
              </a:cxn>
              <a:cxn ang="0">
                <a:pos x="219" y="128"/>
              </a:cxn>
              <a:cxn ang="0">
                <a:pos x="185" y="110"/>
              </a:cxn>
              <a:cxn ang="0">
                <a:pos x="167" y="83"/>
              </a:cxn>
              <a:cxn ang="0">
                <a:pos x="55" y="107"/>
              </a:cxn>
              <a:cxn ang="0">
                <a:pos x="31" y="88"/>
              </a:cxn>
              <a:cxn ang="0">
                <a:pos x="6" y="109"/>
              </a:cxn>
              <a:cxn ang="0">
                <a:pos x="0" y="51"/>
              </a:cxn>
            </a:cxnLst>
            <a:rect l="0" t="0" r="r" b="b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accent6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61" name="Text Box 109"/>
          <p:cNvSpPr txBox="1">
            <a:spLocks noChangeAspect="1" noChangeArrowheads="1"/>
          </p:cNvSpPr>
          <p:nvPr/>
        </p:nvSpPr>
        <p:spPr bwMode="auto">
          <a:xfrm>
            <a:off x="6524625" y="5335587"/>
            <a:ext cx="4953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74863" name="Freeform 111"/>
          <p:cNvSpPr>
            <a:spLocks noChangeAspect="1"/>
          </p:cNvSpPr>
          <p:nvPr/>
        </p:nvSpPr>
        <p:spPr bwMode="auto">
          <a:xfrm>
            <a:off x="4989513" y="4367212"/>
            <a:ext cx="571500" cy="549275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158" y="15"/>
              </a:cxn>
              <a:cxn ang="0">
                <a:pos x="353" y="0"/>
              </a:cxn>
              <a:cxn ang="0">
                <a:pos x="343" y="49"/>
              </a:cxn>
              <a:cxn ang="0">
                <a:pos x="386" y="38"/>
              </a:cxn>
              <a:cxn ang="0">
                <a:pos x="401" y="71"/>
              </a:cxn>
              <a:cxn ang="0">
                <a:pos x="356" y="101"/>
              </a:cxn>
              <a:cxn ang="0">
                <a:pos x="367" y="153"/>
              </a:cxn>
              <a:cxn ang="0">
                <a:pos x="321" y="240"/>
              </a:cxn>
              <a:cxn ang="0">
                <a:pos x="286" y="293"/>
              </a:cxn>
              <a:cxn ang="0">
                <a:pos x="306" y="362"/>
              </a:cxn>
              <a:cxn ang="0">
                <a:pos x="58" y="374"/>
              </a:cxn>
              <a:cxn ang="0">
                <a:pos x="57" y="332"/>
              </a:cxn>
              <a:cxn ang="0">
                <a:pos x="8" y="323"/>
              </a:cxn>
              <a:cxn ang="0">
                <a:pos x="8" y="101"/>
              </a:cxn>
              <a:cxn ang="0">
                <a:pos x="0" y="34"/>
              </a:cxn>
            </a:cxnLst>
            <a:rect l="0" t="0" r="r" b="b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64" name="Text Box 112"/>
          <p:cNvSpPr txBox="1">
            <a:spLocks noChangeAspect="1" noChangeArrowheads="1"/>
          </p:cNvSpPr>
          <p:nvPr/>
        </p:nvSpPr>
        <p:spPr bwMode="auto">
          <a:xfrm>
            <a:off x="5014913" y="4475162"/>
            <a:ext cx="47783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66" name="Freeform 114"/>
          <p:cNvSpPr>
            <a:spLocks noChangeAspect="1"/>
          </p:cNvSpPr>
          <p:nvPr/>
        </p:nvSpPr>
        <p:spPr bwMode="auto">
          <a:xfrm>
            <a:off x="6343650" y="4373564"/>
            <a:ext cx="582613" cy="474663"/>
          </a:xfrm>
          <a:custGeom>
            <a:avLst/>
            <a:gdLst/>
            <a:ahLst/>
            <a:cxnLst>
              <a:cxn ang="0">
                <a:pos x="15" y="58"/>
              </a:cxn>
              <a:cxn ang="0">
                <a:pos x="47" y="27"/>
              </a:cxn>
              <a:cxn ang="0">
                <a:pos x="170" y="0"/>
              </a:cxn>
              <a:cxn ang="0">
                <a:pos x="207" y="18"/>
              </a:cxn>
              <a:cxn ang="0">
                <a:pos x="286" y="5"/>
              </a:cxn>
              <a:cxn ang="0">
                <a:pos x="350" y="51"/>
              </a:cxn>
              <a:cxn ang="0">
                <a:pos x="408" y="86"/>
              </a:cxn>
              <a:cxn ang="0">
                <a:pos x="375" y="183"/>
              </a:cxn>
              <a:cxn ang="0">
                <a:pos x="326" y="233"/>
              </a:cxn>
              <a:cxn ang="0">
                <a:pos x="272" y="247"/>
              </a:cxn>
              <a:cxn ang="0">
                <a:pos x="283" y="286"/>
              </a:cxn>
              <a:cxn ang="0">
                <a:pos x="250" y="323"/>
              </a:cxn>
              <a:cxn ang="0">
                <a:pos x="187" y="233"/>
              </a:cxn>
              <a:cxn ang="0">
                <a:pos x="26" y="86"/>
              </a:cxn>
              <a:cxn ang="0">
                <a:pos x="0" y="86"/>
              </a:cxn>
              <a:cxn ang="0">
                <a:pos x="15" y="58"/>
              </a:cxn>
            </a:cxnLst>
            <a:rect l="0" t="0" r="r" b="b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67" name="Text Box 115"/>
          <p:cNvSpPr txBox="1">
            <a:spLocks noChangeAspect="1" noChangeArrowheads="1"/>
          </p:cNvSpPr>
          <p:nvPr/>
        </p:nvSpPr>
        <p:spPr bwMode="auto">
          <a:xfrm>
            <a:off x="6477000" y="4476752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8</a:t>
            </a:r>
            <a:endParaRPr lang="en-US" sz="1100" b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4869" name="Group 117"/>
          <p:cNvGrpSpPr>
            <a:grpSpLocks/>
          </p:cNvGrpSpPr>
          <p:nvPr/>
        </p:nvGrpSpPr>
        <p:grpSpPr bwMode="auto">
          <a:xfrm>
            <a:off x="7073900" y="2690812"/>
            <a:ext cx="519113" cy="608013"/>
            <a:chOff x="4456" y="1647"/>
            <a:chExt cx="327" cy="383"/>
          </a:xfrm>
          <a:solidFill>
            <a:schemeClr val="accent4"/>
          </a:solidFill>
        </p:grpSpPr>
        <p:sp>
          <p:nvSpPr>
            <p:cNvPr id="74870" name="Freeform 118"/>
            <p:cNvSpPr>
              <a:spLocks noChangeAspect="1"/>
            </p:cNvSpPr>
            <p:nvPr/>
          </p:nvSpPr>
          <p:spPr bwMode="auto">
            <a:xfrm>
              <a:off x="4456" y="1647"/>
              <a:ext cx="127" cy="239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02" y="0"/>
                </a:cxn>
                <a:cxn ang="0">
                  <a:pos x="139" y="70"/>
                </a:cxn>
                <a:cxn ang="0">
                  <a:pos x="120" y="88"/>
                </a:cxn>
                <a:cxn ang="0">
                  <a:pos x="127" y="243"/>
                </a:cxn>
                <a:cxn ang="0">
                  <a:pos x="69" y="257"/>
                </a:cxn>
                <a:cxn ang="0">
                  <a:pos x="41" y="193"/>
                </a:cxn>
                <a:cxn ang="0">
                  <a:pos x="39" y="117"/>
                </a:cxn>
                <a:cxn ang="0">
                  <a:pos x="14" y="94"/>
                </a:cxn>
                <a:cxn ang="0">
                  <a:pos x="0" y="27"/>
                </a:cxn>
              </a:cxnLst>
              <a:rect l="0" t="0" r="r" b="b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71" name="Freeform 119"/>
            <p:cNvSpPr>
              <a:spLocks noChangeAspect="1"/>
            </p:cNvSpPr>
            <p:nvPr/>
          </p:nvSpPr>
          <p:spPr bwMode="auto">
            <a:xfrm>
              <a:off x="4519" y="1831"/>
              <a:ext cx="264" cy="12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51" y="16"/>
                </a:cxn>
                <a:cxn ang="0">
                  <a:pos x="169" y="18"/>
                </a:cxn>
                <a:cxn ang="0">
                  <a:pos x="187" y="0"/>
                </a:cxn>
                <a:cxn ang="0">
                  <a:pos x="202" y="9"/>
                </a:cxn>
                <a:cxn ang="0">
                  <a:pos x="184" y="48"/>
                </a:cxn>
                <a:cxn ang="0">
                  <a:pos x="215" y="45"/>
                </a:cxn>
                <a:cxn ang="0">
                  <a:pos x="233" y="74"/>
                </a:cxn>
                <a:cxn ang="0">
                  <a:pos x="254" y="77"/>
                </a:cxn>
                <a:cxn ang="0">
                  <a:pos x="269" y="73"/>
                </a:cxn>
                <a:cxn ang="0">
                  <a:pos x="269" y="57"/>
                </a:cxn>
                <a:cxn ang="0">
                  <a:pos x="243" y="36"/>
                </a:cxn>
                <a:cxn ang="0">
                  <a:pos x="263" y="34"/>
                </a:cxn>
                <a:cxn ang="0">
                  <a:pos x="296" y="79"/>
                </a:cxn>
                <a:cxn ang="0">
                  <a:pos x="264" y="106"/>
                </a:cxn>
                <a:cxn ang="0">
                  <a:pos x="229" y="92"/>
                </a:cxn>
                <a:cxn ang="0">
                  <a:pos x="206" y="125"/>
                </a:cxn>
                <a:cxn ang="0">
                  <a:pos x="161" y="92"/>
                </a:cxn>
                <a:cxn ang="0">
                  <a:pos x="12" y="134"/>
                </a:cxn>
                <a:cxn ang="0">
                  <a:pos x="0" y="54"/>
                </a:cxn>
              </a:cxnLst>
              <a:rect l="0" t="0" r="r" b="b"/>
              <a:pathLst>
                <a:path w="296" h="134">
                  <a:moveTo>
                    <a:pt x="0" y="54"/>
                  </a:moveTo>
                  <a:lnTo>
                    <a:pt x="151" y="16"/>
                  </a:lnTo>
                  <a:lnTo>
                    <a:pt x="169" y="18"/>
                  </a:lnTo>
                  <a:lnTo>
                    <a:pt x="187" y="0"/>
                  </a:lnTo>
                  <a:lnTo>
                    <a:pt x="202" y="9"/>
                  </a:lnTo>
                  <a:lnTo>
                    <a:pt x="184" y="48"/>
                  </a:lnTo>
                  <a:lnTo>
                    <a:pt x="215" y="45"/>
                  </a:lnTo>
                  <a:lnTo>
                    <a:pt x="233" y="74"/>
                  </a:lnTo>
                  <a:lnTo>
                    <a:pt x="254" y="77"/>
                  </a:lnTo>
                  <a:lnTo>
                    <a:pt x="269" y="73"/>
                  </a:lnTo>
                  <a:lnTo>
                    <a:pt x="269" y="57"/>
                  </a:lnTo>
                  <a:lnTo>
                    <a:pt x="243" y="36"/>
                  </a:lnTo>
                  <a:lnTo>
                    <a:pt x="263" y="34"/>
                  </a:lnTo>
                  <a:lnTo>
                    <a:pt x="296" y="79"/>
                  </a:lnTo>
                  <a:lnTo>
                    <a:pt x="264" y="106"/>
                  </a:lnTo>
                  <a:lnTo>
                    <a:pt x="229" y="92"/>
                  </a:lnTo>
                  <a:lnTo>
                    <a:pt x="206" y="125"/>
                  </a:lnTo>
                  <a:lnTo>
                    <a:pt x="161" y="92"/>
                  </a:lnTo>
                  <a:lnTo>
                    <a:pt x="12" y="13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72" name="Freeform 120"/>
            <p:cNvSpPr>
              <a:spLocks noChangeAspect="1"/>
            </p:cNvSpPr>
            <p:nvPr/>
          </p:nvSpPr>
          <p:spPr bwMode="auto">
            <a:xfrm>
              <a:off x="4524" y="1920"/>
              <a:ext cx="137" cy="110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18" y="0"/>
                </a:cxn>
                <a:cxn ang="0">
                  <a:pos x="153" y="54"/>
                </a:cxn>
                <a:cxn ang="0">
                  <a:pos x="133" y="78"/>
                </a:cxn>
                <a:cxn ang="0">
                  <a:pos x="95" y="69"/>
                </a:cxn>
                <a:cxn ang="0">
                  <a:pos x="37" y="118"/>
                </a:cxn>
                <a:cxn ang="0">
                  <a:pos x="6" y="93"/>
                </a:cxn>
                <a:cxn ang="0">
                  <a:pos x="0" y="30"/>
                </a:cxn>
              </a:cxnLst>
              <a:rect l="0" t="0" r="r" b="b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73" name="Freeform 121"/>
            <p:cNvSpPr>
              <a:spLocks noChangeAspect="1"/>
            </p:cNvSpPr>
            <p:nvPr/>
          </p:nvSpPr>
          <p:spPr bwMode="auto">
            <a:xfrm>
              <a:off x="4623" y="1918"/>
              <a:ext cx="68" cy="62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2" y="0"/>
                </a:cxn>
                <a:cxn ang="0">
                  <a:pos x="77" y="33"/>
                </a:cxn>
                <a:cxn ang="0">
                  <a:pos x="68" y="42"/>
                </a:cxn>
                <a:cxn ang="0">
                  <a:pos x="46" y="42"/>
                </a:cxn>
                <a:cxn ang="0">
                  <a:pos x="35" y="64"/>
                </a:cxn>
                <a:cxn ang="0">
                  <a:pos x="0" y="10"/>
                </a:cxn>
              </a:cxnLst>
              <a:rect l="0" t="0" r="r" b="b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74" name="Line 122"/>
          <p:cNvSpPr>
            <a:spLocks noChangeShapeType="1"/>
          </p:cNvSpPr>
          <p:nvPr/>
        </p:nvSpPr>
        <p:spPr bwMode="auto">
          <a:xfrm flipH="1">
            <a:off x="7515225" y="2921000"/>
            <a:ext cx="304800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75" name="Text Box 123"/>
          <p:cNvSpPr txBox="1">
            <a:spLocks noChangeAspect="1" noChangeArrowheads="1"/>
          </p:cNvSpPr>
          <p:nvPr/>
        </p:nvSpPr>
        <p:spPr bwMode="auto">
          <a:xfrm>
            <a:off x="7772400" y="2720975"/>
            <a:ext cx="990600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8</a:t>
            </a:r>
            <a:r>
              <a:rPr lang="en-US" sz="105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05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CT, MA, RI, VT</a:t>
            </a:r>
          </a:p>
        </p:txBody>
      </p:sp>
      <p:grpSp>
        <p:nvGrpSpPr>
          <p:cNvPr id="74877" name="Group 125"/>
          <p:cNvGrpSpPr>
            <a:grpSpLocks/>
          </p:cNvGrpSpPr>
          <p:nvPr/>
        </p:nvGrpSpPr>
        <p:grpSpPr bwMode="auto">
          <a:xfrm>
            <a:off x="7219950" y="2243138"/>
            <a:ext cx="492125" cy="798513"/>
            <a:chOff x="4548" y="1365"/>
            <a:chExt cx="310" cy="503"/>
          </a:xfrm>
          <a:solidFill>
            <a:schemeClr val="accent6"/>
          </a:solidFill>
        </p:grpSpPr>
        <p:sp>
          <p:nvSpPr>
            <p:cNvPr id="74878" name="Freeform 126"/>
            <p:cNvSpPr>
              <a:spLocks noChangeAspect="1"/>
            </p:cNvSpPr>
            <p:nvPr/>
          </p:nvSpPr>
          <p:spPr bwMode="auto">
            <a:xfrm>
              <a:off x="4578" y="1365"/>
              <a:ext cx="280" cy="420"/>
            </a:xfrm>
            <a:custGeom>
              <a:avLst/>
              <a:gdLst/>
              <a:ahLst/>
              <a:cxnLst>
                <a:cxn ang="0">
                  <a:pos x="73" y="15"/>
                </a:cxn>
                <a:cxn ang="0">
                  <a:pos x="27" y="103"/>
                </a:cxn>
                <a:cxn ang="0">
                  <a:pos x="49" y="136"/>
                </a:cxn>
                <a:cxn ang="0">
                  <a:pos x="27" y="176"/>
                </a:cxn>
                <a:cxn ang="0">
                  <a:pos x="40" y="189"/>
                </a:cxn>
                <a:cxn ang="0">
                  <a:pos x="31" y="216"/>
                </a:cxn>
                <a:cxn ang="0">
                  <a:pos x="31" y="261"/>
                </a:cxn>
                <a:cxn ang="0">
                  <a:pos x="0" y="277"/>
                </a:cxn>
                <a:cxn ang="0">
                  <a:pos x="12" y="291"/>
                </a:cxn>
                <a:cxn ang="0">
                  <a:pos x="78" y="457"/>
                </a:cxn>
                <a:cxn ang="0">
                  <a:pos x="130" y="478"/>
                </a:cxn>
                <a:cxn ang="0">
                  <a:pos x="127" y="444"/>
                </a:cxn>
                <a:cxn ang="0">
                  <a:pos x="152" y="417"/>
                </a:cxn>
                <a:cxn ang="0">
                  <a:pos x="143" y="389"/>
                </a:cxn>
                <a:cxn ang="0">
                  <a:pos x="207" y="355"/>
                </a:cxn>
                <a:cxn ang="0">
                  <a:pos x="210" y="308"/>
                </a:cxn>
                <a:cxn ang="0">
                  <a:pos x="248" y="305"/>
                </a:cxn>
                <a:cxn ang="0">
                  <a:pos x="277" y="270"/>
                </a:cxn>
                <a:cxn ang="0">
                  <a:pos x="313" y="246"/>
                </a:cxn>
                <a:cxn ang="0">
                  <a:pos x="313" y="216"/>
                </a:cxn>
                <a:cxn ang="0">
                  <a:pos x="264" y="207"/>
                </a:cxn>
                <a:cxn ang="0">
                  <a:pos x="255" y="174"/>
                </a:cxn>
                <a:cxn ang="0">
                  <a:pos x="206" y="170"/>
                </a:cxn>
                <a:cxn ang="0">
                  <a:pos x="166" y="28"/>
                </a:cxn>
                <a:cxn ang="0">
                  <a:pos x="148" y="0"/>
                </a:cxn>
                <a:cxn ang="0">
                  <a:pos x="98" y="12"/>
                </a:cxn>
                <a:cxn ang="0">
                  <a:pos x="90" y="25"/>
                </a:cxn>
                <a:cxn ang="0">
                  <a:pos x="73" y="15"/>
                </a:cxn>
              </a:cxnLst>
              <a:rect l="0" t="0" r="r" b="b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79" name="Freeform 127"/>
            <p:cNvSpPr>
              <a:spLocks noChangeAspect="1"/>
            </p:cNvSpPr>
            <p:nvPr/>
          </p:nvSpPr>
          <p:spPr bwMode="auto">
            <a:xfrm>
              <a:off x="4548" y="1602"/>
              <a:ext cx="147" cy="266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51"/>
                </a:cxn>
                <a:cxn ang="0">
                  <a:pos x="37" y="118"/>
                </a:cxn>
                <a:cxn ang="0">
                  <a:pos x="15" y="136"/>
                </a:cxn>
                <a:cxn ang="0">
                  <a:pos x="24" y="289"/>
                </a:cxn>
                <a:cxn ang="0">
                  <a:pos x="115" y="267"/>
                </a:cxn>
                <a:cxn ang="0">
                  <a:pos x="138" y="267"/>
                </a:cxn>
                <a:cxn ang="0">
                  <a:pos x="152" y="250"/>
                </a:cxn>
                <a:cxn ang="0">
                  <a:pos x="152" y="222"/>
                </a:cxn>
                <a:cxn ang="0">
                  <a:pos x="162" y="204"/>
                </a:cxn>
                <a:cxn ang="0">
                  <a:pos x="112" y="182"/>
                </a:cxn>
                <a:cxn ang="0">
                  <a:pos x="46" y="14"/>
                </a:cxn>
                <a:cxn ang="0">
                  <a:pos x="34" y="0"/>
                </a:cxn>
              </a:cxnLst>
              <a:rect l="0" t="0" r="r" b="b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80" name="Line 128"/>
          <p:cNvSpPr>
            <a:spLocks noChangeShapeType="1"/>
          </p:cNvSpPr>
          <p:nvPr/>
        </p:nvSpPr>
        <p:spPr bwMode="auto">
          <a:xfrm>
            <a:off x="6991350" y="2420938"/>
            <a:ext cx="228600" cy="160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81" name="Text Box 129"/>
          <p:cNvSpPr txBox="1">
            <a:spLocks noChangeAspect="1" noChangeArrowheads="1"/>
          </p:cNvSpPr>
          <p:nvPr/>
        </p:nvSpPr>
        <p:spPr bwMode="auto">
          <a:xfrm>
            <a:off x="6477000" y="2133600"/>
            <a:ext cx="533400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7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ME, NH</a:t>
            </a:r>
          </a:p>
        </p:txBody>
      </p:sp>
      <p:grpSp>
        <p:nvGrpSpPr>
          <p:cNvPr id="74883" name="Group 131"/>
          <p:cNvGrpSpPr>
            <a:grpSpLocks noChangeAspect="1"/>
          </p:cNvGrpSpPr>
          <p:nvPr/>
        </p:nvGrpSpPr>
        <p:grpSpPr bwMode="auto">
          <a:xfrm>
            <a:off x="6264284" y="3681411"/>
            <a:ext cx="892176" cy="560387"/>
            <a:chOff x="3922" y="1549"/>
            <a:chExt cx="625" cy="376"/>
          </a:xfrm>
          <a:solidFill>
            <a:schemeClr val="accent1"/>
          </a:solidFill>
        </p:grpSpPr>
        <p:sp>
          <p:nvSpPr>
            <p:cNvPr id="74884" name="Freeform 132"/>
            <p:cNvSpPr>
              <a:spLocks noChangeAspect="1"/>
            </p:cNvSpPr>
            <p:nvPr/>
          </p:nvSpPr>
          <p:spPr bwMode="auto">
            <a:xfrm>
              <a:off x="3922" y="1549"/>
              <a:ext cx="613" cy="376"/>
            </a:xfrm>
            <a:custGeom>
              <a:avLst/>
              <a:gdLst/>
              <a:ahLst/>
              <a:cxnLst>
                <a:cxn ang="0">
                  <a:pos x="102" y="268"/>
                </a:cxn>
                <a:cxn ang="0">
                  <a:pos x="84" y="307"/>
                </a:cxn>
                <a:cxn ang="0">
                  <a:pos x="59" y="318"/>
                </a:cxn>
                <a:cxn ang="0">
                  <a:pos x="57" y="343"/>
                </a:cxn>
                <a:cxn ang="0">
                  <a:pos x="3" y="362"/>
                </a:cxn>
                <a:cxn ang="0">
                  <a:pos x="0" y="383"/>
                </a:cxn>
                <a:cxn ang="0">
                  <a:pos x="147" y="358"/>
                </a:cxn>
                <a:cxn ang="0">
                  <a:pos x="412" y="303"/>
                </a:cxn>
                <a:cxn ang="0">
                  <a:pos x="616" y="254"/>
                </a:cxn>
                <a:cxn ang="0">
                  <a:pos x="616" y="215"/>
                </a:cxn>
                <a:cxn ang="0">
                  <a:pos x="594" y="203"/>
                </a:cxn>
                <a:cxn ang="0">
                  <a:pos x="576" y="222"/>
                </a:cxn>
                <a:cxn ang="0">
                  <a:pos x="565" y="170"/>
                </a:cxn>
                <a:cxn ang="0">
                  <a:pos x="576" y="124"/>
                </a:cxn>
                <a:cxn ang="0">
                  <a:pos x="500" y="90"/>
                </a:cxn>
                <a:cxn ang="0">
                  <a:pos x="448" y="99"/>
                </a:cxn>
                <a:cxn ang="0">
                  <a:pos x="446" y="27"/>
                </a:cxn>
                <a:cxn ang="0">
                  <a:pos x="393" y="0"/>
                </a:cxn>
                <a:cxn ang="0">
                  <a:pos x="352" y="17"/>
                </a:cxn>
                <a:cxn ang="0">
                  <a:pos x="325" y="84"/>
                </a:cxn>
                <a:cxn ang="0">
                  <a:pos x="278" y="111"/>
                </a:cxn>
                <a:cxn ang="0">
                  <a:pos x="258" y="216"/>
                </a:cxn>
                <a:cxn ang="0">
                  <a:pos x="181" y="268"/>
                </a:cxn>
                <a:cxn ang="0">
                  <a:pos x="118" y="289"/>
                </a:cxn>
                <a:cxn ang="0">
                  <a:pos x="102" y="268"/>
                </a:cxn>
              </a:cxnLst>
              <a:rect l="0" t="0" r="r" b="b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85" name="Freeform 133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2" y="0"/>
                </a:cxn>
                <a:cxn ang="0">
                  <a:pos x="18" y="71"/>
                </a:cxn>
                <a:cxn ang="0">
                  <a:pos x="2" y="70"/>
                </a:cxn>
                <a:cxn ang="0">
                  <a:pos x="0" y="6"/>
                </a:cxn>
              </a:cxnLst>
              <a:rect l="0" t="0" r="r" b="b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86" name="Text Box 134"/>
          <p:cNvSpPr txBox="1">
            <a:spLocks noChangeAspect="1" noChangeArrowheads="1"/>
          </p:cNvSpPr>
          <p:nvPr/>
        </p:nvSpPr>
        <p:spPr bwMode="auto">
          <a:xfrm>
            <a:off x="6591309" y="3867148"/>
            <a:ext cx="481013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4888" name="Group 136"/>
          <p:cNvGrpSpPr>
            <a:grpSpLocks/>
          </p:cNvGrpSpPr>
          <p:nvPr/>
        </p:nvGrpSpPr>
        <p:grpSpPr bwMode="auto">
          <a:xfrm>
            <a:off x="5497513" y="4195763"/>
            <a:ext cx="990600" cy="1044575"/>
            <a:chOff x="3463" y="2595"/>
            <a:chExt cx="624" cy="658"/>
          </a:xfrm>
          <a:solidFill>
            <a:schemeClr val="accent3"/>
          </a:solidFill>
        </p:grpSpPr>
        <p:sp>
          <p:nvSpPr>
            <p:cNvPr id="74889" name="Freeform 137"/>
            <p:cNvSpPr>
              <a:spLocks noChangeAspect="1"/>
            </p:cNvSpPr>
            <p:nvPr/>
          </p:nvSpPr>
          <p:spPr bwMode="auto">
            <a:xfrm>
              <a:off x="3463" y="2595"/>
              <a:ext cx="624" cy="235"/>
            </a:xfrm>
            <a:custGeom>
              <a:avLst/>
              <a:gdLst/>
              <a:ahLst/>
              <a:cxnLst>
                <a:cxn ang="0">
                  <a:pos x="42" y="117"/>
                </a:cxn>
                <a:cxn ang="0">
                  <a:pos x="42" y="121"/>
                </a:cxn>
                <a:cxn ang="0">
                  <a:pos x="30" y="145"/>
                </a:cxn>
                <a:cxn ang="0">
                  <a:pos x="43" y="178"/>
                </a:cxn>
                <a:cxn ang="0">
                  <a:pos x="0" y="206"/>
                </a:cxn>
                <a:cxn ang="0">
                  <a:pos x="9" y="255"/>
                </a:cxn>
                <a:cxn ang="0">
                  <a:pos x="192" y="240"/>
                </a:cxn>
                <a:cxn ang="0">
                  <a:pos x="410" y="215"/>
                </a:cxn>
                <a:cxn ang="0">
                  <a:pos x="519" y="196"/>
                </a:cxn>
                <a:cxn ang="0">
                  <a:pos x="541" y="130"/>
                </a:cxn>
                <a:cxn ang="0">
                  <a:pos x="580" y="127"/>
                </a:cxn>
                <a:cxn ang="0">
                  <a:pos x="699" y="0"/>
                </a:cxn>
                <a:cxn ang="0">
                  <a:pos x="544" y="32"/>
                </a:cxn>
                <a:cxn ang="0">
                  <a:pos x="183" y="84"/>
                </a:cxn>
                <a:cxn ang="0">
                  <a:pos x="186" y="99"/>
                </a:cxn>
                <a:cxn ang="0">
                  <a:pos x="42" y="117"/>
                </a:cxn>
              </a:cxnLst>
              <a:rect l="0" t="0" r="r" b="b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90" name="Freeform 138"/>
            <p:cNvSpPr>
              <a:spLocks noChangeAspect="1"/>
            </p:cNvSpPr>
            <p:nvPr/>
          </p:nvSpPr>
          <p:spPr bwMode="auto">
            <a:xfrm>
              <a:off x="3640" y="2787"/>
              <a:ext cx="289" cy="466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210" y="0"/>
                </a:cxn>
                <a:cxn ang="0">
                  <a:pos x="277" y="232"/>
                </a:cxn>
                <a:cxn ang="0">
                  <a:pos x="323" y="270"/>
                </a:cxn>
                <a:cxn ang="0">
                  <a:pos x="286" y="338"/>
                </a:cxn>
                <a:cxn ang="0">
                  <a:pos x="322" y="404"/>
                </a:cxn>
                <a:cxn ang="0">
                  <a:pos x="107" y="428"/>
                </a:cxn>
                <a:cxn ang="0">
                  <a:pos x="116" y="484"/>
                </a:cxn>
                <a:cxn ang="0">
                  <a:pos x="85" y="504"/>
                </a:cxn>
                <a:cxn ang="0">
                  <a:pos x="59" y="432"/>
                </a:cxn>
                <a:cxn ang="0">
                  <a:pos x="44" y="490"/>
                </a:cxn>
                <a:cxn ang="0">
                  <a:pos x="18" y="484"/>
                </a:cxn>
                <a:cxn ang="0">
                  <a:pos x="9" y="426"/>
                </a:cxn>
                <a:cxn ang="0">
                  <a:pos x="1" y="375"/>
                </a:cxn>
                <a:cxn ang="0">
                  <a:pos x="0" y="25"/>
                </a:cxn>
              </a:cxnLst>
              <a:rect l="0" t="0" r="r" b="b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91" name="Text Box 139"/>
          <p:cNvSpPr txBox="1">
            <a:spLocks noChangeAspect="1" noChangeArrowheads="1"/>
          </p:cNvSpPr>
          <p:nvPr/>
        </p:nvSpPr>
        <p:spPr bwMode="auto">
          <a:xfrm>
            <a:off x="5691188" y="4368801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11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AL, TN</a:t>
            </a:r>
          </a:p>
        </p:txBody>
      </p:sp>
      <p:sp>
        <p:nvSpPr>
          <p:cNvPr id="74892" name="Rectangle 14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 dirty="0">
                <a:latin typeface="Calibri" pitchFamily="34" charset="0"/>
                <a:cs typeface="Calibri" pitchFamily="34" charset="0"/>
              </a:rPr>
              <a:t>Number of Benchmark Plans, by Region,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2014</a:t>
            </a:r>
            <a:endParaRPr lang="en-US" sz="2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95" name="Text Box 143"/>
          <p:cNvSpPr txBox="1">
            <a:spLocks noChangeArrowheads="1"/>
          </p:cNvSpPr>
          <p:nvPr/>
        </p:nvSpPr>
        <p:spPr bwMode="auto">
          <a:xfrm>
            <a:off x="1447800" y="914400"/>
            <a:ext cx="6172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latin typeface="Calibri" pitchFamily="34" charset="0"/>
                <a:cs typeface="Calibri" pitchFamily="34" charset="0"/>
              </a:rPr>
              <a:t>Total Number of Benchmark Plans Across All Regions = </a:t>
            </a:r>
            <a:r>
              <a:rPr lang="en-US" b="1" i="1" dirty="0" smtClean="0">
                <a:latin typeface="Calibri" pitchFamily="34" charset="0"/>
                <a:cs typeface="Calibri" pitchFamily="34" charset="0"/>
              </a:rPr>
              <a:t>352</a:t>
            </a:r>
            <a:endParaRPr lang="en-US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897" name="Rectangle 145"/>
          <p:cNvSpPr>
            <a:spLocks noChangeArrowheads="1"/>
          </p:cNvSpPr>
          <p:nvPr/>
        </p:nvSpPr>
        <p:spPr bwMode="auto">
          <a:xfrm>
            <a:off x="3058308" y="1465326"/>
            <a:ext cx="158750" cy="155575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00" name="Rectangle 148"/>
          <p:cNvSpPr>
            <a:spLocks noChangeArrowheads="1"/>
          </p:cNvSpPr>
          <p:nvPr/>
        </p:nvSpPr>
        <p:spPr bwMode="auto">
          <a:xfrm>
            <a:off x="4903766" y="1465326"/>
            <a:ext cx="161925" cy="155575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04" name="Rectangle 152"/>
          <p:cNvSpPr>
            <a:spLocks noChangeArrowheads="1"/>
          </p:cNvSpPr>
          <p:nvPr/>
        </p:nvSpPr>
        <p:spPr bwMode="auto">
          <a:xfrm>
            <a:off x="6752399" y="1465326"/>
            <a:ext cx="163513" cy="1555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06" name="Rectangle 154"/>
          <p:cNvSpPr>
            <a:spLocks noChangeArrowheads="1"/>
          </p:cNvSpPr>
          <p:nvPr/>
        </p:nvSpPr>
        <p:spPr bwMode="auto">
          <a:xfrm>
            <a:off x="1212850" y="1465326"/>
            <a:ext cx="158750" cy="155575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14" name="Freeform 162"/>
          <p:cNvSpPr>
            <a:spLocks noChangeAspect="1"/>
          </p:cNvSpPr>
          <p:nvPr/>
        </p:nvSpPr>
        <p:spPr bwMode="auto">
          <a:xfrm>
            <a:off x="2525713" y="2393950"/>
            <a:ext cx="676275" cy="1130300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72" y="301"/>
              </a:cxn>
              <a:cxn ang="0">
                <a:pos x="117" y="365"/>
              </a:cxn>
              <a:cxn ang="0">
                <a:pos x="47" y="432"/>
              </a:cxn>
              <a:cxn ang="0">
                <a:pos x="38" y="478"/>
              </a:cxn>
              <a:cxn ang="0">
                <a:pos x="57" y="511"/>
              </a:cxn>
              <a:cxn ang="0">
                <a:pos x="38" y="527"/>
              </a:cxn>
              <a:cxn ang="0">
                <a:pos x="0" y="701"/>
              </a:cxn>
              <a:cxn ang="0">
                <a:pos x="227" y="742"/>
              </a:cxn>
              <a:cxn ang="0">
                <a:pos x="442" y="770"/>
              </a:cxn>
              <a:cxn ang="0">
                <a:pos x="464" y="611"/>
              </a:cxn>
              <a:cxn ang="0">
                <a:pos x="476" y="523"/>
              </a:cxn>
              <a:cxn ang="0">
                <a:pos x="455" y="491"/>
              </a:cxn>
              <a:cxn ang="0">
                <a:pos x="406" y="500"/>
              </a:cxn>
              <a:cxn ang="0">
                <a:pos x="342" y="508"/>
              </a:cxn>
              <a:cxn ang="0">
                <a:pos x="330" y="436"/>
              </a:cxn>
              <a:cxn ang="0">
                <a:pos x="252" y="378"/>
              </a:cxn>
              <a:cxn ang="0">
                <a:pos x="263" y="341"/>
              </a:cxn>
              <a:cxn ang="0">
                <a:pos x="270" y="275"/>
              </a:cxn>
              <a:cxn ang="0">
                <a:pos x="170" y="134"/>
              </a:cxn>
              <a:cxn ang="0">
                <a:pos x="184" y="9"/>
              </a:cxn>
              <a:cxn ang="0">
                <a:pos x="115" y="0"/>
              </a:cxn>
            </a:cxnLst>
            <a:rect l="0" t="0" r="r" b="b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15" name="Freeform 163"/>
          <p:cNvSpPr>
            <a:spLocks noChangeAspect="1"/>
          </p:cNvSpPr>
          <p:nvPr/>
        </p:nvSpPr>
        <p:spPr bwMode="auto">
          <a:xfrm>
            <a:off x="2735263" y="3482975"/>
            <a:ext cx="623887" cy="833437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298" y="30"/>
              </a:cxn>
              <a:cxn ang="0">
                <a:pos x="283" y="139"/>
              </a:cxn>
              <a:cxn ang="0">
                <a:pos x="441" y="154"/>
              </a:cxn>
              <a:cxn ang="0">
                <a:pos x="398" y="569"/>
              </a:cxn>
              <a:cxn ang="0">
                <a:pos x="0" y="526"/>
              </a:cxn>
              <a:cxn ang="0">
                <a:pos x="40" y="261"/>
              </a:cxn>
              <a:cxn ang="0">
                <a:pos x="82" y="0"/>
              </a:cxn>
            </a:cxnLst>
            <a:rect l="0" t="0" r="r" b="b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916" name="Text Box 164"/>
          <p:cNvSpPr txBox="1">
            <a:spLocks noChangeAspect="1" noChangeArrowheads="1"/>
          </p:cNvSpPr>
          <p:nvPr/>
        </p:nvSpPr>
        <p:spPr bwMode="auto">
          <a:xfrm>
            <a:off x="2667000" y="3321050"/>
            <a:ext cx="557212" cy="43858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13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ID, UT</a:t>
            </a:r>
          </a:p>
        </p:txBody>
      </p:sp>
      <p:grpSp>
        <p:nvGrpSpPr>
          <p:cNvPr id="74840" name="Group 88"/>
          <p:cNvGrpSpPr>
            <a:grpSpLocks/>
          </p:cNvGrpSpPr>
          <p:nvPr/>
        </p:nvGrpSpPr>
        <p:grpSpPr bwMode="auto">
          <a:xfrm>
            <a:off x="6605588" y="3576640"/>
            <a:ext cx="571500" cy="269876"/>
            <a:chOff x="4161" y="2205"/>
            <a:chExt cx="360" cy="170"/>
          </a:xfrm>
          <a:solidFill>
            <a:schemeClr val="accent1"/>
          </a:solidFill>
        </p:grpSpPr>
        <p:sp>
          <p:nvSpPr>
            <p:cNvPr id="74841" name="Freeform 89"/>
            <p:cNvSpPr>
              <a:spLocks noChangeAspect="1"/>
            </p:cNvSpPr>
            <p:nvPr/>
          </p:nvSpPr>
          <p:spPr bwMode="auto">
            <a:xfrm>
              <a:off x="4416" y="2205"/>
              <a:ext cx="87" cy="11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1" y="0"/>
                </a:cxn>
                <a:cxn ang="0">
                  <a:pos x="66" y="27"/>
                </a:cxn>
                <a:cxn ang="0">
                  <a:pos x="66" y="54"/>
                </a:cxn>
                <a:cxn ang="0">
                  <a:pos x="97" y="73"/>
                </a:cxn>
                <a:cxn ang="0">
                  <a:pos x="98" y="109"/>
                </a:cxn>
                <a:cxn ang="0">
                  <a:pos x="48" y="122"/>
                </a:cxn>
                <a:cxn ang="0">
                  <a:pos x="0" y="8"/>
                </a:cxn>
              </a:cxnLst>
              <a:rect l="0" t="0" r="r" b="b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42" name="Freeform 90"/>
            <p:cNvSpPr>
              <a:spLocks noChangeAspect="1"/>
            </p:cNvSpPr>
            <p:nvPr/>
          </p:nvSpPr>
          <p:spPr bwMode="auto">
            <a:xfrm>
              <a:off x="4161" y="2222"/>
              <a:ext cx="360" cy="153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00" y="0"/>
                </a:cxn>
                <a:cxn ang="0">
                  <a:pos x="349" y="113"/>
                </a:cxn>
                <a:cxn ang="0">
                  <a:pos x="401" y="101"/>
                </a:cxn>
                <a:cxn ang="0">
                  <a:pos x="403" y="158"/>
                </a:cxn>
                <a:cxn ang="0">
                  <a:pos x="361" y="165"/>
                </a:cxn>
                <a:cxn ang="0">
                  <a:pos x="324" y="128"/>
                </a:cxn>
                <a:cxn ang="0">
                  <a:pos x="300" y="83"/>
                </a:cxn>
                <a:cxn ang="0">
                  <a:pos x="296" y="21"/>
                </a:cxn>
                <a:cxn ang="0">
                  <a:pos x="278" y="52"/>
                </a:cxn>
                <a:cxn ang="0">
                  <a:pos x="299" y="146"/>
                </a:cxn>
                <a:cxn ang="0">
                  <a:pos x="211" y="159"/>
                </a:cxn>
                <a:cxn ang="0">
                  <a:pos x="208" y="91"/>
                </a:cxn>
                <a:cxn ang="0">
                  <a:pos x="154" y="61"/>
                </a:cxn>
                <a:cxn ang="0">
                  <a:pos x="108" y="53"/>
                </a:cxn>
                <a:cxn ang="0">
                  <a:pos x="12" y="101"/>
                </a:cxn>
                <a:cxn ang="0">
                  <a:pos x="0" y="56"/>
                </a:cxn>
              </a:cxnLst>
              <a:rect l="0" t="0" r="r" b="b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843" name="AutoShape 91"/>
            <p:cNvSpPr>
              <a:spLocks noChangeAspect="1" noChangeArrowheads="1"/>
            </p:cNvSpPr>
            <p:nvPr/>
          </p:nvSpPr>
          <p:spPr bwMode="auto">
            <a:xfrm>
              <a:off x="4308" y="2283"/>
              <a:ext cx="86" cy="90"/>
            </a:xfrm>
            <a:prstGeom prst="star5">
              <a:avLst/>
            </a:pr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anchor="ctr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844" name="Text Box 92"/>
          <p:cNvSpPr txBox="1">
            <a:spLocks noChangeAspect="1" noChangeArrowheads="1"/>
          </p:cNvSpPr>
          <p:nvPr/>
        </p:nvSpPr>
        <p:spPr bwMode="auto">
          <a:xfrm>
            <a:off x="7467600" y="3759203"/>
            <a:ext cx="762000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13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DE, DC, MD</a:t>
            </a:r>
          </a:p>
        </p:txBody>
      </p:sp>
      <p:sp>
        <p:nvSpPr>
          <p:cNvPr id="74845" name="Line 93"/>
          <p:cNvSpPr>
            <a:spLocks noChangeShapeType="1"/>
          </p:cNvSpPr>
          <p:nvPr/>
        </p:nvSpPr>
        <p:spPr bwMode="auto">
          <a:xfrm flipH="1" flipV="1">
            <a:off x="7086600" y="3759203"/>
            <a:ext cx="381000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4909" name="Group 157"/>
          <p:cNvGrpSpPr>
            <a:grpSpLocks/>
          </p:cNvGrpSpPr>
          <p:nvPr/>
        </p:nvGrpSpPr>
        <p:grpSpPr bwMode="auto">
          <a:xfrm>
            <a:off x="6316670" y="3251204"/>
            <a:ext cx="793751" cy="860426"/>
            <a:chOff x="3979" y="2000"/>
            <a:chExt cx="500" cy="542"/>
          </a:xfrm>
          <a:solidFill>
            <a:schemeClr val="accent1"/>
          </a:solidFill>
        </p:grpSpPr>
        <p:sp>
          <p:nvSpPr>
            <p:cNvPr id="74910" name="Freeform 158"/>
            <p:cNvSpPr>
              <a:spLocks noChangeAspect="1"/>
            </p:cNvSpPr>
            <p:nvPr/>
          </p:nvSpPr>
          <p:spPr bwMode="auto">
            <a:xfrm>
              <a:off x="3979" y="2206"/>
              <a:ext cx="314" cy="336"/>
            </a:xfrm>
            <a:custGeom>
              <a:avLst/>
              <a:gdLst/>
              <a:ahLst/>
              <a:cxnLst>
                <a:cxn ang="0">
                  <a:pos x="35" y="191"/>
                </a:cxn>
                <a:cxn ang="0">
                  <a:pos x="9" y="184"/>
                </a:cxn>
                <a:cxn ang="0">
                  <a:pos x="0" y="242"/>
                </a:cxn>
                <a:cxn ang="0">
                  <a:pos x="9" y="303"/>
                </a:cxn>
                <a:cxn ang="0">
                  <a:pos x="59" y="344"/>
                </a:cxn>
                <a:cxn ang="0">
                  <a:pos x="71" y="365"/>
                </a:cxn>
                <a:cxn ang="0">
                  <a:pos x="135" y="344"/>
                </a:cxn>
                <a:cxn ang="0">
                  <a:pos x="211" y="295"/>
                </a:cxn>
                <a:cxn ang="0">
                  <a:pos x="234" y="188"/>
                </a:cxn>
                <a:cxn ang="0">
                  <a:pos x="283" y="160"/>
                </a:cxn>
                <a:cxn ang="0">
                  <a:pos x="310" y="94"/>
                </a:cxn>
                <a:cxn ang="0">
                  <a:pos x="349" y="76"/>
                </a:cxn>
                <a:cxn ang="0">
                  <a:pos x="298" y="67"/>
                </a:cxn>
                <a:cxn ang="0">
                  <a:pos x="210" y="115"/>
                </a:cxn>
                <a:cxn ang="0">
                  <a:pos x="196" y="69"/>
                </a:cxn>
                <a:cxn ang="0">
                  <a:pos x="120" y="73"/>
                </a:cxn>
                <a:cxn ang="0">
                  <a:pos x="103" y="0"/>
                </a:cxn>
                <a:cxn ang="0">
                  <a:pos x="83" y="20"/>
                </a:cxn>
                <a:cxn ang="0">
                  <a:pos x="89" y="124"/>
                </a:cxn>
                <a:cxn ang="0">
                  <a:pos x="55" y="133"/>
                </a:cxn>
                <a:cxn ang="0">
                  <a:pos x="35" y="191"/>
                </a:cxn>
              </a:cxnLst>
              <a:rect l="0" t="0" r="r" b="b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4911" name="Freeform 159"/>
            <p:cNvSpPr>
              <a:spLocks noChangeAspect="1"/>
            </p:cNvSpPr>
            <p:nvPr/>
          </p:nvSpPr>
          <p:spPr bwMode="auto">
            <a:xfrm>
              <a:off x="4056" y="2000"/>
              <a:ext cx="423" cy="287"/>
            </a:xfrm>
            <a:custGeom>
              <a:avLst/>
              <a:gdLst/>
              <a:ahLst/>
              <a:cxnLst>
                <a:cxn ang="0">
                  <a:pos x="43" y="45"/>
                </a:cxn>
                <a:cxn ang="0">
                  <a:pos x="0" y="87"/>
                </a:cxn>
                <a:cxn ang="0">
                  <a:pos x="24" y="237"/>
                </a:cxn>
                <a:cxn ang="0">
                  <a:pos x="43" y="310"/>
                </a:cxn>
                <a:cxn ang="0">
                  <a:pos x="124" y="304"/>
                </a:cxn>
                <a:cxn ang="0">
                  <a:pos x="422" y="248"/>
                </a:cxn>
                <a:cxn ang="0">
                  <a:pos x="443" y="239"/>
                </a:cxn>
                <a:cxn ang="0">
                  <a:pos x="473" y="169"/>
                </a:cxn>
                <a:cxn ang="0">
                  <a:pos x="428" y="130"/>
                </a:cxn>
                <a:cxn ang="0">
                  <a:pos x="452" y="41"/>
                </a:cxn>
                <a:cxn ang="0">
                  <a:pos x="418" y="32"/>
                </a:cxn>
                <a:cxn ang="0">
                  <a:pos x="418" y="9"/>
                </a:cxn>
                <a:cxn ang="0">
                  <a:pos x="403" y="0"/>
                </a:cxn>
                <a:cxn ang="0">
                  <a:pos x="57" y="64"/>
                </a:cxn>
                <a:cxn ang="0">
                  <a:pos x="43" y="45"/>
                </a:cxn>
              </a:cxnLst>
              <a:rect l="0" t="0" r="r" b="b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 sz="240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4912" name="Text Box 160"/>
          <p:cNvSpPr txBox="1">
            <a:spLocks noChangeAspect="1" noChangeArrowheads="1"/>
          </p:cNvSpPr>
          <p:nvPr/>
        </p:nvSpPr>
        <p:spPr bwMode="auto">
          <a:xfrm>
            <a:off x="6505583" y="3328992"/>
            <a:ext cx="481013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13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PA, WV</a:t>
            </a:r>
          </a:p>
        </p:txBody>
      </p:sp>
      <p:sp>
        <p:nvSpPr>
          <p:cNvPr id="74817" name="Text Box 65"/>
          <p:cNvSpPr txBox="1">
            <a:spLocks noChangeAspect="1" noChangeArrowheads="1"/>
          </p:cNvSpPr>
          <p:nvPr/>
        </p:nvSpPr>
        <p:spPr bwMode="auto">
          <a:xfrm>
            <a:off x="5756277" y="3838566"/>
            <a:ext cx="481012" cy="438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15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050" b="1" dirty="0">
                <a:latin typeface="Calibri" pitchFamily="34" charset="0"/>
                <a:cs typeface="Calibri" pitchFamily="34" charset="0"/>
              </a:rPr>
              <a:t>IN, KY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</a:t>
            </a:r>
            <a:r>
              <a:rPr lang="en-US" dirty="0" smtClean="0"/>
              <a:t>Includes “de </a:t>
            </a:r>
            <a:r>
              <a:rPr lang="en-US" dirty="0" err="1" smtClean="0"/>
              <a:t>minimis</a:t>
            </a:r>
            <a:r>
              <a:rPr lang="en-US" dirty="0" smtClean="0"/>
              <a:t>” </a:t>
            </a:r>
            <a:r>
              <a:rPr lang="en-US" dirty="0"/>
              <a:t>plans </a:t>
            </a:r>
            <a:r>
              <a:rPr lang="en-US" dirty="0" smtClean="0"/>
              <a:t>that can </a:t>
            </a:r>
            <a:r>
              <a:rPr lang="en-US" dirty="0"/>
              <a:t>retain </a:t>
            </a:r>
            <a:r>
              <a:rPr lang="en-US" dirty="0" smtClean="0"/>
              <a:t>Low-Income Subsidy beneficiaries </a:t>
            </a:r>
            <a:r>
              <a:rPr lang="en-US" dirty="0"/>
              <a:t>despite exceeding the benchmark premium by </a:t>
            </a:r>
            <a:r>
              <a:rPr lang="en-US" dirty="0" smtClean="0"/>
              <a:t>$</a:t>
            </a:r>
            <a:r>
              <a:rPr lang="en-US" dirty="0"/>
              <a:t>2 in </a:t>
            </a:r>
            <a:r>
              <a:rPr lang="en-US" dirty="0" smtClean="0"/>
              <a:t>2014; includes 168 </a:t>
            </a:r>
            <a:r>
              <a:rPr lang="en-US" dirty="0"/>
              <a:t>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2013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SOURCE</a:t>
            </a:r>
            <a:r>
              <a:rPr lang="en-US" dirty="0"/>
              <a:t>: Georgetown/NORC/Kaiser Family Foundation analysis of CMS PDP landscape source file, 2014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456493"/>
              </p:ext>
            </p:extLst>
          </p:nvPr>
        </p:nvGraphicFramePr>
        <p:xfrm>
          <a:off x="1447800" y="1413510"/>
          <a:ext cx="73914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0"/>
                <a:gridCol w="1847850"/>
                <a:gridCol w="1847850"/>
                <a:gridCol w="1847850"/>
              </a:tblGrid>
              <a:tr h="16736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 to 7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 to 10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to 12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 to 15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6327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(6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</a:rPr>
                        <a:t>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(8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(10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(10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48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Table 1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288836"/>
              </p:ext>
            </p:extLst>
          </p:nvPr>
        </p:nvGraphicFramePr>
        <p:xfrm>
          <a:off x="1447800" y="1413510"/>
          <a:ext cx="73152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16736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Increase +1 to +4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No change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Decrease -1 to -6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6327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(20</a:t>
                      </a:r>
                      <a:r>
                        <a:rPr lang="en-US" sz="1500" baseline="0" dirty="0" smtClean="0">
                          <a:solidFill>
                            <a:schemeClr val="tx1"/>
                          </a:solidFill>
                        </a:rPr>
                        <a:t>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(5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(9 regions)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65" name="Line 105"/>
          <p:cNvSpPr>
            <a:spLocks noChangeAspect="1" noChangeShapeType="1"/>
          </p:cNvSpPr>
          <p:nvPr/>
        </p:nvSpPr>
        <p:spPr bwMode="auto">
          <a:xfrm flipH="1" flipV="1">
            <a:off x="2332038" y="5473700"/>
            <a:ext cx="282575" cy="165100"/>
          </a:xfrm>
          <a:prstGeom prst="line">
            <a:avLst/>
          </a:prstGeom>
          <a:solidFill>
            <a:srgbClr val="1045B0"/>
          </a:solidFill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691" name="Group 131"/>
          <p:cNvGrpSpPr>
            <a:grpSpLocks noChangeAspect="1"/>
          </p:cNvGrpSpPr>
          <p:nvPr/>
        </p:nvGrpSpPr>
        <p:grpSpPr bwMode="auto">
          <a:xfrm>
            <a:off x="6248400" y="3690935"/>
            <a:ext cx="908050" cy="560387"/>
            <a:chOff x="3911" y="1556"/>
            <a:chExt cx="636" cy="376"/>
          </a:xfrm>
          <a:solidFill>
            <a:schemeClr val="tx2"/>
          </a:solidFill>
        </p:grpSpPr>
        <p:sp>
          <p:nvSpPr>
            <p:cNvPr id="66692" name="Freeform 132"/>
            <p:cNvSpPr>
              <a:spLocks noChangeAspect="1"/>
            </p:cNvSpPr>
            <p:nvPr/>
          </p:nvSpPr>
          <p:spPr bwMode="auto">
            <a:xfrm>
              <a:off x="3911" y="1556"/>
              <a:ext cx="613" cy="376"/>
            </a:xfrm>
            <a:custGeom>
              <a:avLst/>
              <a:gdLst/>
              <a:ahLst/>
              <a:cxnLst>
                <a:cxn ang="0">
                  <a:pos x="102" y="268"/>
                </a:cxn>
                <a:cxn ang="0">
                  <a:pos x="84" y="307"/>
                </a:cxn>
                <a:cxn ang="0">
                  <a:pos x="59" y="318"/>
                </a:cxn>
                <a:cxn ang="0">
                  <a:pos x="57" y="343"/>
                </a:cxn>
                <a:cxn ang="0">
                  <a:pos x="3" y="362"/>
                </a:cxn>
                <a:cxn ang="0">
                  <a:pos x="0" y="383"/>
                </a:cxn>
                <a:cxn ang="0">
                  <a:pos x="147" y="358"/>
                </a:cxn>
                <a:cxn ang="0">
                  <a:pos x="412" y="303"/>
                </a:cxn>
                <a:cxn ang="0">
                  <a:pos x="616" y="254"/>
                </a:cxn>
                <a:cxn ang="0">
                  <a:pos x="616" y="215"/>
                </a:cxn>
                <a:cxn ang="0">
                  <a:pos x="594" y="203"/>
                </a:cxn>
                <a:cxn ang="0">
                  <a:pos x="576" y="222"/>
                </a:cxn>
                <a:cxn ang="0">
                  <a:pos x="565" y="170"/>
                </a:cxn>
                <a:cxn ang="0">
                  <a:pos x="576" y="124"/>
                </a:cxn>
                <a:cxn ang="0">
                  <a:pos x="500" y="90"/>
                </a:cxn>
                <a:cxn ang="0">
                  <a:pos x="448" y="99"/>
                </a:cxn>
                <a:cxn ang="0">
                  <a:pos x="446" y="27"/>
                </a:cxn>
                <a:cxn ang="0">
                  <a:pos x="393" y="0"/>
                </a:cxn>
                <a:cxn ang="0">
                  <a:pos x="352" y="17"/>
                </a:cxn>
                <a:cxn ang="0">
                  <a:pos x="325" y="84"/>
                </a:cxn>
                <a:cxn ang="0">
                  <a:pos x="278" y="111"/>
                </a:cxn>
                <a:cxn ang="0">
                  <a:pos x="258" y="216"/>
                </a:cxn>
                <a:cxn ang="0">
                  <a:pos x="181" y="268"/>
                </a:cxn>
                <a:cxn ang="0">
                  <a:pos x="118" y="289"/>
                </a:cxn>
                <a:cxn ang="0">
                  <a:pos x="102" y="268"/>
                </a:cxn>
              </a:cxnLst>
              <a:rect l="0" t="0" r="r" b="b"/>
              <a:pathLst>
                <a:path w="616" h="383">
                  <a:moveTo>
                    <a:pt x="102" y="268"/>
                  </a:moveTo>
                  <a:lnTo>
                    <a:pt x="84" y="307"/>
                  </a:lnTo>
                  <a:lnTo>
                    <a:pt x="59" y="318"/>
                  </a:lnTo>
                  <a:lnTo>
                    <a:pt x="57" y="343"/>
                  </a:lnTo>
                  <a:lnTo>
                    <a:pt x="3" y="362"/>
                  </a:lnTo>
                  <a:lnTo>
                    <a:pt x="0" y="383"/>
                  </a:lnTo>
                  <a:lnTo>
                    <a:pt x="147" y="358"/>
                  </a:lnTo>
                  <a:lnTo>
                    <a:pt x="412" y="303"/>
                  </a:lnTo>
                  <a:lnTo>
                    <a:pt x="616" y="254"/>
                  </a:lnTo>
                  <a:lnTo>
                    <a:pt x="616" y="215"/>
                  </a:lnTo>
                  <a:lnTo>
                    <a:pt x="594" y="203"/>
                  </a:lnTo>
                  <a:lnTo>
                    <a:pt x="576" y="222"/>
                  </a:lnTo>
                  <a:lnTo>
                    <a:pt x="565" y="170"/>
                  </a:lnTo>
                  <a:lnTo>
                    <a:pt x="576" y="124"/>
                  </a:lnTo>
                  <a:lnTo>
                    <a:pt x="500" y="90"/>
                  </a:lnTo>
                  <a:lnTo>
                    <a:pt x="448" y="99"/>
                  </a:lnTo>
                  <a:lnTo>
                    <a:pt x="446" y="27"/>
                  </a:lnTo>
                  <a:lnTo>
                    <a:pt x="393" y="0"/>
                  </a:lnTo>
                  <a:lnTo>
                    <a:pt x="352" y="17"/>
                  </a:lnTo>
                  <a:lnTo>
                    <a:pt x="325" y="84"/>
                  </a:lnTo>
                  <a:lnTo>
                    <a:pt x="278" y="111"/>
                  </a:lnTo>
                  <a:lnTo>
                    <a:pt x="258" y="216"/>
                  </a:lnTo>
                  <a:lnTo>
                    <a:pt x="181" y="268"/>
                  </a:lnTo>
                  <a:lnTo>
                    <a:pt x="118" y="289"/>
                  </a:lnTo>
                  <a:lnTo>
                    <a:pt x="102" y="26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93" name="Freeform 133"/>
            <p:cNvSpPr>
              <a:spLocks noChangeAspect="1"/>
            </p:cNvSpPr>
            <p:nvPr/>
          </p:nvSpPr>
          <p:spPr bwMode="auto">
            <a:xfrm>
              <a:off x="4506" y="1634"/>
              <a:ext cx="41" cy="6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2" y="0"/>
                </a:cxn>
                <a:cxn ang="0">
                  <a:pos x="18" y="71"/>
                </a:cxn>
                <a:cxn ang="0">
                  <a:pos x="2" y="70"/>
                </a:cxn>
                <a:cxn ang="0">
                  <a:pos x="0" y="6"/>
                </a:cxn>
              </a:cxnLst>
              <a:rect l="0" t="0" r="r" b="b"/>
              <a:pathLst>
                <a:path w="42" h="71">
                  <a:moveTo>
                    <a:pt x="0" y="6"/>
                  </a:moveTo>
                  <a:lnTo>
                    <a:pt x="42" y="0"/>
                  </a:lnTo>
                  <a:lnTo>
                    <a:pt x="18" y="71"/>
                  </a:lnTo>
                  <a:lnTo>
                    <a:pt x="2" y="7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94" name="Text Box 134"/>
          <p:cNvSpPr txBox="1">
            <a:spLocks noChangeAspect="1" noChangeArrowheads="1"/>
          </p:cNvSpPr>
          <p:nvPr/>
        </p:nvSpPr>
        <p:spPr bwMode="auto">
          <a:xfrm>
            <a:off x="6591300" y="3836985"/>
            <a:ext cx="4810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2" name="Freeform 2"/>
          <p:cNvSpPr>
            <a:spLocks noChangeAspect="1"/>
          </p:cNvSpPr>
          <p:nvPr/>
        </p:nvSpPr>
        <p:spPr bwMode="auto">
          <a:xfrm>
            <a:off x="5986463" y="3365500"/>
            <a:ext cx="492125" cy="584200"/>
          </a:xfrm>
          <a:custGeom>
            <a:avLst/>
            <a:gdLst/>
            <a:ahLst/>
            <a:cxnLst>
              <a:cxn ang="0">
                <a:pos x="0" y="89"/>
              </a:cxn>
              <a:cxn ang="0">
                <a:pos x="155" y="74"/>
              </a:cxn>
              <a:cxn ang="0">
                <a:pos x="188" y="80"/>
              </a:cxn>
              <a:cxn ang="0">
                <a:pos x="261" y="46"/>
              </a:cxn>
              <a:cxn ang="0">
                <a:pos x="277" y="15"/>
              </a:cxn>
              <a:cxn ang="0">
                <a:pos x="321" y="0"/>
              </a:cxn>
              <a:cxn ang="0">
                <a:pos x="345" y="150"/>
              </a:cxn>
              <a:cxn ang="0">
                <a:pos x="327" y="167"/>
              </a:cxn>
              <a:cxn ang="0">
                <a:pos x="331" y="271"/>
              </a:cxn>
              <a:cxn ang="0">
                <a:pos x="297" y="280"/>
              </a:cxn>
              <a:cxn ang="0">
                <a:pos x="277" y="338"/>
              </a:cxn>
              <a:cxn ang="0">
                <a:pos x="251" y="331"/>
              </a:cxn>
              <a:cxn ang="0">
                <a:pos x="242" y="398"/>
              </a:cxn>
              <a:cxn ang="0">
                <a:pos x="203" y="369"/>
              </a:cxn>
              <a:cxn ang="0">
                <a:pos x="127" y="387"/>
              </a:cxn>
              <a:cxn ang="0">
                <a:pos x="94" y="362"/>
              </a:cxn>
              <a:cxn ang="0">
                <a:pos x="51" y="360"/>
              </a:cxn>
              <a:cxn ang="0">
                <a:pos x="29" y="249"/>
              </a:cxn>
              <a:cxn ang="0">
                <a:pos x="0" y="89"/>
              </a:cxn>
            </a:cxnLst>
            <a:rect l="0" t="0" r="r" b="b"/>
            <a:pathLst>
              <a:path w="345" h="398">
                <a:moveTo>
                  <a:pt x="0" y="89"/>
                </a:moveTo>
                <a:lnTo>
                  <a:pt x="155" y="74"/>
                </a:lnTo>
                <a:lnTo>
                  <a:pt x="188" y="80"/>
                </a:lnTo>
                <a:lnTo>
                  <a:pt x="261" y="46"/>
                </a:lnTo>
                <a:lnTo>
                  <a:pt x="277" y="15"/>
                </a:lnTo>
                <a:lnTo>
                  <a:pt x="321" y="0"/>
                </a:lnTo>
                <a:lnTo>
                  <a:pt x="345" y="150"/>
                </a:lnTo>
                <a:lnTo>
                  <a:pt x="327" y="167"/>
                </a:lnTo>
                <a:lnTo>
                  <a:pt x="331" y="271"/>
                </a:lnTo>
                <a:lnTo>
                  <a:pt x="297" y="280"/>
                </a:lnTo>
                <a:lnTo>
                  <a:pt x="277" y="338"/>
                </a:lnTo>
                <a:lnTo>
                  <a:pt x="251" y="331"/>
                </a:lnTo>
                <a:lnTo>
                  <a:pt x="242" y="398"/>
                </a:lnTo>
                <a:lnTo>
                  <a:pt x="203" y="369"/>
                </a:lnTo>
                <a:lnTo>
                  <a:pt x="127" y="387"/>
                </a:lnTo>
                <a:lnTo>
                  <a:pt x="94" y="362"/>
                </a:lnTo>
                <a:lnTo>
                  <a:pt x="51" y="360"/>
                </a:lnTo>
                <a:lnTo>
                  <a:pt x="29" y="249"/>
                </a:lnTo>
                <a:lnTo>
                  <a:pt x="0" y="8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3" name="Freeform 3"/>
          <p:cNvSpPr>
            <a:spLocks noChangeAspect="1"/>
          </p:cNvSpPr>
          <p:nvPr/>
        </p:nvSpPr>
        <p:spPr bwMode="auto">
          <a:xfrm>
            <a:off x="7219950" y="2617788"/>
            <a:ext cx="233363" cy="422275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0" y="51"/>
              </a:cxn>
              <a:cxn ang="0">
                <a:pos x="37" y="118"/>
              </a:cxn>
              <a:cxn ang="0">
                <a:pos x="15" y="136"/>
              </a:cxn>
              <a:cxn ang="0">
                <a:pos x="24" y="289"/>
              </a:cxn>
              <a:cxn ang="0">
                <a:pos x="115" y="267"/>
              </a:cxn>
              <a:cxn ang="0">
                <a:pos x="138" y="267"/>
              </a:cxn>
              <a:cxn ang="0">
                <a:pos x="152" y="250"/>
              </a:cxn>
              <a:cxn ang="0">
                <a:pos x="152" y="222"/>
              </a:cxn>
              <a:cxn ang="0">
                <a:pos x="162" y="204"/>
              </a:cxn>
              <a:cxn ang="0">
                <a:pos x="112" y="182"/>
              </a:cxn>
              <a:cxn ang="0">
                <a:pos x="46" y="14"/>
              </a:cxn>
              <a:cxn ang="0">
                <a:pos x="34" y="0"/>
              </a:cxn>
            </a:cxnLst>
            <a:rect l="0" t="0" r="r" b="b"/>
            <a:pathLst>
              <a:path w="162" h="289">
                <a:moveTo>
                  <a:pt x="34" y="0"/>
                </a:moveTo>
                <a:lnTo>
                  <a:pt x="0" y="51"/>
                </a:lnTo>
                <a:lnTo>
                  <a:pt x="37" y="118"/>
                </a:lnTo>
                <a:lnTo>
                  <a:pt x="15" y="136"/>
                </a:lnTo>
                <a:lnTo>
                  <a:pt x="24" y="289"/>
                </a:lnTo>
                <a:lnTo>
                  <a:pt x="115" y="267"/>
                </a:lnTo>
                <a:lnTo>
                  <a:pt x="138" y="267"/>
                </a:lnTo>
                <a:lnTo>
                  <a:pt x="152" y="250"/>
                </a:lnTo>
                <a:lnTo>
                  <a:pt x="152" y="222"/>
                </a:lnTo>
                <a:lnTo>
                  <a:pt x="162" y="204"/>
                </a:lnTo>
                <a:lnTo>
                  <a:pt x="112" y="182"/>
                </a:lnTo>
                <a:lnTo>
                  <a:pt x="46" y="14"/>
                </a:lnTo>
                <a:lnTo>
                  <a:pt x="34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4" name="Freeform 4"/>
          <p:cNvSpPr>
            <a:spLocks noChangeAspect="1"/>
          </p:cNvSpPr>
          <p:nvPr/>
        </p:nvSpPr>
        <p:spPr bwMode="auto">
          <a:xfrm>
            <a:off x="7354888" y="3114675"/>
            <a:ext cx="107950" cy="9842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2" y="0"/>
              </a:cxn>
              <a:cxn ang="0">
                <a:pos x="77" y="33"/>
              </a:cxn>
              <a:cxn ang="0">
                <a:pos x="68" y="42"/>
              </a:cxn>
              <a:cxn ang="0">
                <a:pos x="46" y="42"/>
              </a:cxn>
              <a:cxn ang="0">
                <a:pos x="35" y="64"/>
              </a:cxn>
              <a:cxn ang="0">
                <a:pos x="0" y="10"/>
              </a:cxn>
            </a:cxnLst>
            <a:rect l="0" t="0" r="r" b="b"/>
            <a:pathLst>
              <a:path w="77" h="64">
                <a:moveTo>
                  <a:pt x="0" y="10"/>
                </a:moveTo>
                <a:lnTo>
                  <a:pt x="32" y="0"/>
                </a:lnTo>
                <a:lnTo>
                  <a:pt x="77" y="33"/>
                </a:lnTo>
                <a:lnTo>
                  <a:pt x="68" y="42"/>
                </a:lnTo>
                <a:lnTo>
                  <a:pt x="46" y="42"/>
                </a:lnTo>
                <a:lnTo>
                  <a:pt x="35" y="64"/>
                </a:lnTo>
                <a:lnTo>
                  <a:pt x="0" y="1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5" name="Text Box 5"/>
          <p:cNvSpPr txBox="1">
            <a:spLocks noChangeAspect="1" noChangeArrowheads="1"/>
          </p:cNvSpPr>
          <p:nvPr/>
        </p:nvSpPr>
        <p:spPr bwMode="auto">
          <a:xfrm>
            <a:off x="5926138" y="3533775"/>
            <a:ext cx="631825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+4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7" name="Freeform 7"/>
          <p:cNvSpPr>
            <a:spLocks noChangeAspect="1"/>
          </p:cNvSpPr>
          <p:nvPr/>
        </p:nvSpPr>
        <p:spPr bwMode="auto">
          <a:xfrm>
            <a:off x="1935164" y="2270125"/>
            <a:ext cx="752475" cy="568325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43" y="30"/>
              </a:cxn>
              <a:cxn ang="0">
                <a:pos x="326" y="49"/>
              </a:cxn>
              <a:cxn ang="0">
                <a:pos x="366" y="58"/>
              </a:cxn>
              <a:cxn ang="0">
                <a:pos x="408" y="64"/>
              </a:cxn>
              <a:cxn ang="0">
                <a:pos x="463" y="74"/>
              </a:cxn>
              <a:cxn ang="0">
                <a:pos x="530" y="86"/>
              </a:cxn>
              <a:cxn ang="0">
                <a:pos x="487" y="389"/>
              </a:cxn>
              <a:cxn ang="0">
                <a:pos x="281" y="345"/>
              </a:cxn>
              <a:cxn ang="0">
                <a:pos x="253" y="365"/>
              </a:cxn>
              <a:cxn ang="0">
                <a:pos x="216" y="335"/>
              </a:cxn>
              <a:cxn ang="0">
                <a:pos x="183" y="365"/>
              </a:cxn>
              <a:cxn ang="0">
                <a:pos x="153" y="339"/>
              </a:cxn>
              <a:cxn ang="0">
                <a:pos x="68" y="335"/>
              </a:cxn>
              <a:cxn ang="0">
                <a:pos x="80" y="286"/>
              </a:cxn>
              <a:cxn ang="0">
                <a:pos x="19" y="281"/>
              </a:cxn>
              <a:cxn ang="0">
                <a:pos x="13" y="253"/>
              </a:cxn>
              <a:cxn ang="0">
                <a:pos x="25" y="223"/>
              </a:cxn>
              <a:cxn ang="0">
                <a:pos x="10" y="196"/>
              </a:cxn>
              <a:cxn ang="0">
                <a:pos x="11" y="120"/>
              </a:cxn>
              <a:cxn ang="0">
                <a:pos x="0" y="62"/>
              </a:cxn>
              <a:cxn ang="0">
                <a:pos x="7" y="40"/>
              </a:cxn>
              <a:cxn ang="0">
                <a:pos x="34" y="49"/>
              </a:cxn>
              <a:cxn ang="0">
                <a:pos x="62" y="83"/>
              </a:cxn>
              <a:cxn ang="0">
                <a:pos x="114" y="91"/>
              </a:cxn>
              <a:cxn ang="0">
                <a:pos x="128" y="119"/>
              </a:cxn>
              <a:cxn ang="0">
                <a:pos x="102" y="119"/>
              </a:cxn>
              <a:cxn ang="0">
                <a:pos x="99" y="143"/>
              </a:cxn>
              <a:cxn ang="0">
                <a:pos x="114" y="146"/>
              </a:cxn>
              <a:cxn ang="0">
                <a:pos x="120" y="170"/>
              </a:cxn>
              <a:cxn ang="0">
                <a:pos x="89" y="187"/>
              </a:cxn>
              <a:cxn ang="0">
                <a:pos x="89" y="204"/>
              </a:cxn>
              <a:cxn ang="0">
                <a:pos x="125" y="204"/>
              </a:cxn>
              <a:cxn ang="0">
                <a:pos x="134" y="162"/>
              </a:cxn>
              <a:cxn ang="0">
                <a:pos x="161" y="137"/>
              </a:cxn>
              <a:cxn ang="0">
                <a:pos x="128" y="71"/>
              </a:cxn>
              <a:cxn ang="0">
                <a:pos x="149" y="50"/>
              </a:cxn>
              <a:cxn ang="0">
                <a:pos x="134" y="0"/>
              </a:cxn>
            </a:cxnLst>
            <a:rect l="0" t="0" r="r" b="b"/>
            <a:pathLst>
              <a:path w="530" h="389">
                <a:moveTo>
                  <a:pt x="134" y="0"/>
                </a:moveTo>
                <a:lnTo>
                  <a:pt x="243" y="30"/>
                </a:lnTo>
                <a:lnTo>
                  <a:pt x="326" y="49"/>
                </a:lnTo>
                <a:lnTo>
                  <a:pt x="366" y="58"/>
                </a:lnTo>
                <a:lnTo>
                  <a:pt x="408" y="64"/>
                </a:lnTo>
                <a:lnTo>
                  <a:pt x="463" y="74"/>
                </a:lnTo>
                <a:lnTo>
                  <a:pt x="530" y="86"/>
                </a:lnTo>
                <a:lnTo>
                  <a:pt x="487" y="389"/>
                </a:lnTo>
                <a:lnTo>
                  <a:pt x="281" y="345"/>
                </a:lnTo>
                <a:lnTo>
                  <a:pt x="253" y="365"/>
                </a:lnTo>
                <a:lnTo>
                  <a:pt x="216" y="335"/>
                </a:lnTo>
                <a:lnTo>
                  <a:pt x="183" y="365"/>
                </a:lnTo>
                <a:lnTo>
                  <a:pt x="153" y="339"/>
                </a:lnTo>
                <a:lnTo>
                  <a:pt x="68" y="335"/>
                </a:lnTo>
                <a:lnTo>
                  <a:pt x="80" y="286"/>
                </a:lnTo>
                <a:lnTo>
                  <a:pt x="19" y="281"/>
                </a:lnTo>
                <a:lnTo>
                  <a:pt x="13" y="253"/>
                </a:lnTo>
                <a:lnTo>
                  <a:pt x="25" y="223"/>
                </a:lnTo>
                <a:lnTo>
                  <a:pt x="10" y="196"/>
                </a:lnTo>
                <a:lnTo>
                  <a:pt x="11" y="120"/>
                </a:lnTo>
                <a:lnTo>
                  <a:pt x="0" y="62"/>
                </a:lnTo>
                <a:lnTo>
                  <a:pt x="7" y="40"/>
                </a:lnTo>
                <a:lnTo>
                  <a:pt x="34" y="49"/>
                </a:lnTo>
                <a:lnTo>
                  <a:pt x="62" y="83"/>
                </a:lnTo>
                <a:lnTo>
                  <a:pt x="114" y="91"/>
                </a:lnTo>
                <a:lnTo>
                  <a:pt x="128" y="119"/>
                </a:lnTo>
                <a:lnTo>
                  <a:pt x="102" y="119"/>
                </a:lnTo>
                <a:lnTo>
                  <a:pt x="99" y="143"/>
                </a:lnTo>
                <a:lnTo>
                  <a:pt x="114" y="146"/>
                </a:lnTo>
                <a:lnTo>
                  <a:pt x="120" y="170"/>
                </a:lnTo>
                <a:lnTo>
                  <a:pt x="89" y="187"/>
                </a:lnTo>
                <a:lnTo>
                  <a:pt x="89" y="204"/>
                </a:lnTo>
                <a:lnTo>
                  <a:pt x="125" y="204"/>
                </a:lnTo>
                <a:lnTo>
                  <a:pt x="134" y="162"/>
                </a:lnTo>
                <a:lnTo>
                  <a:pt x="161" y="137"/>
                </a:lnTo>
                <a:lnTo>
                  <a:pt x="128" y="71"/>
                </a:lnTo>
                <a:lnTo>
                  <a:pt x="149" y="50"/>
                </a:lnTo>
                <a:lnTo>
                  <a:pt x="134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8" name="Freeform 8"/>
          <p:cNvSpPr>
            <a:spLocks noChangeAspect="1"/>
          </p:cNvSpPr>
          <p:nvPr/>
        </p:nvSpPr>
        <p:spPr bwMode="auto">
          <a:xfrm>
            <a:off x="1755776" y="2678113"/>
            <a:ext cx="939800" cy="739775"/>
          </a:xfrm>
          <a:custGeom>
            <a:avLst/>
            <a:gdLst/>
            <a:ahLst/>
            <a:cxnLst>
              <a:cxn ang="0">
                <a:pos x="145" y="0"/>
              </a:cxn>
              <a:cxn ang="0">
                <a:pos x="126" y="11"/>
              </a:cxn>
              <a:cxn ang="0">
                <a:pos x="114" y="55"/>
              </a:cxn>
              <a:cxn ang="0">
                <a:pos x="102" y="93"/>
              </a:cxn>
              <a:cxn ang="0">
                <a:pos x="93" y="123"/>
              </a:cxn>
              <a:cxn ang="0">
                <a:pos x="81" y="155"/>
              </a:cxn>
              <a:cxn ang="0">
                <a:pos x="67" y="188"/>
              </a:cxn>
              <a:cxn ang="0">
                <a:pos x="50" y="224"/>
              </a:cxn>
              <a:cxn ang="0">
                <a:pos x="26" y="266"/>
              </a:cxn>
              <a:cxn ang="0">
                <a:pos x="0" y="306"/>
              </a:cxn>
              <a:cxn ang="0">
                <a:pos x="0" y="394"/>
              </a:cxn>
              <a:cxn ang="0">
                <a:pos x="371" y="470"/>
              </a:cxn>
              <a:cxn ang="0">
                <a:pos x="543" y="505"/>
              </a:cxn>
              <a:cxn ang="0">
                <a:pos x="579" y="330"/>
              </a:cxn>
              <a:cxn ang="0">
                <a:pos x="601" y="315"/>
              </a:cxn>
              <a:cxn ang="0">
                <a:pos x="580" y="276"/>
              </a:cxn>
              <a:cxn ang="0">
                <a:pos x="591" y="236"/>
              </a:cxn>
              <a:cxn ang="0">
                <a:pos x="662" y="169"/>
              </a:cxn>
              <a:cxn ang="0">
                <a:pos x="613" y="108"/>
              </a:cxn>
              <a:cxn ang="0">
                <a:pos x="407" y="64"/>
              </a:cxn>
              <a:cxn ang="0">
                <a:pos x="379" y="82"/>
              </a:cxn>
              <a:cxn ang="0">
                <a:pos x="342" y="52"/>
              </a:cxn>
              <a:cxn ang="0">
                <a:pos x="309" y="84"/>
              </a:cxn>
              <a:cxn ang="0">
                <a:pos x="278" y="52"/>
              </a:cxn>
              <a:cxn ang="0">
                <a:pos x="196" y="54"/>
              </a:cxn>
              <a:cxn ang="0">
                <a:pos x="206" y="5"/>
              </a:cxn>
              <a:cxn ang="0">
                <a:pos x="145" y="0"/>
              </a:cxn>
            </a:cxnLst>
            <a:rect l="0" t="0" r="r" b="b"/>
            <a:pathLst>
              <a:path w="662" h="505">
                <a:moveTo>
                  <a:pt x="145" y="0"/>
                </a:moveTo>
                <a:lnTo>
                  <a:pt x="126" y="11"/>
                </a:lnTo>
                <a:lnTo>
                  <a:pt x="114" y="55"/>
                </a:lnTo>
                <a:lnTo>
                  <a:pt x="102" y="93"/>
                </a:lnTo>
                <a:lnTo>
                  <a:pt x="93" y="123"/>
                </a:lnTo>
                <a:lnTo>
                  <a:pt x="81" y="155"/>
                </a:lnTo>
                <a:lnTo>
                  <a:pt x="67" y="188"/>
                </a:lnTo>
                <a:lnTo>
                  <a:pt x="50" y="224"/>
                </a:lnTo>
                <a:lnTo>
                  <a:pt x="26" y="266"/>
                </a:lnTo>
                <a:lnTo>
                  <a:pt x="0" y="306"/>
                </a:lnTo>
                <a:lnTo>
                  <a:pt x="0" y="394"/>
                </a:lnTo>
                <a:lnTo>
                  <a:pt x="371" y="470"/>
                </a:lnTo>
                <a:lnTo>
                  <a:pt x="543" y="505"/>
                </a:lnTo>
                <a:lnTo>
                  <a:pt x="579" y="330"/>
                </a:lnTo>
                <a:lnTo>
                  <a:pt x="601" y="315"/>
                </a:lnTo>
                <a:lnTo>
                  <a:pt x="580" y="276"/>
                </a:lnTo>
                <a:lnTo>
                  <a:pt x="591" y="236"/>
                </a:lnTo>
                <a:lnTo>
                  <a:pt x="662" y="169"/>
                </a:lnTo>
                <a:lnTo>
                  <a:pt x="613" y="108"/>
                </a:lnTo>
                <a:lnTo>
                  <a:pt x="407" y="64"/>
                </a:lnTo>
                <a:lnTo>
                  <a:pt x="379" y="82"/>
                </a:lnTo>
                <a:lnTo>
                  <a:pt x="342" y="52"/>
                </a:lnTo>
                <a:lnTo>
                  <a:pt x="309" y="84"/>
                </a:lnTo>
                <a:lnTo>
                  <a:pt x="278" y="52"/>
                </a:lnTo>
                <a:lnTo>
                  <a:pt x="196" y="54"/>
                </a:lnTo>
                <a:lnTo>
                  <a:pt x="206" y="5"/>
                </a:lnTo>
                <a:lnTo>
                  <a:pt x="145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69" name="Text Box 9"/>
          <p:cNvSpPr txBox="1">
            <a:spLocks noChangeAspect="1" noChangeArrowheads="1"/>
          </p:cNvSpPr>
          <p:nvPr/>
        </p:nvSpPr>
        <p:spPr bwMode="auto">
          <a:xfrm>
            <a:off x="2009776" y="2632075"/>
            <a:ext cx="581025" cy="36195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+2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OR, WA</a:t>
            </a:r>
          </a:p>
        </p:txBody>
      </p:sp>
      <p:sp>
        <p:nvSpPr>
          <p:cNvPr id="66571" name="Freeform 11"/>
          <p:cNvSpPr>
            <a:spLocks noChangeAspect="1"/>
          </p:cNvSpPr>
          <p:nvPr/>
        </p:nvSpPr>
        <p:spPr bwMode="auto">
          <a:xfrm>
            <a:off x="1700213" y="3257550"/>
            <a:ext cx="990600" cy="1579563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374" y="64"/>
              </a:cxn>
              <a:cxn ang="0">
                <a:pos x="304" y="381"/>
              </a:cxn>
              <a:cxn ang="0">
                <a:pos x="664" y="864"/>
              </a:cxn>
              <a:cxn ang="0">
                <a:pos x="697" y="925"/>
              </a:cxn>
              <a:cxn ang="0">
                <a:pos x="663" y="955"/>
              </a:cxn>
              <a:cxn ang="0">
                <a:pos x="641" y="1009"/>
              </a:cxn>
              <a:cxn ang="0">
                <a:pos x="620" y="1040"/>
              </a:cxn>
              <a:cxn ang="0">
                <a:pos x="642" y="1068"/>
              </a:cxn>
              <a:cxn ang="0">
                <a:pos x="605" y="1077"/>
              </a:cxn>
              <a:cxn ang="0">
                <a:pos x="393" y="1070"/>
              </a:cxn>
              <a:cxn ang="0">
                <a:pos x="380" y="1007"/>
              </a:cxn>
              <a:cxn ang="0">
                <a:pos x="343" y="961"/>
              </a:cxn>
              <a:cxn ang="0">
                <a:pos x="316" y="944"/>
              </a:cxn>
              <a:cxn ang="0">
                <a:pos x="308" y="912"/>
              </a:cxn>
              <a:cxn ang="0">
                <a:pos x="286" y="894"/>
              </a:cxn>
              <a:cxn ang="0">
                <a:pos x="263" y="871"/>
              </a:cxn>
              <a:cxn ang="0">
                <a:pos x="256" y="846"/>
              </a:cxn>
              <a:cxn ang="0">
                <a:pos x="235" y="830"/>
              </a:cxn>
              <a:cxn ang="0">
                <a:pos x="202" y="839"/>
              </a:cxn>
              <a:cxn ang="0">
                <a:pos x="165" y="825"/>
              </a:cxn>
              <a:cxn ang="0">
                <a:pos x="165" y="812"/>
              </a:cxn>
              <a:cxn ang="0">
                <a:pos x="164" y="782"/>
              </a:cxn>
              <a:cxn ang="0">
                <a:pos x="149" y="749"/>
              </a:cxn>
              <a:cxn ang="0">
                <a:pos x="147" y="722"/>
              </a:cxn>
              <a:cxn ang="0">
                <a:pos x="131" y="699"/>
              </a:cxn>
              <a:cxn ang="0">
                <a:pos x="135" y="676"/>
              </a:cxn>
              <a:cxn ang="0">
                <a:pos x="89" y="621"/>
              </a:cxn>
              <a:cxn ang="0">
                <a:pos x="89" y="590"/>
              </a:cxn>
              <a:cxn ang="0">
                <a:pos x="113" y="578"/>
              </a:cxn>
              <a:cxn ang="0">
                <a:pos x="113" y="559"/>
              </a:cxn>
              <a:cxn ang="0">
                <a:pos x="89" y="553"/>
              </a:cxn>
              <a:cxn ang="0">
                <a:pos x="79" y="523"/>
              </a:cxn>
              <a:cxn ang="0">
                <a:pos x="67" y="471"/>
              </a:cxn>
              <a:cxn ang="0">
                <a:pos x="101" y="499"/>
              </a:cxn>
              <a:cxn ang="0">
                <a:pos x="88" y="462"/>
              </a:cxn>
              <a:cxn ang="0">
                <a:pos x="113" y="462"/>
              </a:cxn>
              <a:cxn ang="0">
                <a:pos x="113" y="435"/>
              </a:cxn>
              <a:cxn ang="0">
                <a:pos x="88" y="417"/>
              </a:cxn>
              <a:cxn ang="0">
                <a:pos x="76" y="442"/>
              </a:cxn>
              <a:cxn ang="0">
                <a:pos x="53" y="433"/>
              </a:cxn>
              <a:cxn ang="0">
                <a:pos x="9" y="313"/>
              </a:cxn>
              <a:cxn ang="0">
                <a:pos x="21" y="226"/>
              </a:cxn>
              <a:cxn ang="0">
                <a:pos x="0" y="177"/>
              </a:cxn>
              <a:cxn ang="0">
                <a:pos x="10" y="140"/>
              </a:cxn>
              <a:cxn ang="0">
                <a:pos x="32" y="132"/>
              </a:cxn>
              <a:cxn ang="0">
                <a:pos x="53" y="73"/>
              </a:cxn>
              <a:cxn ang="0">
                <a:pos x="53" y="0"/>
              </a:cxn>
            </a:cxnLst>
            <a:rect l="0" t="0" r="r" b="b"/>
            <a:pathLst>
              <a:path w="697" h="1077">
                <a:moveTo>
                  <a:pt x="53" y="0"/>
                </a:moveTo>
                <a:lnTo>
                  <a:pt x="374" y="64"/>
                </a:lnTo>
                <a:lnTo>
                  <a:pt x="304" y="381"/>
                </a:lnTo>
                <a:lnTo>
                  <a:pt x="664" y="864"/>
                </a:lnTo>
                <a:lnTo>
                  <a:pt x="697" y="925"/>
                </a:lnTo>
                <a:lnTo>
                  <a:pt x="663" y="955"/>
                </a:lnTo>
                <a:lnTo>
                  <a:pt x="641" y="1009"/>
                </a:lnTo>
                <a:lnTo>
                  <a:pt x="620" y="1040"/>
                </a:lnTo>
                <a:lnTo>
                  <a:pt x="642" y="1068"/>
                </a:lnTo>
                <a:lnTo>
                  <a:pt x="605" y="1077"/>
                </a:lnTo>
                <a:lnTo>
                  <a:pt x="393" y="1070"/>
                </a:lnTo>
                <a:lnTo>
                  <a:pt x="380" y="1007"/>
                </a:lnTo>
                <a:lnTo>
                  <a:pt x="343" y="961"/>
                </a:lnTo>
                <a:lnTo>
                  <a:pt x="316" y="944"/>
                </a:lnTo>
                <a:lnTo>
                  <a:pt x="308" y="912"/>
                </a:lnTo>
                <a:lnTo>
                  <a:pt x="286" y="894"/>
                </a:lnTo>
                <a:lnTo>
                  <a:pt x="263" y="871"/>
                </a:lnTo>
                <a:lnTo>
                  <a:pt x="256" y="846"/>
                </a:lnTo>
                <a:lnTo>
                  <a:pt x="235" y="830"/>
                </a:lnTo>
                <a:lnTo>
                  <a:pt x="202" y="839"/>
                </a:lnTo>
                <a:lnTo>
                  <a:pt x="165" y="825"/>
                </a:lnTo>
                <a:lnTo>
                  <a:pt x="165" y="812"/>
                </a:lnTo>
                <a:lnTo>
                  <a:pt x="164" y="782"/>
                </a:lnTo>
                <a:lnTo>
                  <a:pt x="149" y="749"/>
                </a:lnTo>
                <a:lnTo>
                  <a:pt x="147" y="722"/>
                </a:lnTo>
                <a:lnTo>
                  <a:pt x="131" y="699"/>
                </a:lnTo>
                <a:lnTo>
                  <a:pt x="135" y="676"/>
                </a:lnTo>
                <a:lnTo>
                  <a:pt x="89" y="621"/>
                </a:lnTo>
                <a:lnTo>
                  <a:pt x="89" y="590"/>
                </a:lnTo>
                <a:lnTo>
                  <a:pt x="113" y="578"/>
                </a:lnTo>
                <a:lnTo>
                  <a:pt x="113" y="559"/>
                </a:lnTo>
                <a:lnTo>
                  <a:pt x="89" y="553"/>
                </a:lnTo>
                <a:lnTo>
                  <a:pt x="79" y="523"/>
                </a:lnTo>
                <a:lnTo>
                  <a:pt x="67" y="471"/>
                </a:lnTo>
                <a:lnTo>
                  <a:pt x="101" y="499"/>
                </a:lnTo>
                <a:lnTo>
                  <a:pt x="88" y="462"/>
                </a:lnTo>
                <a:lnTo>
                  <a:pt x="113" y="462"/>
                </a:lnTo>
                <a:lnTo>
                  <a:pt x="113" y="435"/>
                </a:lnTo>
                <a:lnTo>
                  <a:pt x="88" y="417"/>
                </a:lnTo>
                <a:lnTo>
                  <a:pt x="76" y="442"/>
                </a:lnTo>
                <a:lnTo>
                  <a:pt x="53" y="433"/>
                </a:lnTo>
                <a:lnTo>
                  <a:pt x="9" y="313"/>
                </a:lnTo>
                <a:lnTo>
                  <a:pt x="21" y="226"/>
                </a:lnTo>
                <a:lnTo>
                  <a:pt x="0" y="177"/>
                </a:lnTo>
                <a:lnTo>
                  <a:pt x="10" y="140"/>
                </a:lnTo>
                <a:lnTo>
                  <a:pt x="32" y="132"/>
                </a:lnTo>
                <a:lnTo>
                  <a:pt x="53" y="73"/>
                </a:lnTo>
                <a:lnTo>
                  <a:pt x="53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72" name="Text Box 12"/>
          <p:cNvSpPr txBox="1">
            <a:spLocks noChangeAspect="1" noChangeArrowheads="1"/>
          </p:cNvSpPr>
          <p:nvPr/>
        </p:nvSpPr>
        <p:spPr bwMode="auto">
          <a:xfrm flipH="1">
            <a:off x="1828801" y="4044950"/>
            <a:ext cx="5334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74" name="Freeform 14"/>
          <p:cNvSpPr>
            <a:spLocks noChangeAspect="1"/>
          </p:cNvSpPr>
          <p:nvPr/>
        </p:nvSpPr>
        <p:spPr bwMode="auto">
          <a:xfrm>
            <a:off x="2114550" y="3352800"/>
            <a:ext cx="747713" cy="1168400"/>
          </a:xfrm>
          <a:custGeom>
            <a:avLst/>
            <a:gdLst/>
            <a:ahLst/>
            <a:cxnLst>
              <a:cxn ang="0">
                <a:pos x="67" y="0"/>
              </a:cxn>
              <a:cxn ang="0">
                <a:pos x="0" y="316"/>
              </a:cxn>
              <a:cxn ang="0">
                <a:pos x="359" y="797"/>
              </a:cxn>
              <a:cxn ang="0">
                <a:pos x="381" y="776"/>
              </a:cxn>
              <a:cxn ang="0">
                <a:pos x="380" y="681"/>
              </a:cxn>
              <a:cxn ang="0">
                <a:pos x="425" y="688"/>
              </a:cxn>
              <a:cxn ang="0">
                <a:pos x="471" y="396"/>
              </a:cxn>
              <a:cxn ang="0">
                <a:pos x="502" y="198"/>
              </a:cxn>
              <a:cxn ang="0">
                <a:pos x="511" y="138"/>
              </a:cxn>
              <a:cxn ang="0">
                <a:pos x="527" y="85"/>
              </a:cxn>
              <a:cxn ang="0">
                <a:pos x="290" y="47"/>
              </a:cxn>
              <a:cxn ang="0">
                <a:pos x="67" y="0"/>
              </a:cxn>
            </a:cxnLst>
            <a:rect l="0" t="0" r="r" b="b"/>
            <a:pathLst>
              <a:path w="527" h="797">
                <a:moveTo>
                  <a:pt x="67" y="0"/>
                </a:moveTo>
                <a:lnTo>
                  <a:pt x="0" y="316"/>
                </a:lnTo>
                <a:lnTo>
                  <a:pt x="359" y="797"/>
                </a:lnTo>
                <a:lnTo>
                  <a:pt x="381" y="776"/>
                </a:lnTo>
                <a:lnTo>
                  <a:pt x="380" y="681"/>
                </a:lnTo>
                <a:lnTo>
                  <a:pt x="425" y="688"/>
                </a:lnTo>
                <a:lnTo>
                  <a:pt x="471" y="396"/>
                </a:lnTo>
                <a:lnTo>
                  <a:pt x="502" y="198"/>
                </a:lnTo>
                <a:lnTo>
                  <a:pt x="511" y="138"/>
                </a:lnTo>
                <a:lnTo>
                  <a:pt x="527" y="85"/>
                </a:lnTo>
                <a:lnTo>
                  <a:pt x="290" y="47"/>
                </a:lnTo>
                <a:lnTo>
                  <a:pt x="67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75" name="Text Box 15"/>
          <p:cNvSpPr txBox="1">
            <a:spLocks noChangeAspect="1" noChangeArrowheads="1"/>
          </p:cNvSpPr>
          <p:nvPr/>
        </p:nvSpPr>
        <p:spPr bwMode="auto">
          <a:xfrm>
            <a:off x="2286000" y="3733800"/>
            <a:ext cx="4572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+2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577" name="Group 17"/>
          <p:cNvGrpSpPr>
            <a:grpSpLocks/>
          </p:cNvGrpSpPr>
          <p:nvPr/>
        </p:nvGrpSpPr>
        <p:grpSpPr bwMode="auto">
          <a:xfrm>
            <a:off x="2763838" y="2405063"/>
            <a:ext cx="2644775" cy="1501775"/>
            <a:chOff x="1741" y="1468"/>
            <a:chExt cx="1666" cy="946"/>
          </a:xfrm>
          <a:solidFill>
            <a:schemeClr val="tx2"/>
          </a:solidFill>
        </p:grpSpPr>
        <p:sp>
          <p:nvSpPr>
            <p:cNvPr id="66578" name="Freeform 18"/>
            <p:cNvSpPr>
              <a:spLocks noChangeAspect="1"/>
            </p:cNvSpPr>
            <p:nvPr/>
          </p:nvSpPr>
          <p:spPr bwMode="auto">
            <a:xfrm>
              <a:off x="1741" y="1468"/>
              <a:ext cx="740" cy="47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6" y="21"/>
                </a:cxn>
                <a:cxn ang="0">
                  <a:pos x="275" y="34"/>
                </a:cxn>
                <a:cxn ang="0">
                  <a:pos x="404" y="48"/>
                </a:cxn>
                <a:cxn ang="0">
                  <a:pos x="524" y="60"/>
                </a:cxn>
                <a:cxn ang="0">
                  <a:pos x="731" y="75"/>
                </a:cxn>
                <a:cxn ang="0">
                  <a:pos x="828" y="82"/>
                </a:cxn>
                <a:cxn ang="0">
                  <a:pos x="825" y="502"/>
                </a:cxn>
                <a:cxn ang="0">
                  <a:pos x="318" y="459"/>
                </a:cxn>
                <a:cxn ang="0">
                  <a:pos x="307" y="516"/>
                </a:cxn>
                <a:cxn ang="0">
                  <a:pos x="288" y="489"/>
                </a:cxn>
                <a:cxn ang="0">
                  <a:pos x="242" y="493"/>
                </a:cxn>
                <a:cxn ang="0">
                  <a:pos x="175" y="504"/>
                </a:cxn>
                <a:cxn ang="0">
                  <a:pos x="163" y="431"/>
                </a:cxn>
                <a:cxn ang="0">
                  <a:pos x="84" y="373"/>
                </a:cxn>
                <a:cxn ang="0">
                  <a:pos x="96" y="317"/>
                </a:cxn>
                <a:cxn ang="0">
                  <a:pos x="103" y="273"/>
                </a:cxn>
                <a:cxn ang="0">
                  <a:pos x="0" y="128"/>
                </a:cxn>
                <a:cxn ang="0">
                  <a:pos x="14" y="0"/>
                </a:cxn>
              </a:cxnLst>
              <a:rect l="0" t="0" r="r" b="b"/>
              <a:pathLst>
                <a:path w="828" h="516">
                  <a:moveTo>
                    <a:pt x="14" y="0"/>
                  </a:moveTo>
                  <a:lnTo>
                    <a:pt x="176" y="21"/>
                  </a:lnTo>
                  <a:lnTo>
                    <a:pt x="275" y="34"/>
                  </a:lnTo>
                  <a:lnTo>
                    <a:pt x="404" y="48"/>
                  </a:lnTo>
                  <a:lnTo>
                    <a:pt x="524" y="60"/>
                  </a:lnTo>
                  <a:lnTo>
                    <a:pt x="731" y="75"/>
                  </a:lnTo>
                  <a:lnTo>
                    <a:pt x="828" y="82"/>
                  </a:lnTo>
                  <a:lnTo>
                    <a:pt x="825" y="502"/>
                  </a:lnTo>
                  <a:lnTo>
                    <a:pt x="318" y="459"/>
                  </a:lnTo>
                  <a:lnTo>
                    <a:pt x="307" y="516"/>
                  </a:lnTo>
                  <a:lnTo>
                    <a:pt x="288" y="489"/>
                  </a:lnTo>
                  <a:lnTo>
                    <a:pt x="242" y="493"/>
                  </a:lnTo>
                  <a:lnTo>
                    <a:pt x="175" y="504"/>
                  </a:lnTo>
                  <a:lnTo>
                    <a:pt x="163" y="431"/>
                  </a:lnTo>
                  <a:lnTo>
                    <a:pt x="84" y="373"/>
                  </a:lnTo>
                  <a:lnTo>
                    <a:pt x="96" y="317"/>
                  </a:lnTo>
                  <a:lnTo>
                    <a:pt x="103" y="273"/>
                  </a:lnTo>
                  <a:lnTo>
                    <a:pt x="0" y="128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79" name="Freeform 19"/>
            <p:cNvSpPr>
              <a:spLocks noChangeAspect="1"/>
            </p:cNvSpPr>
            <p:nvPr/>
          </p:nvSpPr>
          <p:spPr bwMode="auto">
            <a:xfrm>
              <a:off x="1971" y="1887"/>
              <a:ext cx="508" cy="43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35" y="172"/>
                </a:cxn>
                <a:cxn ang="0">
                  <a:pos x="0" y="420"/>
                </a:cxn>
                <a:cxn ang="0">
                  <a:pos x="164" y="433"/>
                </a:cxn>
                <a:cxn ang="0">
                  <a:pos x="547" y="463"/>
                </a:cxn>
                <a:cxn ang="0">
                  <a:pos x="567" y="47"/>
                </a:cxn>
                <a:cxn ang="0">
                  <a:pos x="55" y="0"/>
                </a:cxn>
              </a:cxnLst>
              <a:rect l="0" t="0" r="r" b="b"/>
              <a:pathLst>
                <a:path w="567" h="463">
                  <a:moveTo>
                    <a:pt x="55" y="0"/>
                  </a:moveTo>
                  <a:lnTo>
                    <a:pt x="35" y="172"/>
                  </a:lnTo>
                  <a:lnTo>
                    <a:pt x="0" y="420"/>
                  </a:lnTo>
                  <a:lnTo>
                    <a:pt x="164" y="433"/>
                  </a:lnTo>
                  <a:lnTo>
                    <a:pt x="547" y="463"/>
                  </a:lnTo>
                  <a:lnTo>
                    <a:pt x="567" y="47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80" name="Freeform 20"/>
            <p:cNvSpPr>
              <a:spLocks noChangeAspect="1"/>
            </p:cNvSpPr>
            <p:nvPr/>
          </p:nvSpPr>
          <p:spPr bwMode="auto">
            <a:xfrm>
              <a:off x="2480" y="1543"/>
              <a:ext cx="497" cy="3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65" y="10"/>
                </a:cxn>
                <a:cxn ang="0">
                  <a:pos x="500" y="106"/>
                </a:cxn>
                <a:cxn ang="0">
                  <a:pos x="532" y="179"/>
                </a:cxn>
                <a:cxn ang="0">
                  <a:pos x="555" y="298"/>
                </a:cxn>
                <a:cxn ang="0">
                  <a:pos x="541" y="325"/>
                </a:cxn>
                <a:cxn ang="0">
                  <a:pos x="370" y="320"/>
                </a:cxn>
                <a:cxn ang="0">
                  <a:pos x="0" y="314"/>
                </a:cxn>
                <a:cxn ang="0">
                  <a:pos x="2" y="0"/>
                </a:cxn>
              </a:cxnLst>
              <a:rect l="0" t="0" r="r" b="b"/>
              <a:pathLst>
                <a:path w="555" h="325">
                  <a:moveTo>
                    <a:pt x="2" y="0"/>
                  </a:moveTo>
                  <a:lnTo>
                    <a:pt x="465" y="10"/>
                  </a:lnTo>
                  <a:lnTo>
                    <a:pt x="500" y="106"/>
                  </a:lnTo>
                  <a:lnTo>
                    <a:pt x="532" y="179"/>
                  </a:lnTo>
                  <a:lnTo>
                    <a:pt x="555" y="298"/>
                  </a:lnTo>
                  <a:lnTo>
                    <a:pt x="541" y="325"/>
                  </a:lnTo>
                  <a:lnTo>
                    <a:pt x="370" y="320"/>
                  </a:lnTo>
                  <a:lnTo>
                    <a:pt x="0" y="31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81" name="Freeform 21"/>
            <p:cNvSpPr>
              <a:spLocks noChangeAspect="1"/>
            </p:cNvSpPr>
            <p:nvPr/>
          </p:nvSpPr>
          <p:spPr bwMode="auto">
            <a:xfrm>
              <a:off x="2467" y="1831"/>
              <a:ext cx="521" cy="35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47"/>
                </a:cxn>
                <a:cxn ang="0">
                  <a:pos x="0" y="320"/>
                </a:cxn>
                <a:cxn ang="0">
                  <a:pos x="424" y="326"/>
                </a:cxn>
                <a:cxn ang="0">
                  <a:pos x="468" y="350"/>
                </a:cxn>
                <a:cxn ang="0">
                  <a:pos x="500" y="317"/>
                </a:cxn>
                <a:cxn ang="0">
                  <a:pos x="583" y="380"/>
                </a:cxn>
                <a:cxn ang="0">
                  <a:pos x="571" y="314"/>
                </a:cxn>
                <a:cxn ang="0">
                  <a:pos x="579" y="264"/>
                </a:cxn>
                <a:cxn ang="0">
                  <a:pos x="583" y="91"/>
                </a:cxn>
                <a:cxn ang="0">
                  <a:pos x="546" y="54"/>
                </a:cxn>
                <a:cxn ang="0">
                  <a:pos x="561" y="6"/>
                </a:cxn>
                <a:cxn ang="0">
                  <a:pos x="284" y="4"/>
                </a:cxn>
                <a:cxn ang="0">
                  <a:pos x="11" y="0"/>
                </a:cxn>
              </a:cxnLst>
              <a:rect l="0" t="0" r="r" b="b"/>
              <a:pathLst>
                <a:path w="583" h="380">
                  <a:moveTo>
                    <a:pt x="11" y="0"/>
                  </a:moveTo>
                  <a:lnTo>
                    <a:pt x="9" y="147"/>
                  </a:lnTo>
                  <a:lnTo>
                    <a:pt x="0" y="320"/>
                  </a:lnTo>
                  <a:lnTo>
                    <a:pt x="424" y="326"/>
                  </a:lnTo>
                  <a:lnTo>
                    <a:pt x="468" y="350"/>
                  </a:lnTo>
                  <a:lnTo>
                    <a:pt x="500" y="317"/>
                  </a:lnTo>
                  <a:lnTo>
                    <a:pt x="583" y="380"/>
                  </a:lnTo>
                  <a:lnTo>
                    <a:pt x="571" y="314"/>
                  </a:lnTo>
                  <a:lnTo>
                    <a:pt x="579" y="264"/>
                  </a:lnTo>
                  <a:lnTo>
                    <a:pt x="583" y="91"/>
                  </a:lnTo>
                  <a:lnTo>
                    <a:pt x="546" y="54"/>
                  </a:lnTo>
                  <a:lnTo>
                    <a:pt x="561" y="6"/>
                  </a:lnTo>
                  <a:lnTo>
                    <a:pt x="284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82" name="Freeform 22"/>
            <p:cNvSpPr>
              <a:spLocks noChangeAspect="1"/>
            </p:cNvSpPr>
            <p:nvPr/>
          </p:nvSpPr>
          <p:spPr bwMode="auto">
            <a:xfrm>
              <a:off x="2459" y="2125"/>
              <a:ext cx="620" cy="28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207"/>
                </a:cxn>
                <a:cxn ang="0">
                  <a:pos x="157" y="211"/>
                </a:cxn>
                <a:cxn ang="0">
                  <a:pos x="155" y="313"/>
                </a:cxn>
                <a:cxn ang="0">
                  <a:pos x="367" y="310"/>
                </a:cxn>
                <a:cxn ang="0">
                  <a:pos x="556" y="307"/>
                </a:cxn>
                <a:cxn ang="0">
                  <a:pos x="695" y="310"/>
                </a:cxn>
                <a:cxn ang="0">
                  <a:pos x="652" y="222"/>
                </a:cxn>
                <a:cxn ang="0">
                  <a:pos x="622" y="140"/>
                </a:cxn>
                <a:cxn ang="0">
                  <a:pos x="589" y="55"/>
                </a:cxn>
                <a:cxn ang="0">
                  <a:pos x="510" y="1"/>
                </a:cxn>
                <a:cxn ang="0">
                  <a:pos x="474" y="33"/>
                </a:cxn>
                <a:cxn ang="0">
                  <a:pos x="431" y="10"/>
                </a:cxn>
                <a:cxn ang="0">
                  <a:pos x="242" y="4"/>
                </a:cxn>
                <a:cxn ang="0">
                  <a:pos x="8" y="0"/>
                </a:cxn>
              </a:cxnLst>
              <a:rect l="0" t="0" r="r" b="b"/>
              <a:pathLst>
                <a:path w="695" h="313">
                  <a:moveTo>
                    <a:pt x="8" y="0"/>
                  </a:moveTo>
                  <a:lnTo>
                    <a:pt x="0" y="207"/>
                  </a:lnTo>
                  <a:lnTo>
                    <a:pt x="157" y="211"/>
                  </a:lnTo>
                  <a:lnTo>
                    <a:pt x="155" y="313"/>
                  </a:lnTo>
                  <a:lnTo>
                    <a:pt x="367" y="310"/>
                  </a:lnTo>
                  <a:lnTo>
                    <a:pt x="556" y="307"/>
                  </a:lnTo>
                  <a:lnTo>
                    <a:pt x="695" y="310"/>
                  </a:lnTo>
                  <a:lnTo>
                    <a:pt x="652" y="222"/>
                  </a:lnTo>
                  <a:lnTo>
                    <a:pt x="622" y="140"/>
                  </a:lnTo>
                  <a:lnTo>
                    <a:pt x="589" y="55"/>
                  </a:lnTo>
                  <a:lnTo>
                    <a:pt x="510" y="1"/>
                  </a:lnTo>
                  <a:lnTo>
                    <a:pt x="474" y="33"/>
                  </a:lnTo>
                  <a:lnTo>
                    <a:pt x="431" y="10"/>
                  </a:lnTo>
                  <a:lnTo>
                    <a:pt x="242" y="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83" name="Freeform 23"/>
            <p:cNvSpPr>
              <a:spLocks noChangeAspect="1"/>
            </p:cNvSpPr>
            <p:nvPr/>
          </p:nvSpPr>
          <p:spPr bwMode="auto">
            <a:xfrm>
              <a:off x="2895" y="1507"/>
              <a:ext cx="488" cy="569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43" y="48"/>
                </a:cxn>
                <a:cxn ang="0">
                  <a:pos x="141" y="0"/>
                </a:cxn>
                <a:cxn ang="0">
                  <a:pos x="173" y="14"/>
                </a:cxn>
                <a:cxn ang="0">
                  <a:pos x="179" y="51"/>
                </a:cxn>
                <a:cxn ang="0">
                  <a:pos x="247" y="91"/>
                </a:cxn>
                <a:cxn ang="0">
                  <a:pos x="268" y="73"/>
                </a:cxn>
                <a:cxn ang="0">
                  <a:pos x="308" y="73"/>
                </a:cxn>
                <a:cxn ang="0">
                  <a:pos x="340" y="109"/>
                </a:cxn>
                <a:cxn ang="0">
                  <a:pos x="361" y="96"/>
                </a:cxn>
                <a:cxn ang="0">
                  <a:pos x="420" y="111"/>
                </a:cxn>
                <a:cxn ang="0">
                  <a:pos x="441" y="84"/>
                </a:cxn>
                <a:cxn ang="0">
                  <a:pos x="478" y="105"/>
                </a:cxn>
                <a:cxn ang="0">
                  <a:pos x="545" y="102"/>
                </a:cxn>
                <a:cxn ang="0">
                  <a:pos x="437" y="178"/>
                </a:cxn>
                <a:cxn ang="0">
                  <a:pos x="383" y="245"/>
                </a:cxn>
                <a:cxn ang="0">
                  <a:pos x="393" y="342"/>
                </a:cxn>
                <a:cxn ang="0">
                  <a:pos x="356" y="382"/>
                </a:cxn>
                <a:cxn ang="0">
                  <a:pos x="371" y="410"/>
                </a:cxn>
                <a:cxn ang="0">
                  <a:pos x="371" y="482"/>
                </a:cxn>
                <a:cxn ang="0">
                  <a:pos x="408" y="482"/>
                </a:cxn>
                <a:cxn ang="0">
                  <a:pos x="463" y="534"/>
                </a:cxn>
                <a:cxn ang="0">
                  <a:pos x="486" y="596"/>
                </a:cxn>
                <a:cxn ang="0">
                  <a:pos x="100" y="614"/>
                </a:cxn>
                <a:cxn ang="0">
                  <a:pos x="101" y="444"/>
                </a:cxn>
                <a:cxn ang="0">
                  <a:pos x="67" y="407"/>
                </a:cxn>
                <a:cxn ang="0">
                  <a:pos x="79" y="362"/>
                </a:cxn>
                <a:cxn ang="0">
                  <a:pos x="91" y="337"/>
                </a:cxn>
                <a:cxn ang="0">
                  <a:pos x="67" y="219"/>
                </a:cxn>
                <a:cxn ang="0">
                  <a:pos x="34" y="142"/>
                </a:cxn>
                <a:cxn ang="0">
                  <a:pos x="0" y="48"/>
                </a:cxn>
              </a:cxnLst>
              <a:rect l="0" t="0" r="r" b="b"/>
              <a:pathLst>
                <a:path w="545" h="614">
                  <a:moveTo>
                    <a:pt x="0" y="48"/>
                  </a:moveTo>
                  <a:lnTo>
                    <a:pt x="143" y="48"/>
                  </a:lnTo>
                  <a:lnTo>
                    <a:pt x="141" y="0"/>
                  </a:lnTo>
                  <a:lnTo>
                    <a:pt x="173" y="14"/>
                  </a:lnTo>
                  <a:lnTo>
                    <a:pt x="179" y="51"/>
                  </a:lnTo>
                  <a:lnTo>
                    <a:pt x="247" y="91"/>
                  </a:lnTo>
                  <a:lnTo>
                    <a:pt x="268" y="73"/>
                  </a:lnTo>
                  <a:lnTo>
                    <a:pt x="308" y="73"/>
                  </a:lnTo>
                  <a:lnTo>
                    <a:pt x="340" y="109"/>
                  </a:lnTo>
                  <a:lnTo>
                    <a:pt x="361" y="96"/>
                  </a:lnTo>
                  <a:lnTo>
                    <a:pt x="420" y="111"/>
                  </a:lnTo>
                  <a:lnTo>
                    <a:pt x="441" y="84"/>
                  </a:lnTo>
                  <a:lnTo>
                    <a:pt x="478" y="105"/>
                  </a:lnTo>
                  <a:lnTo>
                    <a:pt x="545" y="102"/>
                  </a:lnTo>
                  <a:lnTo>
                    <a:pt x="437" y="178"/>
                  </a:lnTo>
                  <a:lnTo>
                    <a:pt x="383" y="245"/>
                  </a:lnTo>
                  <a:lnTo>
                    <a:pt x="393" y="342"/>
                  </a:lnTo>
                  <a:lnTo>
                    <a:pt x="356" y="382"/>
                  </a:lnTo>
                  <a:lnTo>
                    <a:pt x="371" y="410"/>
                  </a:lnTo>
                  <a:lnTo>
                    <a:pt x="371" y="482"/>
                  </a:lnTo>
                  <a:lnTo>
                    <a:pt x="408" y="482"/>
                  </a:lnTo>
                  <a:lnTo>
                    <a:pt x="463" y="534"/>
                  </a:lnTo>
                  <a:lnTo>
                    <a:pt x="486" y="596"/>
                  </a:lnTo>
                  <a:lnTo>
                    <a:pt x="100" y="614"/>
                  </a:lnTo>
                  <a:lnTo>
                    <a:pt x="101" y="444"/>
                  </a:lnTo>
                  <a:lnTo>
                    <a:pt x="67" y="407"/>
                  </a:lnTo>
                  <a:lnTo>
                    <a:pt x="79" y="362"/>
                  </a:lnTo>
                  <a:lnTo>
                    <a:pt x="91" y="337"/>
                  </a:lnTo>
                  <a:lnTo>
                    <a:pt x="67" y="219"/>
                  </a:lnTo>
                  <a:lnTo>
                    <a:pt x="34" y="1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584" name="Freeform 24"/>
            <p:cNvSpPr>
              <a:spLocks noChangeAspect="1"/>
            </p:cNvSpPr>
            <p:nvPr/>
          </p:nvSpPr>
          <p:spPr bwMode="auto">
            <a:xfrm>
              <a:off x="2977" y="2057"/>
              <a:ext cx="430" cy="290"/>
            </a:xfrm>
            <a:custGeom>
              <a:avLst/>
              <a:gdLst/>
              <a:ahLst/>
              <a:cxnLst>
                <a:cxn ang="0">
                  <a:pos x="7" y="16"/>
                </a:cxn>
                <a:cxn ang="0">
                  <a:pos x="0" y="71"/>
                </a:cxn>
                <a:cxn ang="0">
                  <a:pos x="10" y="129"/>
                </a:cxn>
                <a:cxn ang="0">
                  <a:pos x="55" y="249"/>
                </a:cxn>
                <a:cxn ang="0">
                  <a:pos x="80" y="313"/>
                </a:cxn>
                <a:cxn ang="0">
                  <a:pos x="363" y="298"/>
                </a:cxn>
                <a:cxn ang="0">
                  <a:pos x="410" y="313"/>
                </a:cxn>
                <a:cxn ang="0">
                  <a:pos x="438" y="252"/>
                </a:cxn>
                <a:cxn ang="0">
                  <a:pos x="428" y="208"/>
                </a:cxn>
                <a:cxn ang="0">
                  <a:pos x="475" y="200"/>
                </a:cxn>
                <a:cxn ang="0">
                  <a:pos x="481" y="131"/>
                </a:cxn>
                <a:cxn ang="0">
                  <a:pos x="453" y="101"/>
                </a:cxn>
                <a:cxn ang="0">
                  <a:pos x="404" y="71"/>
                </a:cxn>
                <a:cxn ang="0">
                  <a:pos x="414" y="30"/>
                </a:cxn>
                <a:cxn ang="0">
                  <a:pos x="393" y="0"/>
                </a:cxn>
                <a:cxn ang="0">
                  <a:pos x="287" y="4"/>
                </a:cxn>
                <a:cxn ang="0">
                  <a:pos x="180" y="9"/>
                </a:cxn>
                <a:cxn ang="0">
                  <a:pos x="7" y="16"/>
                </a:cxn>
              </a:cxnLst>
              <a:rect l="0" t="0" r="r" b="b"/>
              <a:pathLst>
                <a:path w="481" h="313">
                  <a:moveTo>
                    <a:pt x="7" y="16"/>
                  </a:moveTo>
                  <a:lnTo>
                    <a:pt x="0" y="71"/>
                  </a:lnTo>
                  <a:lnTo>
                    <a:pt x="10" y="129"/>
                  </a:lnTo>
                  <a:lnTo>
                    <a:pt x="55" y="249"/>
                  </a:lnTo>
                  <a:lnTo>
                    <a:pt x="80" y="313"/>
                  </a:lnTo>
                  <a:lnTo>
                    <a:pt x="363" y="298"/>
                  </a:lnTo>
                  <a:lnTo>
                    <a:pt x="410" y="313"/>
                  </a:lnTo>
                  <a:lnTo>
                    <a:pt x="438" y="252"/>
                  </a:lnTo>
                  <a:lnTo>
                    <a:pt x="428" y="208"/>
                  </a:lnTo>
                  <a:lnTo>
                    <a:pt x="475" y="200"/>
                  </a:lnTo>
                  <a:lnTo>
                    <a:pt x="481" y="131"/>
                  </a:lnTo>
                  <a:lnTo>
                    <a:pt x="453" y="101"/>
                  </a:lnTo>
                  <a:lnTo>
                    <a:pt x="404" y="71"/>
                  </a:lnTo>
                  <a:lnTo>
                    <a:pt x="414" y="30"/>
                  </a:lnTo>
                  <a:lnTo>
                    <a:pt x="393" y="0"/>
                  </a:lnTo>
                  <a:lnTo>
                    <a:pt x="287" y="4"/>
                  </a:lnTo>
                  <a:lnTo>
                    <a:pt x="180" y="9"/>
                  </a:lnTo>
                  <a:lnTo>
                    <a:pt x="7" y="1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585" name="Text Box 25"/>
          <p:cNvSpPr txBox="1">
            <a:spLocks noChangeAspect="1" noChangeArrowheads="1"/>
          </p:cNvSpPr>
          <p:nvPr/>
        </p:nvSpPr>
        <p:spPr bwMode="auto">
          <a:xfrm>
            <a:off x="3810001" y="2970213"/>
            <a:ext cx="981075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+2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IA, MN, MT, NE, ND, SD, WY</a:t>
            </a:r>
          </a:p>
        </p:txBody>
      </p:sp>
      <p:sp>
        <p:nvSpPr>
          <p:cNvPr id="66587" name="Freeform 27"/>
          <p:cNvSpPr>
            <a:spLocks noChangeAspect="1"/>
          </p:cNvSpPr>
          <p:nvPr/>
        </p:nvSpPr>
        <p:spPr bwMode="auto">
          <a:xfrm>
            <a:off x="4117975" y="3884613"/>
            <a:ext cx="869950" cy="458787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82"/>
              </a:cxn>
              <a:cxn ang="0">
                <a:pos x="0" y="309"/>
              </a:cxn>
              <a:cxn ang="0">
                <a:pos x="611" y="312"/>
              </a:cxn>
              <a:cxn ang="0">
                <a:pos x="599" y="149"/>
              </a:cxn>
              <a:cxn ang="0">
                <a:pos x="599" y="88"/>
              </a:cxn>
              <a:cxn ang="0">
                <a:pos x="550" y="51"/>
              </a:cxn>
              <a:cxn ang="0">
                <a:pos x="565" y="18"/>
              </a:cxn>
              <a:cxn ang="0">
                <a:pos x="544" y="0"/>
              </a:cxn>
              <a:cxn ang="0">
                <a:pos x="267" y="3"/>
              </a:cxn>
              <a:cxn ang="0">
                <a:pos x="6" y="3"/>
              </a:cxn>
            </a:cxnLst>
            <a:rect l="0" t="0" r="r" b="b"/>
            <a:pathLst>
              <a:path w="611" h="312">
                <a:moveTo>
                  <a:pt x="6" y="3"/>
                </a:moveTo>
                <a:lnTo>
                  <a:pt x="4" y="182"/>
                </a:lnTo>
                <a:lnTo>
                  <a:pt x="0" y="309"/>
                </a:lnTo>
                <a:lnTo>
                  <a:pt x="611" y="312"/>
                </a:lnTo>
                <a:lnTo>
                  <a:pt x="599" y="149"/>
                </a:lnTo>
                <a:lnTo>
                  <a:pt x="599" y="88"/>
                </a:lnTo>
                <a:lnTo>
                  <a:pt x="550" y="51"/>
                </a:lnTo>
                <a:lnTo>
                  <a:pt x="565" y="18"/>
                </a:lnTo>
                <a:lnTo>
                  <a:pt x="544" y="0"/>
                </a:lnTo>
                <a:lnTo>
                  <a:pt x="267" y="3"/>
                </a:lnTo>
                <a:lnTo>
                  <a:pt x="6" y="3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88" name="Text Box 28"/>
          <p:cNvSpPr txBox="1">
            <a:spLocks noChangeAspect="1" noChangeArrowheads="1"/>
          </p:cNvSpPr>
          <p:nvPr/>
        </p:nvSpPr>
        <p:spPr bwMode="auto">
          <a:xfrm>
            <a:off x="4348163" y="3987800"/>
            <a:ext cx="477838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0" name="Freeform 30"/>
          <p:cNvSpPr>
            <a:spLocks noChangeAspect="1"/>
          </p:cNvSpPr>
          <p:nvPr/>
        </p:nvSpPr>
        <p:spPr bwMode="auto">
          <a:xfrm>
            <a:off x="3995738" y="4340225"/>
            <a:ext cx="1014412" cy="503238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61"/>
              </a:cxn>
              <a:cxn ang="0">
                <a:pos x="253" y="70"/>
              </a:cxn>
              <a:cxn ang="0">
                <a:pos x="255" y="266"/>
              </a:cxn>
              <a:cxn ang="0">
                <a:pos x="385" y="319"/>
              </a:cxn>
              <a:cxn ang="0">
                <a:pos x="420" y="300"/>
              </a:cxn>
              <a:cxn ang="0">
                <a:pos x="502" y="343"/>
              </a:cxn>
              <a:cxn ang="0">
                <a:pos x="556" y="342"/>
              </a:cxn>
              <a:cxn ang="0">
                <a:pos x="654" y="300"/>
              </a:cxn>
              <a:cxn ang="0">
                <a:pos x="713" y="340"/>
              </a:cxn>
              <a:cxn ang="0">
                <a:pos x="713" y="128"/>
              </a:cxn>
              <a:cxn ang="0">
                <a:pos x="695" y="5"/>
              </a:cxn>
              <a:cxn ang="0">
                <a:pos x="4" y="0"/>
              </a:cxn>
            </a:cxnLst>
            <a:rect l="0" t="0" r="r" b="b"/>
            <a:pathLst>
              <a:path w="713" h="343">
                <a:moveTo>
                  <a:pt x="4" y="0"/>
                </a:moveTo>
                <a:lnTo>
                  <a:pt x="0" y="61"/>
                </a:lnTo>
                <a:lnTo>
                  <a:pt x="253" y="70"/>
                </a:lnTo>
                <a:lnTo>
                  <a:pt x="255" y="266"/>
                </a:lnTo>
                <a:lnTo>
                  <a:pt x="385" y="319"/>
                </a:lnTo>
                <a:lnTo>
                  <a:pt x="420" y="300"/>
                </a:lnTo>
                <a:lnTo>
                  <a:pt x="502" y="343"/>
                </a:lnTo>
                <a:lnTo>
                  <a:pt x="556" y="342"/>
                </a:lnTo>
                <a:lnTo>
                  <a:pt x="654" y="300"/>
                </a:lnTo>
                <a:lnTo>
                  <a:pt x="713" y="340"/>
                </a:lnTo>
                <a:lnTo>
                  <a:pt x="713" y="128"/>
                </a:lnTo>
                <a:lnTo>
                  <a:pt x="695" y="5"/>
                </a:lnTo>
                <a:lnTo>
                  <a:pt x="4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1" name="Text Box 31"/>
          <p:cNvSpPr txBox="1">
            <a:spLocks noChangeAspect="1" noChangeArrowheads="1"/>
          </p:cNvSpPr>
          <p:nvPr/>
        </p:nvSpPr>
        <p:spPr bwMode="auto">
          <a:xfrm>
            <a:off x="4438650" y="4460875"/>
            <a:ext cx="481012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+1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3" name="Freeform 33"/>
          <p:cNvSpPr>
            <a:spLocks noChangeAspect="1"/>
          </p:cNvSpPr>
          <p:nvPr/>
        </p:nvSpPr>
        <p:spPr bwMode="auto">
          <a:xfrm>
            <a:off x="3533775" y="4416425"/>
            <a:ext cx="1633538" cy="1566863"/>
          </a:xfrm>
          <a:custGeom>
            <a:avLst/>
            <a:gdLst/>
            <a:ahLst/>
            <a:cxnLst>
              <a:cxn ang="0">
                <a:pos x="334" y="0"/>
              </a:cxn>
              <a:cxn ang="0">
                <a:pos x="589" y="9"/>
              </a:cxn>
              <a:cxn ang="0">
                <a:pos x="589" y="203"/>
              </a:cxn>
              <a:cxn ang="0">
                <a:pos x="719" y="257"/>
              </a:cxn>
              <a:cxn ang="0">
                <a:pos x="754" y="239"/>
              </a:cxn>
              <a:cxn ang="0">
                <a:pos x="839" y="281"/>
              </a:cxn>
              <a:cxn ang="0">
                <a:pos x="890" y="278"/>
              </a:cxn>
              <a:cxn ang="0">
                <a:pos x="988" y="236"/>
              </a:cxn>
              <a:cxn ang="0">
                <a:pos x="1045" y="276"/>
              </a:cxn>
              <a:cxn ang="0">
                <a:pos x="1094" y="287"/>
              </a:cxn>
              <a:cxn ang="0">
                <a:pos x="1094" y="444"/>
              </a:cxn>
              <a:cxn ang="0">
                <a:pos x="1152" y="543"/>
              </a:cxn>
              <a:cxn ang="0">
                <a:pos x="1139" y="677"/>
              </a:cxn>
              <a:cxn ang="0">
                <a:pos x="1076" y="731"/>
              </a:cxn>
              <a:cxn ang="0">
                <a:pos x="1063" y="681"/>
              </a:cxn>
              <a:cxn ang="0">
                <a:pos x="1045" y="704"/>
              </a:cxn>
              <a:cxn ang="0">
                <a:pos x="1058" y="735"/>
              </a:cxn>
              <a:cxn ang="0">
                <a:pos x="947" y="815"/>
              </a:cxn>
              <a:cxn ang="0">
                <a:pos x="920" y="820"/>
              </a:cxn>
              <a:cxn ang="0">
                <a:pos x="862" y="860"/>
              </a:cxn>
              <a:cxn ang="0">
                <a:pos x="862" y="883"/>
              </a:cxn>
              <a:cxn ang="0">
                <a:pos x="844" y="887"/>
              </a:cxn>
              <a:cxn ang="0">
                <a:pos x="857" y="914"/>
              </a:cxn>
              <a:cxn ang="0">
                <a:pos x="826" y="954"/>
              </a:cxn>
              <a:cxn ang="0">
                <a:pos x="844" y="1012"/>
              </a:cxn>
              <a:cxn ang="0">
                <a:pos x="862" y="1032"/>
              </a:cxn>
              <a:cxn ang="0">
                <a:pos x="857" y="1067"/>
              </a:cxn>
              <a:cxn ang="0">
                <a:pos x="812" y="1067"/>
              </a:cxn>
              <a:cxn ang="0">
                <a:pos x="772" y="1049"/>
              </a:cxn>
              <a:cxn ang="0">
                <a:pos x="745" y="1054"/>
              </a:cxn>
              <a:cxn ang="0">
                <a:pos x="656" y="1023"/>
              </a:cxn>
              <a:cxn ang="0">
                <a:pos x="616" y="900"/>
              </a:cxn>
              <a:cxn ang="0">
                <a:pos x="553" y="842"/>
              </a:cxn>
              <a:cxn ang="0">
                <a:pos x="498" y="735"/>
              </a:cxn>
              <a:cxn ang="0">
                <a:pos x="473" y="725"/>
              </a:cxn>
              <a:cxn ang="0">
                <a:pos x="443" y="698"/>
              </a:cxn>
              <a:cxn ang="0">
                <a:pos x="414" y="698"/>
              </a:cxn>
              <a:cxn ang="0">
                <a:pos x="371" y="689"/>
              </a:cxn>
              <a:cxn ang="0">
                <a:pos x="338" y="698"/>
              </a:cxn>
              <a:cxn ang="0">
                <a:pos x="316" y="751"/>
              </a:cxn>
              <a:cxn ang="0">
                <a:pos x="282" y="760"/>
              </a:cxn>
              <a:cxn ang="0">
                <a:pos x="209" y="719"/>
              </a:cxn>
              <a:cxn ang="0">
                <a:pos x="166" y="668"/>
              </a:cxn>
              <a:cxn ang="0">
                <a:pos x="158" y="607"/>
              </a:cxn>
              <a:cxn ang="0">
                <a:pos x="127" y="565"/>
              </a:cxn>
              <a:cxn ang="0">
                <a:pos x="54" y="507"/>
              </a:cxn>
              <a:cxn ang="0">
                <a:pos x="0" y="446"/>
              </a:cxn>
              <a:cxn ang="0">
                <a:pos x="0" y="421"/>
              </a:cxn>
              <a:cxn ang="0">
                <a:pos x="174" y="422"/>
              </a:cxn>
              <a:cxn ang="0">
                <a:pos x="316" y="434"/>
              </a:cxn>
              <a:cxn ang="0">
                <a:pos x="334" y="0"/>
              </a:cxn>
            </a:cxnLst>
            <a:rect l="0" t="0" r="r" b="b"/>
            <a:pathLst>
              <a:path w="1152" h="1067">
                <a:moveTo>
                  <a:pt x="334" y="0"/>
                </a:moveTo>
                <a:lnTo>
                  <a:pt x="589" y="9"/>
                </a:lnTo>
                <a:lnTo>
                  <a:pt x="589" y="203"/>
                </a:lnTo>
                <a:lnTo>
                  <a:pt x="719" y="257"/>
                </a:lnTo>
                <a:lnTo>
                  <a:pt x="754" y="239"/>
                </a:lnTo>
                <a:lnTo>
                  <a:pt x="839" y="281"/>
                </a:lnTo>
                <a:lnTo>
                  <a:pt x="890" y="278"/>
                </a:lnTo>
                <a:lnTo>
                  <a:pt x="988" y="236"/>
                </a:lnTo>
                <a:lnTo>
                  <a:pt x="1045" y="276"/>
                </a:lnTo>
                <a:lnTo>
                  <a:pt x="1094" y="287"/>
                </a:lnTo>
                <a:lnTo>
                  <a:pt x="1094" y="444"/>
                </a:lnTo>
                <a:lnTo>
                  <a:pt x="1152" y="543"/>
                </a:lnTo>
                <a:lnTo>
                  <a:pt x="1139" y="677"/>
                </a:lnTo>
                <a:lnTo>
                  <a:pt x="1076" y="731"/>
                </a:lnTo>
                <a:lnTo>
                  <a:pt x="1063" y="681"/>
                </a:lnTo>
                <a:lnTo>
                  <a:pt x="1045" y="704"/>
                </a:lnTo>
                <a:lnTo>
                  <a:pt x="1058" y="735"/>
                </a:lnTo>
                <a:lnTo>
                  <a:pt x="947" y="815"/>
                </a:lnTo>
                <a:lnTo>
                  <a:pt x="920" y="820"/>
                </a:lnTo>
                <a:lnTo>
                  <a:pt x="862" y="860"/>
                </a:lnTo>
                <a:lnTo>
                  <a:pt x="862" y="883"/>
                </a:lnTo>
                <a:lnTo>
                  <a:pt x="844" y="887"/>
                </a:lnTo>
                <a:lnTo>
                  <a:pt x="857" y="914"/>
                </a:lnTo>
                <a:lnTo>
                  <a:pt x="826" y="954"/>
                </a:lnTo>
                <a:lnTo>
                  <a:pt x="844" y="1012"/>
                </a:lnTo>
                <a:lnTo>
                  <a:pt x="862" y="1032"/>
                </a:lnTo>
                <a:lnTo>
                  <a:pt x="857" y="1067"/>
                </a:lnTo>
                <a:lnTo>
                  <a:pt x="812" y="1067"/>
                </a:lnTo>
                <a:lnTo>
                  <a:pt x="772" y="1049"/>
                </a:lnTo>
                <a:lnTo>
                  <a:pt x="745" y="1054"/>
                </a:lnTo>
                <a:lnTo>
                  <a:pt x="656" y="1023"/>
                </a:lnTo>
                <a:lnTo>
                  <a:pt x="616" y="900"/>
                </a:lnTo>
                <a:lnTo>
                  <a:pt x="553" y="842"/>
                </a:lnTo>
                <a:lnTo>
                  <a:pt x="498" y="735"/>
                </a:lnTo>
                <a:lnTo>
                  <a:pt x="473" y="725"/>
                </a:lnTo>
                <a:lnTo>
                  <a:pt x="443" y="698"/>
                </a:lnTo>
                <a:lnTo>
                  <a:pt x="414" y="698"/>
                </a:lnTo>
                <a:lnTo>
                  <a:pt x="371" y="689"/>
                </a:lnTo>
                <a:lnTo>
                  <a:pt x="338" y="698"/>
                </a:lnTo>
                <a:lnTo>
                  <a:pt x="316" y="751"/>
                </a:lnTo>
                <a:lnTo>
                  <a:pt x="282" y="760"/>
                </a:lnTo>
                <a:lnTo>
                  <a:pt x="209" y="719"/>
                </a:lnTo>
                <a:lnTo>
                  <a:pt x="166" y="668"/>
                </a:lnTo>
                <a:lnTo>
                  <a:pt x="158" y="607"/>
                </a:lnTo>
                <a:lnTo>
                  <a:pt x="127" y="565"/>
                </a:lnTo>
                <a:lnTo>
                  <a:pt x="54" y="507"/>
                </a:lnTo>
                <a:lnTo>
                  <a:pt x="0" y="446"/>
                </a:lnTo>
                <a:lnTo>
                  <a:pt x="0" y="421"/>
                </a:lnTo>
                <a:lnTo>
                  <a:pt x="174" y="422"/>
                </a:lnTo>
                <a:lnTo>
                  <a:pt x="316" y="434"/>
                </a:lnTo>
                <a:lnTo>
                  <a:pt x="334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4" name="Text Box 34"/>
          <p:cNvSpPr txBox="1">
            <a:spLocks noChangeAspect="1" noChangeArrowheads="1"/>
          </p:cNvSpPr>
          <p:nvPr/>
        </p:nvSpPr>
        <p:spPr bwMode="auto">
          <a:xfrm>
            <a:off x="4238625" y="5083175"/>
            <a:ext cx="5715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6" name="Freeform 36"/>
          <p:cNvSpPr>
            <a:spLocks noChangeAspect="1"/>
          </p:cNvSpPr>
          <p:nvPr/>
        </p:nvSpPr>
        <p:spPr bwMode="auto">
          <a:xfrm>
            <a:off x="2538413" y="4246563"/>
            <a:ext cx="762000" cy="874712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26" y="78"/>
              </a:cxn>
              <a:cxn ang="0">
                <a:pos x="79" y="69"/>
              </a:cxn>
              <a:cxn ang="0">
                <a:pos x="82" y="169"/>
              </a:cxn>
              <a:cxn ang="0">
                <a:pos x="60" y="188"/>
              </a:cxn>
              <a:cxn ang="0">
                <a:pos x="93" y="249"/>
              </a:cxn>
              <a:cxn ang="0">
                <a:pos x="60" y="276"/>
              </a:cxn>
              <a:cxn ang="0">
                <a:pos x="42" y="321"/>
              </a:cxn>
              <a:cxn ang="0">
                <a:pos x="17" y="364"/>
              </a:cxn>
              <a:cxn ang="0">
                <a:pos x="35" y="389"/>
              </a:cxn>
              <a:cxn ang="0">
                <a:pos x="3" y="400"/>
              </a:cxn>
              <a:cxn ang="0">
                <a:pos x="0" y="440"/>
              </a:cxn>
              <a:cxn ang="0">
                <a:pos x="301" y="592"/>
              </a:cxn>
              <a:cxn ang="0">
                <a:pos x="471" y="595"/>
              </a:cxn>
              <a:cxn ang="0">
                <a:pos x="536" y="46"/>
              </a:cxn>
              <a:cxn ang="0">
                <a:pos x="136" y="0"/>
              </a:cxn>
            </a:cxnLst>
            <a:rect l="0" t="0" r="r" b="b"/>
            <a:pathLst>
              <a:path w="536" h="595">
                <a:moveTo>
                  <a:pt x="136" y="0"/>
                </a:moveTo>
                <a:lnTo>
                  <a:pt x="126" y="78"/>
                </a:lnTo>
                <a:lnTo>
                  <a:pt x="79" y="69"/>
                </a:lnTo>
                <a:lnTo>
                  <a:pt x="82" y="169"/>
                </a:lnTo>
                <a:lnTo>
                  <a:pt x="60" y="188"/>
                </a:lnTo>
                <a:lnTo>
                  <a:pt x="93" y="249"/>
                </a:lnTo>
                <a:lnTo>
                  <a:pt x="60" y="276"/>
                </a:lnTo>
                <a:lnTo>
                  <a:pt x="42" y="321"/>
                </a:lnTo>
                <a:lnTo>
                  <a:pt x="17" y="364"/>
                </a:lnTo>
                <a:lnTo>
                  <a:pt x="35" y="389"/>
                </a:lnTo>
                <a:lnTo>
                  <a:pt x="3" y="400"/>
                </a:lnTo>
                <a:lnTo>
                  <a:pt x="0" y="440"/>
                </a:lnTo>
                <a:lnTo>
                  <a:pt x="301" y="592"/>
                </a:lnTo>
                <a:lnTo>
                  <a:pt x="471" y="595"/>
                </a:lnTo>
                <a:lnTo>
                  <a:pt x="536" y="46"/>
                </a:lnTo>
                <a:lnTo>
                  <a:pt x="136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7" name="Text Box 37"/>
          <p:cNvSpPr txBox="1">
            <a:spLocks noChangeAspect="1" noChangeArrowheads="1"/>
          </p:cNvSpPr>
          <p:nvPr/>
        </p:nvSpPr>
        <p:spPr bwMode="auto">
          <a:xfrm>
            <a:off x="2690813" y="4494213"/>
            <a:ext cx="509588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+1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599" name="Freeform 39"/>
          <p:cNvSpPr>
            <a:spLocks noChangeAspect="1"/>
          </p:cNvSpPr>
          <p:nvPr/>
        </p:nvSpPr>
        <p:spPr bwMode="auto">
          <a:xfrm>
            <a:off x="3201988" y="4310063"/>
            <a:ext cx="806450" cy="823912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568" y="22"/>
              </a:cxn>
              <a:cxn ang="0">
                <a:pos x="544" y="520"/>
              </a:cxn>
              <a:cxn ang="0">
                <a:pos x="382" y="511"/>
              </a:cxn>
              <a:cxn ang="0">
                <a:pos x="230" y="507"/>
              </a:cxn>
              <a:cxn ang="0">
                <a:pos x="230" y="526"/>
              </a:cxn>
              <a:cxn ang="0">
                <a:pos x="103" y="526"/>
              </a:cxn>
              <a:cxn ang="0">
                <a:pos x="95" y="563"/>
              </a:cxn>
              <a:cxn ang="0">
                <a:pos x="0" y="551"/>
              </a:cxn>
              <a:cxn ang="0">
                <a:pos x="54" y="130"/>
              </a:cxn>
              <a:cxn ang="0">
                <a:pos x="69" y="0"/>
              </a:cxn>
            </a:cxnLst>
            <a:rect l="0" t="0" r="r" b="b"/>
            <a:pathLst>
              <a:path w="568" h="563">
                <a:moveTo>
                  <a:pt x="69" y="0"/>
                </a:moveTo>
                <a:lnTo>
                  <a:pt x="568" y="22"/>
                </a:lnTo>
                <a:lnTo>
                  <a:pt x="544" y="520"/>
                </a:lnTo>
                <a:lnTo>
                  <a:pt x="382" y="511"/>
                </a:lnTo>
                <a:lnTo>
                  <a:pt x="230" y="507"/>
                </a:lnTo>
                <a:lnTo>
                  <a:pt x="230" y="526"/>
                </a:lnTo>
                <a:lnTo>
                  <a:pt x="103" y="526"/>
                </a:lnTo>
                <a:lnTo>
                  <a:pt x="95" y="563"/>
                </a:lnTo>
                <a:lnTo>
                  <a:pt x="0" y="551"/>
                </a:lnTo>
                <a:lnTo>
                  <a:pt x="54" y="130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00" name="Text Box 40"/>
          <p:cNvSpPr txBox="1">
            <a:spLocks noChangeAspect="1" noChangeArrowheads="1"/>
          </p:cNvSpPr>
          <p:nvPr/>
        </p:nvSpPr>
        <p:spPr bwMode="auto">
          <a:xfrm>
            <a:off x="3429001" y="4538663"/>
            <a:ext cx="4810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66602" name="Freeform 42"/>
          <p:cNvSpPr>
            <a:spLocks noChangeAspect="1"/>
          </p:cNvSpPr>
          <p:nvPr/>
        </p:nvSpPr>
        <p:spPr bwMode="auto">
          <a:xfrm>
            <a:off x="3294063" y="3706813"/>
            <a:ext cx="838200" cy="642937"/>
          </a:xfrm>
          <a:custGeom>
            <a:avLst/>
            <a:gdLst/>
            <a:ahLst/>
            <a:cxnLst>
              <a:cxn ang="0">
                <a:pos x="49" y="0"/>
              </a:cxn>
              <a:cxn ang="0">
                <a:pos x="19" y="263"/>
              </a:cxn>
              <a:cxn ang="0">
                <a:pos x="0" y="415"/>
              </a:cxn>
              <a:cxn ang="0">
                <a:pos x="295" y="430"/>
              </a:cxn>
              <a:cxn ang="0">
                <a:pos x="577" y="439"/>
              </a:cxn>
              <a:cxn ang="0">
                <a:pos x="586" y="234"/>
              </a:cxn>
              <a:cxn ang="0">
                <a:pos x="590" y="32"/>
              </a:cxn>
              <a:cxn ang="0">
                <a:pos x="429" y="29"/>
              </a:cxn>
              <a:cxn ang="0">
                <a:pos x="49" y="0"/>
              </a:cxn>
            </a:cxnLst>
            <a:rect l="0" t="0" r="r" b="b"/>
            <a:pathLst>
              <a:path w="590" h="439">
                <a:moveTo>
                  <a:pt x="49" y="0"/>
                </a:moveTo>
                <a:lnTo>
                  <a:pt x="19" y="263"/>
                </a:lnTo>
                <a:lnTo>
                  <a:pt x="0" y="415"/>
                </a:lnTo>
                <a:lnTo>
                  <a:pt x="295" y="430"/>
                </a:lnTo>
                <a:lnTo>
                  <a:pt x="577" y="439"/>
                </a:lnTo>
                <a:lnTo>
                  <a:pt x="586" y="234"/>
                </a:lnTo>
                <a:lnTo>
                  <a:pt x="590" y="32"/>
                </a:lnTo>
                <a:lnTo>
                  <a:pt x="429" y="29"/>
                </a:lnTo>
                <a:lnTo>
                  <a:pt x="49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03" name="Text Box 43"/>
          <p:cNvSpPr txBox="1">
            <a:spLocks noChangeAspect="1" noChangeArrowheads="1"/>
          </p:cNvSpPr>
          <p:nvPr/>
        </p:nvSpPr>
        <p:spPr bwMode="auto">
          <a:xfrm>
            <a:off x="3497263" y="3929063"/>
            <a:ext cx="4826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+1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05" name="Freeform 45"/>
          <p:cNvSpPr>
            <a:spLocks noChangeAspect="1"/>
          </p:cNvSpPr>
          <p:nvPr/>
        </p:nvSpPr>
        <p:spPr bwMode="auto">
          <a:xfrm>
            <a:off x="4830763" y="3773488"/>
            <a:ext cx="781050" cy="661987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240" y="0"/>
              </a:cxn>
              <a:cxn ang="0">
                <a:pos x="290" y="0"/>
              </a:cxn>
              <a:cxn ang="0">
                <a:pos x="329" y="13"/>
              </a:cxn>
              <a:cxn ang="0">
                <a:pos x="308" y="52"/>
              </a:cxn>
              <a:cxn ang="0">
                <a:pos x="378" y="116"/>
              </a:cxn>
              <a:cxn ang="0">
                <a:pos x="401" y="170"/>
              </a:cxn>
              <a:cxn ang="0">
                <a:pos x="442" y="156"/>
              </a:cxn>
              <a:cxn ang="0">
                <a:pos x="441" y="232"/>
              </a:cxn>
              <a:cxn ang="0">
                <a:pos x="483" y="255"/>
              </a:cxn>
              <a:cxn ang="0">
                <a:pos x="502" y="322"/>
              </a:cxn>
              <a:cxn ang="0">
                <a:pos x="532" y="328"/>
              </a:cxn>
              <a:cxn ang="0">
                <a:pos x="548" y="356"/>
              </a:cxn>
              <a:cxn ang="0">
                <a:pos x="511" y="395"/>
              </a:cxn>
              <a:cxn ang="0">
                <a:pos x="499" y="439"/>
              </a:cxn>
              <a:cxn ang="0">
                <a:pos x="447" y="451"/>
              </a:cxn>
              <a:cxn ang="0">
                <a:pos x="460" y="402"/>
              </a:cxn>
              <a:cxn ang="0">
                <a:pos x="255" y="420"/>
              </a:cxn>
              <a:cxn ang="0">
                <a:pos x="107" y="438"/>
              </a:cxn>
              <a:cxn ang="0">
                <a:pos x="98" y="390"/>
              </a:cxn>
              <a:cxn ang="0">
                <a:pos x="88" y="246"/>
              </a:cxn>
              <a:cxn ang="0">
                <a:pos x="86" y="167"/>
              </a:cxn>
              <a:cxn ang="0">
                <a:pos x="37" y="131"/>
              </a:cxn>
              <a:cxn ang="0">
                <a:pos x="55" y="98"/>
              </a:cxn>
              <a:cxn ang="0">
                <a:pos x="31" y="80"/>
              </a:cxn>
              <a:cxn ang="0">
                <a:pos x="0" y="15"/>
              </a:cxn>
            </a:cxnLst>
            <a:rect l="0" t="0" r="r" b="b"/>
            <a:pathLst>
              <a:path w="548" h="451">
                <a:moveTo>
                  <a:pt x="0" y="15"/>
                </a:moveTo>
                <a:lnTo>
                  <a:pt x="240" y="0"/>
                </a:lnTo>
                <a:lnTo>
                  <a:pt x="290" y="0"/>
                </a:lnTo>
                <a:lnTo>
                  <a:pt x="329" y="13"/>
                </a:lnTo>
                <a:lnTo>
                  <a:pt x="308" y="52"/>
                </a:lnTo>
                <a:lnTo>
                  <a:pt x="378" y="116"/>
                </a:lnTo>
                <a:lnTo>
                  <a:pt x="401" y="170"/>
                </a:lnTo>
                <a:lnTo>
                  <a:pt x="442" y="156"/>
                </a:lnTo>
                <a:lnTo>
                  <a:pt x="441" y="232"/>
                </a:lnTo>
                <a:lnTo>
                  <a:pt x="483" y="255"/>
                </a:lnTo>
                <a:lnTo>
                  <a:pt x="502" y="322"/>
                </a:lnTo>
                <a:lnTo>
                  <a:pt x="532" y="328"/>
                </a:lnTo>
                <a:lnTo>
                  <a:pt x="548" y="356"/>
                </a:lnTo>
                <a:lnTo>
                  <a:pt x="511" y="395"/>
                </a:lnTo>
                <a:lnTo>
                  <a:pt x="499" y="439"/>
                </a:lnTo>
                <a:lnTo>
                  <a:pt x="447" y="451"/>
                </a:lnTo>
                <a:lnTo>
                  <a:pt x="460" y="402"/>
                </a:lnTo>
                <a:lnTo>
                  <a:pt x="255" y="420"/>
                </a:lnTo>
                <a:lnTo>
                  <a:pt x="107" y="438"/>
                </a:lnTo>
                <a:lnTo>
                  <a:pt x="98" y="390"/>
                </a:lnTo>
                <a:lnTo>
                  <a:pt x="88" y="246"/>
                </a:lnTo>
                <a:lnTo>
                  <a:pt x="86" y="167"/>
                </a:lnTo>
                <a:lnTo>
                  <a:pt x="37" y="131"/>
                </a:lnTo>
                <a:lnTo>
                  <a:pt x="55" y="98"/>
                </a:lnTo>
                <a:lnTo>
                  <a:pt x="31" y="80"/>
                </a:lnTo>
                <a:lnTo>
                  <a:pt x="0" y="15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06" name="Text Box 46"/>
          <p:cNvSpPr txBox="1">
            <a:spLocks noChangeAspect="1" noChangeArrowheads="1"/>
          </p:cNvSpPr>
          <p:nvPr/>
        </p:nvSpPr>
        <p:spPr bwMode="auto">
          <a:xfrm>
            <a:off x="4960938" y="3979863"/>
            <a:ext cx="479425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66608" name="Freeform 48"/>
          <p:cNvSpPr>
            <a:spLocks noChangeAspect="1"/>
          </p:cNvSpPr>
          <p:nvPr/>
        </p:nvSpPr>
        <p:spPr bwMode="auto">
          <a:xfrm>
            <a:off x="6075363" y="4468815"/>
            <a:ext cx="636587" cy="679450"/>
          </a:xfrm>
          <a:custGeom>
            <a:avLst/>
            <a:gdLst/>
            <a:ahLst/>
            <a:cxnLst>
              <a:cxn ang="0">
                <a:pos x="0" y="28"/>
              </a:cxn>
              <a:cxn ang="0">
                <a:pos x="4" y="28"/>
              </a:cxn>
              <a:cxn ang="0">
                <a:pos x="109" y="9"/>
              </a:cxn>
              <a:cxn ang="0">
                <a:pos x="201" y="0"/>
              </a:cxn>
              <a:cxn ang="0">
                <a:pos x="188" y="23"/>
              </a:cxn>
              <a:cxn ang="0">
                <a:pos x="216" y="23"/>
              </a:cxn>
              <a:cxn ang="0">
                <a:pos x="375" y="167"/>
              </a:cxn>
              <a:cxn ang="0">
                <a:pos x="438" y="259"/>
              </a:cxn>
              <a:cxn ang="0">
                <a:pos x="447" y="322"/>
              </a:cxn>
              <a:cxn ang="0">
                <a:pos x="426" y="336"/>
              </a:cxn>
              <a:cxn ang="0">
                <a:pos x="438" y="399"/>
              </a:cxn>
              <a:cxn ang="0">
                <a:pos x="393" y="402"/>
              </a:cxn>
              <a:cxn ang="0">
                <a:pos x="393" y="456"/>
              </a:cxn>
              <a:cxn ang="0">
                <a:pos x="358" y="429"/>
              </a:cxn>
              <a:cxn ang="0">
                <a:pos x="128" y="463"/>
              </a:cxn>
              <a:cxn ang="0">
                <a:pos x="76" y="363"/>
              </a:cxn>
              <a:cxn ang="0">
                <a:pos x="113" y="295"/>
              </a:cxn>
              <a:cxn ang="0">
                <a:pos x="64" y="260"/>
              </a:cxn>
              <a:cxn ang="0">
                <a:pos x="0" y="28"/>
              </a:cxn>
            </a:cxnLst>
            <a:rect l="0" t="0" r="r" b="b"/>
            <a:pathLst>
              <a:path w="447" h="463">
                <a:moveTo>
                  <a:pt x="0" y="28"/>
                </a:moveTo>
                <a:lnTo>
                  <a:pt x="4" y="28"/>
                </a:lnTo>
                <a:lnTo>
                  <a:pt x="109" y="9"/>
                </a:lnTo>
                <a:lnTo>
                  <a:pt x="201" y="0"/>
                </a:lnTo>
                <a:lnTo>
                  <a:pt x="188" y="23"/>
                </a:lnTo>
                <a:lnTo>
                  <a:pt x="216" y="23"/>
                </a:lnTo>
                <a:lnTo>
                  <a:pt x="375" y="167"/>
                </a:lnTo>
                <a:lnTo>
                  <a:pt x="438" y="259"/>
                </a:lnTo>
                <a:lnTo>
                  <a:pt x="447" y="322"/>
                </a:lnTo>
                <a:lnTo>
                  <a:pt x="426" y="336"/>
                </a:lnTo>
                <a:lnTo>
                  <a:pt x="438" y="399"/>
                </a:lnTo>
                <a:lnTo>
                  <a:pt x="393" y="402"/>
                </a:lnTo>
                <a:lnTo>
                  <a:pt x="393" y="456"/>
                </a:lnTo>
                <a:lnTo>
                  <a:pt x="358" y="429"/>
                </a:lnTo>
                <a:lnTo>
                  <a:pt x="128" y="463"/>
                </a:lnTo>
                <a:lnTo>
                  <a:pt x="76" y="363"/>
                </a:lnTo>
                <a:lnTo>
                  <a:pt x="113" y="295"/>
                </a:lnTo>
                <a:lnTo>
                  <a:pt x="64" y="26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09" name="Text Box 49"/>
          <p:cNvSpPr txBox="1">
            <a:spLocks noChangeAspect="1" noChangeArrowheads="1"/>
          </p:cNvSpPr>
          <p:nvPr/>
        </p:nvSpPr>
        <p:spPr bwMode="auto">
          <a:xfrm>
            <a:off x="6175375" y="4699003"/>
            <a:ext cx="481012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-4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11" name="Freeform 51"/>
          <p:cNvSpPr>
            <a:spLocks noChangeAspect="1"/>
          </p:cNvSpPr>
          <p:nvPr/>
        </p:nvSpPr>
        <p:spPr bwMode="auto">
          <a:xfrm>
            <a:off x="5259388" y="3436938"/>
            <a:ext cx="493713" cy="839787"/>
          </a:xfrm>
          <a:custGeom>
            <a:avLst/>
            <a:gdLst/>
            <a:ahLst/>
            <a:cxnLst>
              <a:cxn ang="0">
                <a:pos x="64" y="33"/>
              </a:cxn>
              <a:cxn ang="0">
                <a:pos x="262" y="0"/>
              </a:cxn>
              <a:cxn ang="0">
                <a:pos x="294" y="70"/>
              </a:cxn>
              <a:cxn ang="0">
                <a:pos x="334" y="362"/>
              </a:cxn>
              <a:cxn ang="0">
                <a:pos x="346" y="401"/>
              </a:cxn>
              <a:cxn ang="0">
                <a:pos x="314" y="478"/>
              </a:cxn>
              <a:cxn ang="0">
                <a:pos x="314" y="532"/>
              </a:cxn>
              <a:cxn ang="0">
                <a:pos x="279" y="526"/>
              </a:cxn>
              <a:cxn ang="0">
                <a:pos x="280" y="571"/>
              </a:cxn>
              <a:cxn ang="0">
                <a:pos x="243" y="553"/>
              </a:cxn>
              <a:cxn ang="0">
                <a:pos x="223" y="559"/>
              </a:cxn>
              <a:cxn ang="0">
                <a:pos x="195" y="554"/>
              </a:cxn>
              <a:cxn ang="0">
                <a:pos x="174" y="486"/>
              </a:cxn>
              <a:cxn ang="0">
                <a:pos x="134" y="465"/>
              </a:cxn>
              <a:cxn ang="0">
                <a:pos x="134" y="392"/>
              </a:cxn>
              <a:cxn ang="0">
                <a:pos x="94" y="401"/>
              </a:cxn>
              <a:cxn ang="0">
                <a:pos x="71" y="347"/>
              </a:cxn>
              <a:cxn ang="0">
                <a:pos x="0" y="285"/>
              </a:cxn>
              <a:cxn ang="0">
                <a:pos x="52" y="186"/>
              </a:cxn>
              <a:cxn ang="0">
                <a:pos x="37" y="140"/>
              </a:cxn>
              <a:cxn ang="0">
                <a:pos x="89" y="131"/>
              </a:cxn>
              <a:cxn ang="0">
                <a:pos x="94" y="67"/>
              </a:cxn>
              <a:cxn ang="0">
                <a:pos x="64" y="33"/>
              </a:cxn>
            </a:cxnLst>
            <a:rect l="0" t="0" r="r" b="b"/>
            <a:pathLst>
              <a:path w="346" h="571">
                <a:moveTo>
                  <a:pt x="64" y="33"/>
                </a:moveTo>
                <a:lnTo>
                  <a:pt x="262" y="0"/>
                </a:lnTo>
                <a:lnTo>
                  <a:pt x="294" y="70"/>
                </a:lnTo>
                <a:lnTo>
                  <a:pt x="334" y="362"/>
                </a:lnTo>
                <a:lnTo>
                  <a:pt x="346" y="401"/>
                </a:lnTo>
                <a:lnTo>
                  <a:pt x="314" y="478"/>
                </a:lnTo>
                <a:lnTo>
                  <a:pt x="314" y="532"/>
                </a:lnTo>
                <a:lnTo>
                  <a:pt x="279" y="526"/>
                </a:lnTo>
                <a:lnTo>
                  <a:pt x="280" y="571"/>
                </a:lnTo>
                <a:lnTo>
                  <a:pt x="243" y="553"/>
                </a:lnTo>
                <a:lnTo>
                  <a:pt x="223" y="559"/>
                </a:lnTo>
                <a:lnTo>
                  <a:pt x="195" y="554"/>
                </a:lnTo>
                <a:lnTo>
                  <a:pt x="174" y="486"/>
                </a:lnTo>
                <a:lnTo>
                  <a:pt x="134" y="465"/>
                </a:lnTo>
                <a:lnTo>
                  <a:pt x="134" y="392"/>
                </a:lnTo>
                <a:lnTo>
                  <a:pt x="94" y="401"/>
                </a:lnTo>
                <a:lnTo>
                  <a:pt x="71" y="347"/>
                </a:lnTo>
                <a:lnTo>
                  <a:pt x="0" y="285"/>
                </a:lnTo>
                <a:lnTo>
                  <a:pt x="52" y="186"/>
                </a:lnTo>
                <a:lnTo>
                  <a:pt x="37" y="140"/>
                </a:lnTo>
                <a:lnTo>
                  <a:pt x="89" y="131"/>
                </a:lnTo>
                <a:lnTo>
                  <a:pt x="94" y="67"/>
                </a:lnTo>
                <a:lnTo>
                  <a:pt x="64" y="33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12" name="Text Box 52"/>
          <p:cNvSpPr txBox="1">
            <a:spLocks noChangeAspect="1" noChangeArrowheads="1"/>
          </p:cNvSpPr>
          <p:nvPr/>
        </p:nvSpPr>
        <p:spPr bwMode="auto">
          <a:xfrm>
            <a:off x="5283201" y="3719513"/>
            <a:ext cx="4810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+4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14" name="Freeform 54"/>
          <p:cNvSpPr>
            <a:spLocks noChangeAspect="1"/>
          </p:cNvSpPr>
          <p:nvPr/>
        </p:nvSpPr>
        <p:spPr bwMode="auto">
          <a:xfrm>
            <a:off x="5097463" y="2778125"/>
            <a:ext cx="590550" cy="711200"/>
          </a:xfrm>
          <a:custGeom>
            <a:avLst/>
            <a:gdLst/>
            <a:ahLst/>
            <a:cxnLst>
              <a:cxn ang="0">
                <a:pos x="30" y="33"/>
              </a:cxn>
              <a:cxn ang="0">
                <a:pos x="61" y="28"/>
              </a:cxn>
              <a:cxn ang="0">
                <a:pos x="90" y="28"/>
              </a:cxn>
              <a:cxn ang="0">
                <a:pos x="107" y="0"/>
              </a:cxn>
              <a:cxn ang="0">
                <a:pos x="121" y="36"/>
              </a:cxn>
              <a:cxn ang="0">
                <a:pos x="166" y="36"/>
              </a:cxn>
              <a:cxn ang="0">
                <a:pos x="189" y="68"/>
              </a:cxn>
              <a:cxn ang="0">
                <a:pos x="236" y="59"/>
              </a:cxn>
              <a:cxn ang="0">
                <a:pos x="267" y="80"/>
              </a:cxn>
              <a:cxn ang="0">
                <a:pos x="325" y="95"/>
              </a:cxn>
              <a:cxn ang="0">
                <a:pos x="336" y="121"/>
              </a:cxn>
              <a:cxn ang="0">
                <a:pos x="365" y="122"/>
              </a:cxn>
              <a:cxn ang="0">
                <a:pos x="356" y="147"/>
              </a:cxn>
              <a:cxn ang="0">
                <a:pos x="367" y="176"/>
              </a:cxn>
              <a:cxn ang="0">
                <a:pos x="347" y="211"/>
              </a:cxn>
              <a:cxn ang="0">
                <a:pos x="361" y="219"/>
              </a:cxn>
              <a:cxn ang="0">
                <a:pos x="394" y="180"/>
              </a:cxn>
              <a:cxn ang="0">
                <a:pos x="392" y="167"/>
              </a:cxn>
              <a:cxn ang="0">
                <a:pos x="406" y="161"/>
              </a:cxn>
              <a:cxn ang="0">
                <a:pos x="415" y="180"/>
              </a:cxn>
              <a:cxn ang="0">
                <a:pos x="389" y="207"/>
              </a:cxn>
              <a:cxn ang="0">
                <a:pos x="379" y="268"/>
              </a:cxn>
              <a:cxn ang="0">
                <a:pos x="379" y="371"/>
              </a:cxn>
              <a:cxn ang="0">
                <a:pos x="394" y="389"/>
              </a:cxn>
              <a:cxn ang="0">
                <a:pos x="388" y="453"/>
              </a:cxn>
              <a:cxn ang="0">
                <a:pos x="191" y="484"/>
              </a:cxn>
              <a:cxn ang="0">
                <a:pos x="142" y="454"/>
              </a:cxn>
              <a:cxn ang="0">
                <a:pos x="152" y="416"/>
              </a:cxn>
              <a:cxn ang="0">
                <a:pos x="128" y="374"/>
              </a:cxn>
              <a:cxn ang="0">
                <a:pos x="107" y="322"/>
              </a:cxn>
              <a:cxn ang="0">
                <a:pos x="52" y="270"/>
              </a:cxn>
              <a:cxn ang="0">
                <a:pos x="18" y="270"/>
              </a:cxn>
              <a:cxn ang="0">
                <a:pos x="18" y="198"/>
              </a:cxn>
              <a:cxn ang="0">
                <a:pos x="0" y="171"/>
              </a:cxn>
              <a:cxn ang="0">
                <a:pos x="39" y="130"/>
              </a:cxn>
              <a:cxn ang="0">
                <a:pos x="30" y="33"/>
              </a:cxn>
            </a:cxnLst>
            <a:rect l="0" t="0" r="r" b="b"/>
            <a:pathLst>
              <a:path w="415" h="484">
                <a:moveTo>
                  <a:pt x="30" y="33"/>
                </a:moveTo>
                <a:lnTo>
                  <a:pt x="61" y="28"/>
                </a:lnTo>
                <a:lnTo>
                  <a:pt x="90" y="28"/>
                </a:lnTo>
                <a:lnTo>
                  <a:pt x="107" y="0"/>
                </a:lnTo>
                <a:lnTo>
                  <a:pt x="121" y="36"/>
                </a:lnTo>
                <a:lnTo>
                  <a:pt x="166" y="36"/>
                </a:lnTo>
                <a:lnTo>
                  <a:pt x="189" y="68"/>
                </a:lnTo>
                <a:lnTo>
                  <a:pt x="236" y="59"/>
                </a:lnTo>
                <a:lnTo>
                  <a:pt x="267" y="80"/>
                </a:lnTo>
                <a:lnTo>
                  <a:pt x="325" y="95"/>
                </a:lnTo>
                <a:lnTo>
                  <a:pt x="336" y="121"/>
                </a:lnTo>
                <a:lnTo>
                  <a:pt x="365" y="122"/>
                </a:lnTo>
                <a:lnTo>
                  <a:pt x="356" y="147"/>
                </a:lnTo>
                <a:lnTo>
                  <a:pt x="367" y="176"/>
                </a:lnTo>
                <a:lnTo>
                  <a:pt x="347" y="211"/>
                </a:lnTo>
                <a:lnTo>
                  <a:pt x="361" y="219"/>
                </a:lnTo>
                <a:lnTo>
                  <a:pt x="394" y="180"/>
                </a:lnTo>
                <a:lnTo>
                  <a:pt x="392" y="167"/>
                </a:lnTo>
                <a:lnTo>
                  <a:pt x="406" y="161"/>
                </a:lnTo>
                <a:lnTo>
                  <a:pt x="415" y="180"/>
                </a:lnTo>
                <a:lnTo>
                  <a:pt x="389" y="207"/>
                </a:lnTo>
                <a:lnTo>
                  <a:pt x="379" y="268"/>
                </a:lnTo>
                <a:lnTo>
                  <a:pt x="379" y="371"/>
                </a:lnTo>
                <a:lnTo>
                  <a:pt x="394" y="389"/>
                </a:lnTo>
                <a:lnTo>
                  <a:pt x="388" y="453"/>
                </a:lnTo>
                <a:lnTo>
                  <a:pt x="191" y="484"/>
                </a:lnTo>
                <a:lnTo>
                  <a:pt x="142" y="454"/>
                </a:lnTo>
                <a:lnTo>
                  <a:pt x="152" y="416"/>
                </a:lnTo>
                <a:lnTo>
                  <a:pt x="128" y="374"/>
                </a:lnTo>
                <a:lnTo>
                  <a:pt x="107" y="322"/>
                </a:lnTo>
                <a:lnTo>
                  <a:pt x="52" y="270"/>
                </a:lnTo>
                <a:lnTo>
                  <a:pt x="18" y="270"/>
                </a:lnTo>
                <a:lnTo>
                  <a:pt x="18" y="198"/>
                </a:lnTo>
                <a:lnTo>
                  <a:pt x="0" y="171"/>
                </a:lnTo>
                <a:lnTo>
                  <a:pt x="39" y="130"/>
                </a:lnTo>
                <a:lnTo>
                  <a:pt x="30" y="33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15" name="Text Box 55"/>
          <p:cNvSpPr txBox="1">
            <a:spLocks noChangeAspect="1" noChangeArrowheads="1"/>
          </p:cNvSpPr>
          <p:nvPr/>
        </p:nvSpPr>
        <p:spPr bwMode="auto">
          <a:xfrm>
            <a:off x="5167313" y="2990850"/>
            <a:ext cx="47942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+2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617" name="Group 57"/>
          <p:cNvGrpSpPr>
            <a:grpSpLocks noChangeAspect="1"/>
          </p:cNvGrpSpPr>
          <p:nvPr/>
        </p:nvGrpSpPr>
        <p:grpSpPr bwMode="auto">
          <a:xfrm>
            <a:off x="5334000" y="2667002"/>
            <a:ext cx="892175" cy="841376"/>
            <a:chOff x="3254" y="860"/>
            <a:chExt cx="623" cy="562"/>
          </a:xfrm>
          <a:solidFill>
            <a:schemeClr val="tx2"/>
          </a:solidFill>
        </p:grpSpPr>
        <p:sp>
          <p:nvSpPr>
            <p:cNvPr id="66618" name="Freeform 58"/>
            <p:cNvSpPr>
              <a:spLocks noChangeAspect="1"/>
            </p:cNvSpPr>
            <p:nvPr/>
          </p:nvSpPr>
          <p:spPr bwMode="auto">
            <a:xfrm>
              <a:off x="3254" y="860"/>
              <a:ext cx="442" cy="190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99" y="0"/>
                </a:cxn>
                <a:cxn ang="0">
                  <a:pos x="82" y="44"/>
                </a:cxn>
                <a:cxn ang="0">
                  <a:pos x="95" y="57"/>
                </a:cxn>
                <a:cxn ang="0">
                  <a:pos x="126" y="39"/>
                </a:cxn>
                <a:cxn ang="0">
                  <a:pos x="195" y="66"/>
                </a:cxn>
                <a:cxn ang="0">
                  <a:pos x="225" y="44"/>
                </a:cxn>
                <a:cxn ang="0">
                  <a:pos x="317" y="32"/>
                </a:cxn>
                <a:cxn ang="0">
                  <a:pos x="335" y="58"/>
                </a:cxn>
                <a:cxn ang="0">
                  <a:pos x="371" y="53"/>
                </a:cxn>
                <a:cxn ang="0">
                  <a:pos x="441" y="81"/>
                </a:cxn>
                <a:cxn ang="0">
                  <a:pos x="445" y="102"/>
                </a:cxn>
                <a:cxn ang="0">
                  <a:pos x="369" y="120"/>
                </a:cxn>
                <a:cxn ang="0">
                  <a:pos x="347" y="106"/>
                </a:cxn>
                <a:cxn ang="0">
                  <a:pos x="308" y="111"/>
                </a:cxn>
                <a:cxn ang="0">
                  <a:pos x="263" y="137"/>
                </a:cxn>
                <a:cxn ang="0">
                  <a:pos x="243" y="139"/>
                </a:cxn>
                <a:cxn ang="0">
                  <a:pos x="226" y="120"/>
                </a:cxn>
                <a:cxn ang="0">
                  <a:pos x="201" y="191"/>
                </a:cxn>
                <a:cxn ang="0">
                  <a:pos x="173" y="193"/>
                </a:cxn>
                <a:cxn ang="0">
                  <a:pos x="161" y="164"/>
                </a:cxn>
                <a:cxn ang="0">
                  <a:pos x="101" y="151"/>
                </a:cxn>
                <a:cxn ang="0">
                  <a:pos x="73" y="130"/>
                </a:cxn>
                <a:cxn ang="0">
                  <a:pos x="23" y="137"/>
                </a:cxn>
                <a:cxn ang="0">
                  <a:pos x="0" y="106"/>
                </a:cxn>
              </a:cxnLst>
              <a:rect l="0" t="0" r="r" b="b"/>
              <a:pathLst>
                <a:path w="445" h="193">
                  <a:moveTo>
                    <a:pt x="0" y="106"/>
                  </a:moveTo>
                  <a:lnTo>
                    <a:pt x="99" y="0"/>
                  </a:lnTo>
                  <a:lnTo>
                    <a:pt x="82" y="44"/>
                  </a:lnTo>
                  <a:lnTo>
                    <a:pt x="95" y="57"/>
                  </a:lnTo>
                  <a:lnTo>
                    <a:pt x="126" y="39"/>
                  </a:lnTo>
                  <a:lnTo>
                    <a:pt x="195" y="66"/>
                  </a:lnTo>
                  <a:lnTo>
                    <a:pt x="225" y="44"/>
                  </a:lnTo>
                  <a:lnTo>
                    <a:pt x="317" y="32"/>
                  </a:lnTo>
                  <a:lnTo>
                    <a:pt x="335" y="58"/>
                  </a:lnTo>
                  <a:lnTo>
                    <a:pt x="371" y="53"/>
                  </a:lnTo>
                  <a:lnTo>
                    <a:pt x="441" y="81"/>
                  </a:lnTo>
                  <a:lnTo>
                    <a:pt x="445" y="102"/>
                  </a:lnTo>
                  <a:lnTo>
                    <a:pt x="369" y="120"/>
                  </a:lnTo>
                  <a:lnTo>
                    <a:pt x="347" y="106"/>
                  </a:lnTo>
                  <a:lnTo>
                    <a:pt x="308" y="111"/>
                  </a:lnTo>
                  <a:lnTo>
                    <a:pt x="263" y="137"/>
                  </a:lnTo>
                  <a:lnTo>
                    <a:pt x="243" y="139"/>
                  </a:lnTo>
                  <a:lnTo>
                    <a:pt x="226" y="120"/>
                  </a:lnTo>
                  <a:lnTo>
                    <a:pt x="201" y="191"/>
                  </a:lnTo>
                  <a:lnTo>
                    <a:pt x="173" y="193"/>
                  </a:lnTo>
                  <a:lnTo>
                    <a:pt x="161" y="164"/>
                  </a:lnTo>
                  <a:lnTo>
                    <a:pt x="101" y="151"/>
                  </a:lnTo>
                  <a:lnTo>
                    <a:pt x="73" y="130"/>
                  </a:lnTo>
                  <a:lnTo>
                    <a:pt x="23" y="137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19" name="Freeform 59"/>
            <p:cNvSpPr>
              <a:spLocks noChangeAspect="1"/>
            </p:cNvSpPr>
            <p:nvPr/>
          </p:nvSpPr>
          <p:spPr bwMode="auto">
            <a:xfrm>
              <a:off x="3560" y="999"/>
              <a:ext cx="317" cy="423"/>
            </a:xfrm>
            <a:custGeom>
              <a:avLst/>
              <a:gdLst/>
              <a:ahLst/>
              <a:cxnLst>
                <a:cxn ang="0">
                  <a:pos x="81" y="18"/>
                </a:cxn>
                <a:cxn ang="0">
                  <a:pos x="93" y="45"/>
                </a:cxn>
                <a:cxn ang="0">
                  <a:pos x="70" y="61"/>
                </a:cxn>
                <a:cxn ang="0">
                  <a:pos x="69" y="130"/>
                </a:cxn>
                <a:cxn ang="0">
                  <a:pos x="57" y="85"/>
                </a:cxn>
                <a:cxn ang="0">
                  <a:pos x="11" y="128"/>
                </a:cxn>
                <a:cxn ang="0">
                  <a:pos x="0" y="252"/>
                </a:cxn>
                <a:cxn ang="0">
                  <a:pos x="30" y="313"/>
                </a:cxn>
                <a:cxn ang="0">
                  <a:pos x="33" y="344"/>
                </a:cxn>
                <a:cxn ang="0">
                  <a:pos x="34" y="369"/>
                </a:cxn>
                <a:cxn ang="0">
                  <a:pos x="33" y="392"/>
                </a:cxn>
                <a:cxn ang="0">
                  <a:pos x="27" y="432"/>
                </a:cxn>
                <a:cxn ang="0">
                  <a:pos x="152" y="425"/>
                </a:cxn>
                <a:cxn ang="0">
                  <a:pos x="318" y="410"/>
                </a:cxn>
                <a:cxn ang="0">
                  <a:pos x="288" y="401"/>
                </a:cxn>
                <a:cxn ang="0">
                  <a:pos x="271" y="378"/>
                </a:cxn>
                <a:cxn ang="0">
                  <a:pos x="297" y="359"/>
                </a:cxn>
                <a:cxn ang="0">
                  <a:pos x="297" y="335"/>
                </a:cxn>
                <a:cxn ang="0">
                  <a:pos x="285" y="314"/>
                </a:cxn>
                <a:cxn ang="0">
                  <a:pos x="297" y="299"/>
                </a:cxn>
                <a:cxn ang="0">
                  <a:pos x="319" y="301"/>
                </a:cxn>
                <a:cxn ang="0">
                  <a:pos x="315" y="241"/>
                </a:cxn>
                <a:cxn ang="0">
                  <a:pos x="309" y="206"/>
                </a:cxn>
                <a:cxn ang="0">
                  <a:pos x="295" y="183"/>
                </a:cxn>
                <a:cxn ang="0">
                  <a:pos x="282" y="170"/>
                </a:cxn>
                <a:cxn ang="0">
                  <a:pos x="261" y="165"/>
                </a:cxn>
                <a:cxn ang="0">
                  <a:pos x="242" y="165"/>
                </a:cxn>
                <a:cxn ang="0">
                  <a:pos x="221" y="194"/>
                </a:cxn>
                <a:cxn ang="0">
                  <a:pos x="207" y="203"/>
                </a:cxn>
                <a:cxn ang="0">
                  <a:pos x="198" y="206"/>
                </a:cxn>
                <a:cxn ang="0">
                  <a:pos x="188" y="201"/>
                </a:cxn>
                <a:cxn ang="0">
                  <a:pos x="185" y="188"/>
                </a:cxn>
                <a:cxn ang="0">
                  <a:pos x="188" y="179"/>
                </a:cxn>
                <a:cxn ang="0">
                  <a:pos x="197" y="170"/>
                </a:cxn>
                <a:cxn ang="0">
                  <a:pos x="206" y="165"/>
                </a:cxn>
                <a:cxn ang="0">
                  <a:pos x="215" y="164"/>
                </a:cxn>
                <a:cxn ang="0">
                  <a:pos x="215" y="147"/>
                </a:cxn>
                <a:cxn ang="0">
                  <a:pos x="239" y="130"/>
                </a:cxn>
                <a:cxn ang="0">
                  <a:pos x="215" y="73"/>
                </a:cxn>
                <a:cxn ang="0">
                  <a:pos x="215" y="46"/>
                </a:cxn>
                <a:cxn ang="0">
                  <a:pos x="175" y="36"/>
                </a:cxn>
                <a:cxn ang="0">
                  <a:pos x="116" y="0"/>
                </a:cxn>
                <a:cxn ang="0">
                  <a:pos x="81" y="18"/>
                </a:cxn>
              </a:cxnLst>
              <a:rect l="0" t="0" r="r" b="b"/>
              <a:pathLst>
                <a:path w="319" h="432">
                  <a:moveTo>
                    <a:pt x="81" y="18"/>
                  </a:moveTo>
                  <a:lnTo>
                    <a:pt x="93" y="45"/>
                  </a:lnTo>
                  <a:lnTo>
                    <a:pt x="70" y="61"/>
                  </a:lnTo>
                  <a:lnTo>
                    <a:pt x="69" y="130"/>
                  </a:lnTo>
                  <a:lnTo>
                    <a:pt x="57" y="85"/>
                  </a:lnTo>
                  <a:lnTo>
                    <a:pt x="11" y="128"/>
                  </a:lnTo>
                  <a:lnTo>
                    <a:pt x="0" y="252"/>
                  </a:lnTo>
                  <a:lnTo>
                    <a:pt x="30" y="313"/>
                  </a:lnTo>
                  <a:lnTo>
                    <a:pt x="33" y="344"/>
                  </a:lnTo>
                  <a:lnTo>
                    <a:pt x="34" y="369"/>
                  </a:lnTo>
                  <a:lnTo>
                    <a:pt x="33" y="392"/>
                  </a:lnTo>
                  <a:lnTo>
                    <a:pt x="27" y="432"/>
                  </a:lnTo>
                  <a:lnTo>
                    <a:pt x="152" y="425"/>
                  </a:lnTo>
                  <a:lnTo>
                    <a:pt x="318" y="410"/>
                  </a:lnTo>
                  <a:lnTo>
                    <a:pt x="288" y="401"/>
                  </a:lnTo>
                  <a:lnTo>
                    <a:pt x="271" y="378"/>
                  </a:lnTo>
                  <a:lnTo>
                    <a:pt x="297" y="359"/>
                  </a:lnTo>
                  <a:lnTo>
                    <a:pt x="297" y="335"/>
                  </a:lnTo>
                  <a:lnTo>
                    <a:pt x="285" y="314"/>
                  </a:lnTo>
                  <a:lnTo>
                    <a:pt x="297" y="299"/>
                  </a:lnTo>
                  <a:lnTo>
                    <a:pt x="319" y="301"/>
                  </a:lnTo>
                  <a:lnTo>
                    <a:pt x="315" y="241"/>
                  </a:lnTo>
                  <a:lnTo>
                    <a:pt x="309" y="206"/>
                  </a:lnTo>
                  <a:lnTo>
                    <a:pt x="295" y="183"/>
                  </a:lnTo>
                  <a:lnTo>
                    <a:pt x="282" y="170"/>
                  </a:lnTo>
                  <a:lnTo>
                    <a:pt x="261" y="165"/>
                  </a:lnTo>
                  <a:lnTo>
                    <a:pt x="242" y="165"/>
                  </a:lnTo>
                  <a:lnTo>
                    <a:pt x="221" y="194"/>
                  </a:lnTo>
                  <a:lnTo>
                    <a:pt x="207" y="203"/>
                  </a:lnTo>
                  <a:lnTo>
                    <a:pt x="198" y="206"/>
                  </a:lnTo>
                  <a:lnTo>
                    <a:pt x="188" y="201"/>
                  </a:lnTo>
                  <a:lnTo>
                    <a:pt x="185" y="188"/>
                  </a:lnTo>
                  <a:lnTo>
                    <a:pt x="188" y="179"/>
                  </a:lnTo>
                  <a:lnTo>
                    <a:pt x="197" y="170"/>
                  </a:lnTo>
                  <a:lnTo>
                    <a:pt x="206" y="165"/>
                  </a:lnTo>
                  <a:lnTo>
                    <a:pt x="215" y="164"/>
                  </a:lnTo>
                  <a:lnTo>
                    <a:pt x="215" y="147"/>
                  </a:lnTo>
                  <a:lnTo>
                    <a:pt x="239" y="130"/>
                  </a:lnTo>
                  <a:lnTo>
                    <a:pt x="215" y="73"/>
                  </a:lnTo>
                  <a:lnTo>
                    <a:pt x="215" y="46"/>
                  </a:lnTo>
                  <a:lnTo>
                    <a:pt x="175" y="36"/>
                  </a:lnTo>
                  <a:lnTo>
                    <a:pt x="116" y="0"/>
                  </a:lnTo>
                  <a:lnTo>
                    <a:pt x="81" y="1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20" name="Text Box 60"/>
          <p:cNvSpPr txBox="1">
            <a:spLocks noChangeAspect="1" noChangeArrowheads="1"/>
          </p:cNvSpPr>
          <p:nvPr/>
        </p:nvSpPr>
        <p:spPr bwMode="auto">
          <a:xfrm>
            <a:off x="5765800" y="3141665"/>
            <a:ext cx="4810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622" name="Group 62"/>
          <p:cNvGrpSpPr>
            <a:grpSpLocks/>
          </p:cNvGrpSpPr>
          <p:nvPr/>
        </p:nvGrpSpPr>
        <p:grpSpPr bwMode="auto">
          <a:xfrm>
            <a:off x="5546726" y="3502019"/>
            <a:ext cx="862012" cy="890586"/>
            <a:chOff x="3494" y="2159"/>
            <a:chExt cx="543" cy="561"/>
          </a:xfrm>
          <a:solidFill>
            <a:schemeClr val="tx2"/>
          </a:solidFill>
        </p:grpSpPr>
        <p:sp>
          <p:nvSpPr>
            <p:cNvPr id="66623" name="Freeform 63"/>
            <p:cNvSpPr>
              <a:spLocks noChangeAspect="1"/>
            </p:cNvSpPr>
            <p:nvPr/>
          </p:nvSpPr>
          <p:spPr bwMode="auto">
            <a:xfrm>
              <a:off x="3580" y="2159"/>
              <a:ext cx="240" cy="407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1" y="48"/>
                </a:cxn>
                <a:cxn ang="0">
                  <a:pos x="61" y="45"/>
                </a:cxn>
                <a:cxn ang="0">
                  <a:pos x="71" y="36"/>
                </a:cxn>
                <a:cxn ang="0">
                  <a:pos x="79" y="9"/>
                </a:cxn>
                <a:cxn ang="0">
                  <a:pos x="208" y="0"/>
                </a:cxn>
                <a:cxn ang="0">
                  <a:pos x="268" y="312"/>
                </a:cxn>
                <a:cxn ang="0">
                  <a:pos x="263" y="309"/>
                </a:cxn>
                <a:cxn ang="0">
                  <a:pos x="219" y="326"/>
                </a:cxn>
                <a:cxn ang="0">
                  <a:pos x="187" y="410"/>
                </a:cxn>
                <a:cxn ang="0">
                  <a:pos x="141" y="398"/>
                </a:cxn>
                <a:cxn ang="0">
                  <a:pos x="87" y="429"/>
                </a:cxn>
                <a:cxn ang="0">
                  <a:pos x="17" y="441"/>
                </a:cxn>
                <a:cxn ang="0">
                  <a:pos x="49" y="359"/>
                </a:cxn>
                <a:cxn ang="0">
                  <a:pos x="35" y="313"/>
                </a:cxn>
                <a:cxn ang="0">
                  <a:pos x="0" y="31"/>
                </a:cxn>
              </a:cxnLst>
              <a:rect l="0" t="0" r="r" b="b"/>
              <a:pathLst>
                <a:path w="268" h="441">
                  <a:moveTo>
                    <a:pt x="0" y="31"/>
                  </a:moveTo>
                  <a:lnTo>
                    <a:pt x="31" y="48"/>
                  </a:lnTo>
                  <a:lnTo>
                    <a:pt x="61" y="45"/>
                  </a:lnTo>
                  <a:lnTo>
                    <a:pt x="71" y="36"/>
                  </a:lnTo>
                  <a:lnTo>
                    <a:pt x="79" y="9"/>
                  </a:lnTo>
                  <a:lnTo>
                    <a:pt x="208" y="0"/>
                  </a:lnTo>
                  <a:lnTo>
                    <a:pt x="268" y="312"/>
                  </a:lnTo>
                  <a:lnTo>
                    <a:pt x="263" y="309"/>
                  </a:lnTo>
                  <a:lnTo>
                    <a:pt x="219" y="326"/>
                  </a:lnTo>
                  <a:lnTo>
                    <a:pt x="187" y="410"/>
                  </a:lnTo>
                  <a:lnTo>
                    <a:pt x="141" y="398"/>
                  </a:lnTo>
                  <a:lnTo>
                    <a:pt x="87" y="429"/>
                  </a:lnTo>
                  <a:lnTo>
                    <a:pt x="17" y="441"/>
                  </a:lnTo>
                  <a:lnTo>
                    <a:pt x="49" y="359"/>
                  </a:lnTo>
                  <a:lnTo>
                    <a:pt x="35" y="313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24" name="Freeform 64"/>
            <p:cNvSpPr>
              <a:spLocks noChangeAspect="1"/>
            </p:cNvSpPr>
            <p:nvPr/>
          </p:nvSpPr>
          <p:spPr bwMode="auto">
            <a:xfrm>
              <a:off x="3494" y="2408"/>
              <a:ext cx="543" cy="312"/>
            </a:xfrm>
            <a:custGeom>
              <a:avLst/>
              <a:gdLst/>
              <a:ahLst/>
              <a:cxnLst>
                <a:cxn ang="0">
                  <a:pos x="0" y="337"/>
                </a:cxn>
                <a:cxn ang="0">
                  <a:pos x="148" y="316"/>
                </a:cxn>
                <a:cxn ang="0">
                  <a:pos x="148" y="301"/>
                </a:cxn>
                <a:cxn ang="0">
                  <a:pos x="504" y="252"/>
                </a:cxn>
                <a:cxn ang="0">
                  <a:pos x="510" y="226"/>
                </a:cxn>
                <a:cxn ang="0">
                  <a:pos x="562" y="207"/>
                </a:cxn>
                <a:cxn ang="0">
                  <a:pos x="568" y="180"/>
                </a:cxn>
                <a:cxn ang="0">
                  <a:pos x="590" y="171"/>
                </a:cxn>
                <a:cxn ang="0">
                  <a:pos x="607" y="131"/>
                </a:cxn>
                <a:cxn ang="0">
                  <a:pos x="558" y="91"/>
                </a:cxn>
                <a:cxn ang="0">
                  <a:pos x="549" y="37"/>
                </a:cxn>
                <a:cxn ang="0">
                  <a:pos x="510" y="10"/>
                </a:cxn>
                <a:cxn ang="0">
                  <a:pos x="431" y="25"/>
                </a:cxn>
                <a:cxn ang="0">
                  <a:pos x="394" y="1"/>
                </a:cxn>
                <a:cxn ang="0">
                  <a:pos x="358" y="0"/>
                </a:cxn>
                <a:cxn ang="0">
                  <a:pos x="365" y="37"/>
                </a:cxn>
                <a:cxn ang="0">
                  <a:pos x="316" y="56"/>
                </a:cxn>
                <a:cxn ang="0">
                  <a:pos x="283" y="140"/>
                </a:cxn>
                <a:cxn ang="0">
                  <a:pos x="239" y="126"/>
                </a:cxn>
                <a:cxn ang="0">
                  <a:pos x="185" y="158"/>
                </a:cxn>
                <a:cxn ang="0">
                  <a:pos x="116" y="170"/>
                </a:cxn>
                <a:cxn ang="0">
                  <a:pos x="116" y="217"/>
                </a:cxn>
                <a:cxn ang="0">
                  <a:pos x="82" y="216"/>
                </a:cxn>
                <a:cxn ang="0">
                  <a:pos x="84" y="258"/>
                </a:cxn>
                <a:cxn ang="0">
                  <a:pos x="48" y="241"/>
                </a:cxn>
                <a:cxn ang="0">
                  <a:pos x="27" y="249"/>
                </a:cxn>
                <a:cxn ang="0">
                  <a:pos x="45" y="277"/>
                </a:cxn>
                <a:cxn ang="0">
                  <a:pos x="8" y="314"/>
                </a:cxn>
                <a:cxn ang="0">
                  <a:pos x="0" y="337"/>
                </a:cxn>
              </a:cxnLst>
              <a:rect l="0" t="0" r="r" b="b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25" name="Text Box 65"/>
          <p:cNvSpPr txBox="1">
            <a:spLocks noChangeAspect="1" noChangeArrowheads="1"/>
          </p:cNvSpPr>
          <p:nvPr/>
        </p:nvSpPr>
        <p:spPr bwMode="auto">
          <a:xfrm>
            <a:off x="5756276" y="3836981"/>
            <a:ext cx="481012" cy="3539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+4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900" b="1" dirty="0" smtClean="0">
                <a:latin typeface="Calibri" pitchFamily="34" charset="0"/>
                <a:cs typeface="Calibri" pitchFamily="34" charset="0"/>
              </a:rPr>
              <a:t>IN</a:t>
            </a:r>
            <a:r>
              <a:rPr lang="en-US" sz="900" b="1" dirty="0">
                <a:latin typeface="Calibri" pitchFamily="34" charset="0"/>
                <a:cs typeface="Calibri" pitchFamily="34" charset="0"/>
              </a:rPr>
              <a:t>, KY</a:t>
            </a:r>
          </a:p>
        </p:txBody>
      </p:sp>
      <p:grpSp>
        <p:nvGrpSpPr>
          <p:cNvPr id="66627" name="Group 67"/>
          <p:cNvGrpSpPr>
            <a:grpSpLocks noChangeAspect="1"/>
          </p:cNvGrpSpPr>
          <p:nvPr/>
        </p:nvGrpSpPr>
        <p:grpSpPr bwMode="auto">
          <a:xfrm>
            <a:off x="6497638" y="2733675"/>
            <a:ext cx="939800" cy="658813"/>
            <a:chOff x="4071" y="893"/>
            <a:chExt cx="658" cy="440"/>
          </a:xfrm>
          <a:solidFill>
            <a:schemeClr val="accent1"/>
          </a:solidFill>
        </p:grpSpPr>
        <p:sp>
          <p:nvSpPr>
            <p:cNvPr id="66628" name="Freeform 68"/>
            <p:cNvSpPr>
              <a:spLocks noChangeAspect="1"/>
            </p:cNvSpPr>
            <p:nvPr/>
          </p:nvSpPr>
          <p:spPr bwMode="auto">
            <a:xfrm>
              <a:off x="4071" y="893"/>
              <a:ext cx="521" cy="417"/>
            </a:xfrm>
            <a:custGeom>
              <a:avLst/>
              <a:gdLst/>
              <a:ahLst/>
              <a:cxnLst>
                <a:cxn ang="0">
                  <a:pos x="41" y="286"/>
                </a:cxn>
                <a:cxn ang="0">
                  <a:pos x="90" y="261"/>
                </a:cxn>
                <a:cxn ang="0">
                  <a:pos x="157" y="255"/>
                </a:cxn>
                <a:cxn ang="0">
                  <a:pos x="173" y="233"/>
                </a:cxn>
                <a:cxn ang="0">
                  <a:pos x="197" y="230"/>
                </a:cxn>
                <a:cxn ang="0">
                  <a:pos x="211" y="206"/>
                </a:cxn>
                <a:cxn ang="0">
                  <a:pos x="233" y="197"/>
                </a:cxn>
                <a:cxn ang="0">
                  <a:pos x="223" y="152"/>
                </a:cxn>
                <a:cxn ang="0">
                  <a:pos x="209" y="140"/>
                </a:cxn>
                <a:cxn ang="0">
                  <a:pos x="237" y="104"/>
                </a:cxn>
                <a:cxn ang="0">
                  <a:pos x="255" y="104"/>
                </a:cxn>
                <a:cxn ang="0">
                  <a:pos x="316" y="28"/>
                </a:cxn>
                <a:cxn ang="0">
                  <a:pos x="410" y="0"/>
                </a:cxn>
                <a:cxn ang="0">
                  <a:pos x="421" y="72"/>
                </a:cxn>
                <a:cxn ang="0">
                  <a:pos x="425" y="69"/>
                </a:cxn>
                <a:cxn ang="0">
                  <a:pos x="448" y="94"/>
                </a:cxn>
                <a:cxn ang="0">
                  <a:pos x="449" y="167"/>
                </a:cxn>
                <a:cxn ang="0">
                  <a:pos x="477" y="227"/>
                </a:cxn>
                <a:cxn ang="0">
                  <a:pos x="488" y="304"/>
                </a:cxn>
                <a:cxn ang="0">
                  <a:pos x="491" y="371"/>
                </a:cxn>
                <a:cxn ang="0">
                  <a:pos x="524" y="394"/>
                </a:cxn>
                <a:cxn ang="0">
                  <a:pos x="500" y="426"/>
                </a:cxn>
                <a:cxn ang="0">
                  <a:pos x="439" y="388"/>
                </a:cxn>
                <a:cxn ang="0">
                  <a:pos x="407" y="391"/>
                </a:cxn>
                <a:cxn ang="0">
                  <a:pos x="376" y="382"/>
                </a:cxn>
                <a:cxn ang="0">
                  <a:pos x="378" y="359"/>
                </a:cxn>
                <a:cxn ang="0">
                  <a:pos x="358" y="352"/>
                </a:cxn>
                <a:cxn ang="0">
                  <a:pos x="15" y="417"/>
                </a:cxn>
                <a:cxn ang="0">
                  <a:pos x="0" y="398"/>
                </a:cxn>
                <a:cxn ang="0">
                  <a:pos x="53" y="322"/>
                </a:cxn>
                <a:cxn ang="0">
                  <a:pos x="41" y="286"/>
                </a:cxn>
              </a:cxnLst>
              <a:rect l="0" t="0" r="r" b="b"/>
              <a:pathLst>
                <a:path w="524" h="426">
                  <a:moveTo>
                    <a:pt x="41" y="286"/>
                  </a:moveTo>
                  <a:lnTo>
                    <a:pt x="90" y="261"/>
                  </a:lnTo>
                  <a:lnTo>
                    <a:pt x="157" y="255"/>
                  </a:lnTo>
                  <a:lnTo>
                    <a:pt x="173" y="233"/>
                  </a:lnTo>
                  <a:lnTo>
                    <a:pt x="197" y="230"/>
                  </a:lnTo>
                  <a:lnTo>
                    <a:pt x="211" y="206"/>
                  </a:lnTo>
                  <a:lnTo>
                    <a:pt x="233" y="197"/>
                  </a:lnTo>
                  <a:lnTo>
                    <a:pt x="223" y="152"/>
                  </a:lnTo>
                  <a:lnTo>
                    <a:pt x="209" y="140"/>
                  </a:lnTo>
                  <a:lnTo>
                    <a:pt x="237" y="104"/>
                  </a:lnTo>
                  <a:lnTo>
                    <a:pt x="255" y="104"/>
                  </a:lnTo>
                  <a:lnTo>
                    <a:pt x="316" y="28"/>
                  </a:lnTo>
                  <a:lnTo>
                    <a:pt x="410" y="0"/>
                  </a:lnTo>
                  <a:lnTo>
                    <a:pt x="421" y="72"/>
                  </a:lnTo>
                  <a:lnTo>
                    <a:pt x="425" y="69"/>
                  </a:lnTo>
                  <a:lnTo>
                    <a:pt x="448" y="94"/>
                  </a:lnTo>
                  <a:lnTo>
                    <a:pt x="449" y="167"/>
                  </a:lnTo>
                  <a:lnTo>
                    <a:pt x="477" y="227"/>
                  </a:lnTo>
                  <a:lnTo>
                    <a:pt x="488" y="304"/>
                  </a:lnTo>
                  <a:lnTo>
                    <a:pt x="491" y="371"/>
                  </a:lnTo>
                  <a:lnTo>
                    <a:pt x="524" y="394"/>
                  </a:lnTo>
                  <a:lnTo>
                    <a:pt x="500" y="426"/>
                  </a:lnTo>
                  <a:lnTo>
                    <a:pt x="439" y="388"/>
                  </a:lnTo>
                  <a:lnTo>
                    <a:pt x="407" y="391"/>
                  </a:lnTo>
                  <a:lnTo>
                    <a:pt x="376" y="382"/>
                  </a:lnTo>
                  <a:lnTo>
                    <a:pt x="378" y="359"/>
                  </a:lnTo>
                  <a:lnTo>
                    <a:pt x="358" y="352"/>
                  </a:lnTo>
                  <a:lnTo>
                    <a:pt x="15" y="417"/>
                  </a:lnTo>
                  <a:lnTo>
                    <a:pt x="0" y="398"/>
                  </a:lnTo>
                  <a:lnTo>
                    <a:pt x="53" y="322"/>
                  </a:lnTo>
                  <a:lnTo>
                    <a:pt x="41" y="28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29" name="Freeform 69"/>
            <p:cNvSpPr>
              <a:spLocks noChangeAspect="1"/>
            </p:cNvSpPr>
            <p:nvPr/>
          </p:nvSpPr>
          <p:spPr bwMode="auto">
            <a:xfrm>
              <a:off x="4578" y="1244"/>
              <a:ext cx="151" cy="89"/>
            </a:xfrm>
            <a:custGeom>
              <a:avLst/>
              <a:gdLst/>
              <a:ahLst/>
              <a:cxnLst>
                <a:cxn ang="0">
                  <a:pos x="0" y="67"/>
                </a:cxn>
                <a:cxn ang="0">
                  <a:pos x="63" y="37"/>
                </a:cxn>
                <a:cxn ang="0">
                  <a:pos x="124" y="0"/>
                </a:cxn>
                <a:cxn ang="0">
                  <a:pos x="134" y="1"/>
                </a:cxn>
                <a:cxn ang="0">
                  <a:pos x="152" y="3"/>
                </a:cxn>
                <a:cxn ang="0">
                  <a:pos x="93" y="50"/>
                </a:cxn>
                <a:cxn ang="0">
                  <a:pos x="18" y="91"/>
                </a:cxn>
                <a:cxn ang="0">
                  <a:pos x="0" y="67"/>
                </a:cxn>
              </a:cxnLst>
              <a:rect l="0" t="0" r="r" b="b"/>
              <a:pathLst>
                <a:path w="152" h="91">
                  <a:moveTo>
                    <a:pt x="0" y="67"/>
                  </a:moveTo>
                  <a:lnTo>
                    <a:pt x="63" y="37"/>
                  </a:lnTo>
                  <a:lnTo>
                    <a:pt x="124" y="0"/>
                  </a:lnTo>
                  <a:lnTo>
                    <a:pt x="134" y="1"/>
                  </a:lnTo>
                  <a:lnTo>
                    <a:pt x="152" y="3"/>
                  </a:lnTo>
                  <a:lnTo>
                    <a:pt x="93" y="50"/>
                  </a:lnTo>
                  <a:lnTo>
                    <a:pt x="18" y="91"/>
                  </a:lnTo>
                  <a:lnTo>
                    <a:pt x="0" y="6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30" name="Text Box 70"/>
          <p:cNvSpPr txBox="1">
            <a:spLocks noChangeAspect="1" noChangeArrowheads="1"/>
          </p:cNvSpPr>
          <p:nvPr/>
        </p:nvSpPr>
        <p:spPr bwMode="auto">
          <a:xfrm>
            <a:off x="6705601" y="2974975"/>
            <a:ext cx="4810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-4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32" name="Freeform 72"/>
          <p:cNvSpPr>
            <a:spLocks noChangeAspect="1"/>
          </p:cNvSpPr>
          <p:nvPr/>
        </p:nvSpPr>
        <p:spPr bwMode="auto">
          <a:xfrm>
            <a:off x="5402263" y="4547392"/>
            <a:ext cx="406400" cy="731837"/>
          </a:xfrm>
          <a:custGeom>
            <a:avLst/>
            <a:gdLst/>
            <a:ahLst/>
            <a:cxnLst>
              <a:cxn ang="0">
                <a:pos x="81" y="16"/>
              </a:cxn>
              <a:cxn ang="0">
                <a:pos x="38" y="101"/>
              </a:cxn>
              <a:cxn ang="0">
                <a:pos x="0" y="156"/>
              </a:cxn>
              <a:cxn ang="0">
                <a:pos x="12" y="222"/>
              </a:cxn>
              <a:cxn ang="0">
                <a:pos x="57" y="311"/>
              </a:cxn>
              <a:cxn ang="0">
                <a:pos x="23" y="402"/>
              </a:cxn>
              <a:cxn ang="0">
                <a:pos x="8" y="450"/>
              </a:cxn>
              <a:cxn ang="0">
                <a:pos x="175" y="430"/>
              </a:cxn>
              <a:cxn ang="0">
                <a:pos x="182" y="492"/>
              </a:cxn>
              <a:cxn ang="0">
                <a:pos x="216" y="499"/>
              </a:cxn>
              <a:cxn ang="0">
                <a:pos x="225" y="468"/>
              </a:cxn>
              <a:cxn ang="0">
                <a:pos x="287" y="459"/>
              </a:cxn>
              <a:cxn ang="0">
                <a:pos x="273" y="357"/>
              </a:cxn>
              <a:cxn ang="0">
                <a:pos x="270" y="0"/>
              </a:cxn>
              <a:cxn ang="0">
                <a:pos x="81" y="16"/>
              </a:cxn>
            </a:cxnLst>
            <a:rect l="0" t="0" r="r" b="b"/>
            <a:pathLst>
              <a:path w="287" h="499">
                <a:moveTo>
                  <a:pt x="81" y="16"/>
                </a:moveTo>
                <a:lnTo>
                  <a:pt x="38" y="101"/>
                </a:lnTo>
                <a:lnTo>
                  <a:pt x="0" y="156"/>
                </a:lnTo>
                <a:lnTo>
                  <a:pt x="12" y="222"/>
                </a:lnTo>
                <a:lnTo>
                  <a:pt x="57" y="311"/>
                </a:lnTo>
                <a:lnTo>
                  <a:pt x="23" y="402"/>
                </a:lnTo>
                <a:lnTo>
                  <a:pt x="8" y="450"/>
                </a:lnTo>
                <a:lnTo>
                  <a:pt x="175" y="430"/>
                </a:lnTo>
                <a:lnTo>
                  <a:pt x="182" y="492"/>
                </a:lnTo>
                <a:lnTo>
                  <a:pt x="216" y="499"/>
                </a:lnTo>
                <a:lnTo>
                  <a:pt x="225" y="468"/>
                </a:lnTo>
                <a:lnTo>
                  <a:pt x="287" y="459"/>
                </a:lnTo>
                <a:lnTo>
                  <a:pt x="273" y="357"/>
                </a:lnTo>
                <a:lnTo>
                  <a:pt x="270" y="0"/>
                </a:lnTo>
                <a:lnTo>
                  <a:pt x="81" y="16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33" name="Text Box 73"/>
          <p:cNvSpPr txBox="1">
            <a:spLocks noChangeAspect="1" noChangeArrowheads="1"/>
          </p:cNvSpPr>
          <p:nvPr/>
        </p:nvSpPr>
        <p:spPr bwMode="auto">
          <a:xfrm>
            <a:off x="5367338" y="4793454"/>
            <a:ext cx="477837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66635" name="Freeform 75"/>
          <p:cNvSpPr>
            <a:spLocks noChangeAspect="1"/>
          </p:cNvSpPr>
          <p:nvPr/>
        </p:nvSpPr>
        <p:spPr bwMode="auto">
          <a:xfrm>
            <a:off x="481013" y="4684713"/>
            <a:ext cx="1454150" cy="1487487"/>
          </a:xfrm>
          <a:custGeom>
            <a:avLst/>
            <a:gdLst/>
            <a:ahLst/>
            <a:cxnLst>
              <a:cxn ang="0">
                <a:pos x="251" y="228"/>
              </a:cxn>
              <a:cxn ang="0">
                <a:pos x="567" y="0"/>
              </a:cxn>
              <a:cxn ang="0">
                <a:pos x="717" y="40"/>
              </a:cxn>
              <a:cxn ang="0">
                <a:pos x="790" y="113"/>
              </a:cxn>
              <a:cxn ang="0">
                <a:pos x="1087" y="142"/>
              </a:cxn>
              <a:cxn ang="0">
                <a:pos x="1096" y="900"/>
              </a:cxn>
              <a:cxn ang="0">
                <a:pos x="1193" y="922"/>
              </a:cxn>
              <a:cxn ang="0">
                <a:pos x="1238" y="1013"/>
              </a:cxn>
              <a:cxn ang="0">
                <a:pos x="1306" y="982"/>
              </a:cxn>
              <a:cxn ang="0">
                <a:pos x="1449" y="1188"/>
              </a:cxn>
              <a:cxn ang="0">
                <a:pos x="1572" y="1283"/>
              </a:cxn>
              <a:cxn ang="0">
                <a:pos x="1567" y="1365"/>
              </a:cxn>
              <a:cxn ang="0">
                <a:pos x="1412" y="1375"/>
              </a:cxn>
              <a:cxn ang="0">
                <a:pos x="1344" y="1124"/>
              </a:cxn>
              <a:cxn ang="0">
                <a:pos x="855" y="876"/>
              </a:cxn>
              <a:cxn ang="0">
                <a:pos x="868" y="954"/>
              </a:cxn>
              <a:cxn ang="0">
                <a:pos x="758" y="1055"/>
              </a:cxn>
              <a:cxn ang="0">
                <a:pos x="740" y="1018"/>
              </a:cxn>
              <a:cxn ang="0">
                <a:pos x="709" y="1018"/>
              </a:cxn>
              <a:cxn ang="0">
                <a:pos x="621" y="1228"/>
              </a:cxn>
              <a:cxn ang="0">
                <a:pos x="348" y="1435"/>
              </a:cxn>
              <a:cxn ang="0">
                <a:pos x="78" y="1533"/>
              </a:cxn>
              <a:cxn ang="0">
                <a:pos x="0" y="1520"/>
              </a:cxn>
              <a:cxn ang="0">
                <a:pos x="310" y="1343"/>
              </a:cxn>
              <a:cxn ang="0">
                <a:pos x="348" y="1343"/>
              </a:cxn>
              <a:cxn ang="0">
                <a:pos x="461" y="1206"/>
              </a:cxn>
              <a:cxn ang="0">
                <a:pos x="512" y="1201"/>
              </a:cxn>
              <a:cxn ang="0">
                <a:pos x="589" y="1097"/>
              </a:cxn>
              <a:cxn ang="0">
                <a:pos x="562" y="1051"/>
              </a:cxn>
              <a:cxn ang="0">
                <a:pos x="397" y="1073"/>
              </a:cxn>
              <a:cxn ang="0">
                <a:pos x="284" y="812"/>
              </a:cxn>
              <a:cxn ang="0">
                <a:pos x="348" y="694"/>
              </a:cxn>
              <a:cxn ang="0">
                <a:pos x="452" y="653"/>
              </a:cxn>
              <a:cxn ang="0">
                <a:pos x="415" y="548"/>
              </a:cxn>
              <a:cxn ang="0">
                <a:pos x="306" y="598"/>
              </a:cxn>
              <a:cxn ang="0">
                <a:pos x="224" y="447"/>
              </a:cxn>
              <a:cxn ang="0">
                <a:pos x="315" y="411"/>
              </a:cxn>
              <a:cxn ang="0">
                <a:pos x="397" y="452"/>
              </a:cxn>
              <a:cxn ang="0">
                <a:pos x="434" y="429"/>
              </a:cxn>
              <a:cxn ang="0">
                <a:pos x="366" y="301"/>
              </a:cxn>
              <a:cxn ang="0">
                <a:pos x="246" y="292"/>
              </a:cxn>
              <a:cxn ang="0">
                <a:pos x="251" y="228"/>
              </a:cxn>
            </a:cxnLst>
            <a:rect l="0" t="0" r="r" b="b"/>
            <a:pathLst>
              <a:path w="1572" h="1533">
                <a:moveTo>
                  <a:pt x="251" y="228"/>
                </a:moveTo>
                <a:lnTo>
                  <a:pt x="567" y="0"/>
                </a:lnTo>
                <a:lnTo>
                  <a:pt x="717" y="40"/>
                </a:lnTo>
                <a:lnTo>
                  <a:pt x="790" y="113"/>
                </a:lnTo>
                <a:lnTo>
                  <a:pt x="1087" y="142"/>
                </a:lnTo>
                <a:lnTo>
                  <a:pt x="1096" y="900"/>
                </a:lnTo>
                <a:lnTo>
                  <a:pt x="1193" y="922"/>
                </a:lnTo>
                <a:lnTo>
                  <a:pt x="1238" y="1013"/>
                </a:lnTo>
                <a:lnTo>
                  <a:pt x="1306" y="982"/>
                </a:lnTo>
                <a:lnTo>
                  <a:pt x="1449" y="1188"/>
                </a:lnTo>
                <a:lnTo>
                  <a:pt x="1572" y="1283"/>
                </a:lnTo>
                <a:lnTo>
                  <a:pt x="1567" y="1365"/>
                </a:lnTo>
                <a:lnTo>
                  <a:pt x="1412" y="1375"/>
                </a:lnTo>
                <a:lnTo>
                  <a:pt x="1344" y="1124"/>
                </a:lnTo>
                <a:lnTo>
                  <a:pt x="855" y="876"/>
                </a:lnTo>
                <a:lnTo>
                  <a:pt x="868" y="954"/>
                </a:lnTo>
                <a:lnTo>
                  <a:pt x="758" y="1055"/>
                </a:lnTo>
                <a:lnTo>
                  <a:pt x="740" y="1018"/>
                </a:lnTo>
                <a:lnTo>
                  <a:pt x="709" y="1018"/>
                </a:lnTo>
                <a:lnTo>
                  <a:pt x="621" y="1228"/>
                </a:lnTo>
                <a:lnTo>
                  <a:pt x="348" y="1435"/>
                </a:lnTo>
                <a:lnTo>
                  <a:pt x="78" y="1533"/>
                </a:lnTo>
                <a:lnTo>
                  <a:pt x="0" y="1520"/>
                </a:lnTo>
                <a:lnTo>
                  <a:pt x="310" y="1343"/>
                </a:lnTo>
                <a:lnTo>
                  <a:pt x="348" y="1343"/>
                </a:lnTo>
                <a:lnTo>
                  <a:pt x="461" y="1206"/>
                </a:lnTo>
                <a:lnTo>
                  <a:pt x="512" y="1201"/>
                </a:lnTo>
                <a:lnTo>
                  <a:pt x="589" y="1097"/>
                </a:lnTo>
                <a:lnTo>
                  <a:pt x="562" y="1051"/>
                </a:lnTo>
                <a:lnTo>
                  <a:pt x="397" y="1073"/>
                </a:lnTo>
                <a:lnTo>
                  <a:pt x="284" y="812"/>
                </a:lnTo>
                <a:lnTo>
                  <a:pt x="348" y="694"/>
                </a:lnTo>
                <a:lnTo>
                  <a:pt x="452" y="653"/>
                </a:lnTo>
                <a:lnTo>
                  <a:pt x="415" y="548"/>
                </a:lnTo>
                <a:lnTo>
                  <a:pt x="306" y="598"/>
                </a:lnTo>
                <a:lnTo>
                  <a:pt x="224" y="447"/>
                </a:lnTo>
                <a:lnTo>
                  <a:pt x="315" y="411"/>
                </a:lnTo>
                <a:lnTo>
                  <a:pt x="397" y="452"/>
                </a:lnTo>
                <a:lnTo>
                  <a:pt x="434" y="429"/>
                </a:lnTo>
                <a:lnTo>
                  <a:pt x="366" y="301"/>
                </a:lnTo>
                <a:lnTo>
                  <a:pt x="246" y="292"/>
                </a:lnTo>
                <a:lnTo>
                  <a:pt x="251" y="228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36" name="Text Box 76"/>
          <p:cNvSpPr txBox="1">
            <a:spLocks noChangeAspect="1" noChangeArrowheads="1"/>
          </p:cNvSpPr>
          <p:nvPr/>
        </p:nvSpPr>
        <p:spPr bwMode="auto">
          <a:xfrm>
            <a:off x="914401" y="5172075"/>
            <a:ext cx="54451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+4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38" name="Freeform 78"/>
          <p:cNvSpPr>
            <a:spLocks noChangeAspect="1"/>
          </p:cNvSpPr>
          <p:nvPr/>
        </p:nvSpPr>
        <p:spPr bwMode="auto">
          <a:xfrm>
            <a:off x="6227763" y="4056065"/>
            <a:ext cx="1003300" cy="454025"/>
          </a:xfrm>
          <a:custGeom>
            <a:avLst/>
            <a:gdLst/>
            <a:ahLst/>
            <a:cxnLst>
              <a:cxn ang="0">
                <a:pos x="24" y="228"/>
              </a:cxn>
              <a:cxn ang="0">
                <a:pos x="0" y="294"/>
              </a:cxn>
              <a:cxn ang="0">
                <a:pos x="91" y="285"/>
              </a:cxn>
              <a:cxn ang="0">
                <a:pos x="127" y="255"/>
              </a:cxn>
              <a:cxn ang="0">
                <a:pos x="251" y="222"/>
              </a:cxn>
              <a:cxn ang="0">
                <a:pos x="285" y="240"/>
              </a:cxn>
              <a:cxn ang="0">
                <a:pos x="367" y="228"/>
              </a:cxn>
              <a:cxn ang="0">
                <a:pos x="367" y="233"/>
              </a:cxn>
              <a:cxn ang="0">
                <a:pos x="489" y="308"/>
              </a:cxn>
              <a:cxn ang="0">
                <a:pos x="561" y="286"/>
              </a:cxn>
              <a:cxn ang="0">
                <a:pos x="601" y="201"/>
              </a:cxn>
              <a:cxn ang="0">
                <a:pos x="671" y="177"/>
              </a:cxn>
              <a:cxn ang="0">
                <a:pos x="704" y="115"/>
              </a:cxn>
              <a:cxn ang="0">
                <a:pos x="702" y="39"/>
              </a:cxn>
              <a:cxn ang="0">
                <a:pos x="693" y="101"/>
              </a:cxn>
              <a:cxn ang="0">
                <a:pos x="655" y="155"/>
              </a:cxn>
              <a:cxn ang="0">
                <a:pos x="640" y="151"/>
              </a:cxn>
              <a:cxn ang="0">
                <a:pos x="587" y="165"/>
              </a:cxn>
              <a:cxn ang="0">
                <a:pos x="587" y="148"/>
              </a:cxn>
              <a:cxn ang="0">
                <a:pos x="640" y="130"/>
              </a:cxn>
              <a:cxn ang="0">
                <a:pos x="592" y="124"/>
              </a:cxn>
              <a:cxn ang="0">
                <a:pos x="646" y="107"/>
              </a:cxn>
              <a:cxn ang="0">
                <a:pos x="666" y="116"/>
              </a:cxn>
              <a:cxn ang="0">
                <a:pos x="677" y="57"/>
              </a:cxn>
              <a:cxn ang="0">
                <a:pos x="663" y="43"/>
              </a:cxn>
              <a:cxn ang="0">
                <a:pos x="599" y="67"/>
              </a:cxn>
              <a:cxn ang="0">
                <a:pos x="601" y="31"/>
              </a:cxn>
              <a:cxn ang="0">
                <a:pos x="628" y="40"/>
              </a:cxn>
              <a:cxn ang="0">
                <a:pos x="663" y="13"/>
              </a:cxn>
              <a:cxn ang="0">
                <a:pos x="644" y="0"/>
              </a:cxn>
              <a:cxn ang="0">
                <a:pos x="434" y="48"/>
              </a:cxn>
              <a:cxn ang="0">
                <a:pos x="176" y="100"/>
              </a:cxn>
              <a:cxn ang="0">
                <a:pos x="58" y="227"/>
              </a:cxn>
              <a:cxn ang="0">
                <a:pos x="24" y="228"/>
              </a:cxn>
            </a:cxnLst>
            <a:rect l="0" t="0" r="r" b="b"/>
            <a:pathLst>
              <a:path w="704" h="308">
                <a:moveTo>
                  <a:pt x="24" y="228"/>
                </a:moveTo>
                <a:lnTo>
                  <a:pt x="0" y="294"/>
                </a:lnTo>
                <a:lnTo>
                  <a:pt x="91" y="285"/>
                </a:lnTo>
                <a:lnTo>
                  <a:pt x="127" y="255"/>
                </a:lnTo>
                <a:lnTo>
                  <a:pt x="251" y="222"/>
                </a:lnTo>
                <a:lnTo>
                  <a:pt x="285" y="240"/>
                </a:lnTo>
                <a:lnTo>
                  <a:pt x="367" y="228"/>
                </a:lnTo>
                <a:lnTo>
                  <a:pt x="367" y="233"/>
                </a:lnTo>
                <a:lnTo>
                  <a:pt x="489" y="308"/>
                </a:lnTo>
                <a:lnTo>
                  <a:pt x="561" y="286"/>
                </a:lnTo>
                <a:lnTo>
                  <a:pt x="601" y="201"/>
                </a:lnTo>
                <a:lnTo>
                  <a:pt x="671" y="177"/>
                </a:lnTo>
                <a:lnTo>
                  <a:pt x="704" y="115"/>
                </a:lnTo>
                <a:lnTo>
                  <a:pt x="702" y="39"/>
                </a:lnTo>
                <a:lnTo>
                  <a:pt x="693" y="101"/>
                </a:lnTo>
                <a:lnTo>
                  <a:pt x="655" y="155"/>
                </a:lnTo>
                <a:lnTo>
                  <a:pt x="640" y="151"/>
                </a:lnTo>
                <a:lnTo>
                  <a:pt x="587" y="165"/>
                </a:lnTo>
                <a:lnTo>
                  <a:pt x="587" y="148"/>
                </a:lnTo>
                <a:lnTo>
                  <a:pt x="640" y="130"/>
                </a:lnTo>
                <a:lnTo>
                  <a:pt x="592" y="124"/>
                </a:lnTo>
                <a:lnTo>
                  <a:pt x="646" y="107"/>
                </a:lnTo>
                <a:lnTo>
                  <a:pt x="666" y="116"/>
                </a:lnTo>
                <a:lnTo>
                  <a:pt x="677" y="57"/>
                </a:lnTo>
                <a:lnTo>
                  <a:pt x="663" y="43"/>
                </a:lnTo>
                <a:lnTo>
                  <a:pt x="599" y="67"/>
                </a:lnTo>
                <a:lnTo>
                  <a:pt x="601" y="31"/>
                </a:lnTo>
                <a:lnTo>
                  <a:pt x="628" y="40"/>
                </a:lnTo>
                <a:lnTo>
                  <a:pt x="663" y="13"/>
                </a:lnTo>
                <a:lnTo>
                  <a:pt x="644" y="0"/>
                </a:lnTo>
                <a:lnTo>
                  <a:pt x="434" y="48"/>
                </a:lnTo>
                <a:lnTo>
                  <a:pt x="176" y="100"/>
                </a:lnTo>
                <a:lnTo>
                  <a:pt x="58" y="227"/>
                </a:lnTo>
                <a:lnTo>
                  <a:pt x="24" y="228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39" name="Text Box 79"/>
          <p:cNvSpPr txBox="1">
            <a:spLocks noChangeAspect="1" noChangeArrowheads="1"/>
          </p:cNvSpPr>
          <p:nvPr/>
        </p:nvSpPr>
        <p:spPr bwMode="auto">
          <a:xfrm>
            <a:off x="6629401" y="4165603"/>
            <a:ext cx="481013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+2</a:t>
            </a:r>
            <a:endParaRPr lang="en-US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41" name="Freeform 81"/>
          <p:cNvSpPr>
            <a:spLocks noChangeAspect="1"/>
          </p:cNvSpPr>
          <p:nvPr/>
        </p:nvSpPr>
        <p:spPr bwMode="auto">
          <a:xfrm>
            <a:off x="5075238" y="4883150"/>
            <a:ext cx="695325" cy="571500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45" y="0"/>
              </a:cxn>
              <a:cxn ang="0">
                <a:pos x="288" y="81"/>
              </a:cxn>
              <a:cxn ang="0">
                <a:pos x="251" y="176"/>
              </a:cxn>
              <a:cxn ang="0">
                <a:pos x="239" y="219"/>
              </a:cxn>
              <a:cxn ang="0">
                <a:pos x="403" y="201"/>
              </a:cxn>
              <a:cxn ang="0">
                <a:pos x="413" y="264"/>
              </a:cxn>
              <a:cxn ang="0">
                <a:pos x="364" y="258"/>
              </a:cxn>
              <a:cxn ang="0">
                <a:pos x="342" y="285"/>
              </a:cxn>
              <a:cxn ang="0">
                <a:pos x="367" y="303"/>
              </a:cxn>
              <a:cxn ang="0">
                <a:pos x="412" y="282"/>
              </a:cxn>
              <a:cxn ang="0">
                <a:pos x="413" y="312"/>
              </a:cxn>
              <a:cxn ang="0">
                <a:pos x="440" y="286"/>
              </a:cxn>
              <a:cxn ang="0">
                <a:pos x="458" y="286"/>
              </a:cxn>
              <a:cxn ang="0">
                <a:pos x="437" y="339"/>
              </a:cxn>
              <a:cxn ang="0">
                <a:pos x="477" y="347"/>
              </a:cxn>
              <a:cxn ang="0">
                <a:pos x="489" y="376"/>
              </a:cxn>
              <a:cxn ang="0">
                <a:pos x="471" y="385"/>
              </a:cxn>
              <a:cxn ang="0">
                <a:pos x="446" y="367"/>
              </a:cxn>
              <a:cxn ang="0">
                <a:pos x="398" y="353"/>
              </a:cxn>
              <a:cxn ang="0">
                <a:pos x="409" y="388"/>
              </a:cxn>
              <a:cxn ang="0">
                <a:pos x="385" y="392"/>
              </a:cxn>
              <a:cxn ang="0">
                <a:pos x="365" y="361"/>
              </a:cxn>
              <a:cxn ang="0">
                <a:pos x="354" y="380"/>
              </a:cxn>
              <a:cxn ang="0">
                <a:pos x="282" y="380"/>
              </a:cxn>
              <a:cxn ang="0">
                <a:pos x="282" y="361"/>
              </a:cxn>
              <a:cxn ang="0">
                <a:pos x="255" y="339"/>
              </a:cxn>
              <a:cxn ang="0">
                <a:pos x="201" y="336"/>
              </a:cxn>
              <a:cxn ang="0">
                <a:pos x="246" y="361"/>
              </a:cxn>
              <a:cxn ang="0">
                <a:pos x="184" y="374"/>
              </a:cxn>
              <a:cxn ang="0">
                <a:pos x="85" y="356"/>
              </a:cxn>
              <a:cxn ang="0">
                <a:pos x="48" y="361"/>
              </a:cxn>
              <a:cxn ang="0">
                <a:pos x="61" y="230"/>
              </a:cxn>
              <a:cxn ang="0">
                <a:pos x="2" y="125"/>
              </a:cxn>
              <a:cxn ang="0">
                <a:pos x="0" y="9"/>
              </a:cxn>
            </a:cxnLst>
            <a:rect l="0" t="0" r="r" b="b"/>
            <a:pathLst>
              <a:path w="489" h="392">
                <a:moveTo>
                  <a:pt x="0" y="9"/>
                </a:moveTo>
                <a:lnTo>
                  <a:pt x="245" y="0"/>
                </a:lnTo>
                <a:lnTo>
                  <a:pt x="288" y="81"/>
                </a:lnTo>
                <a:lnTo>
                  <a:pt x="251" y="176"/>
                </a:lnTo>
                <a:lnTo>
                  <a:pt x="239" y="219"/>
                </a:lnTo>
                <a:lnTo>
                  <a:pt x="403" y="201"/>
                </a:lnTo>
                <a:lnTo>
                  <a:pt x="413" y="264"/>
                </a:lnTo>
                <a:lnTo>
                  <a:pt x="364" y="258"/>
                </a:lnTo>
                <a:lnTo>
                  <a:pt x="342" y="285"/>
                </a:lnTo>
                <a:lnTo>
                  <a:pt x="367" y="303"/>
                </a:lnTo>
                <a:lnTo>
                  <a:pt x="412" y="282"/>
                </a:lnTo>
                <a:lnTo>
                  <a:pt x="413" y="312"/>
                </a:lnTo>
                <a:lnTo>
                  <a:pt x="440" y="286"/>
                </a:lnTo>
                <a:lnTo>
                  <a:pt x="458" y="286"/>
                </a:lnTo>
                <a:lnTo>
                  <a:pt x="437" y="339"/>
                </a:lnTo>
                <a:lnTo>
                  <a:pt x="477" y="347"/>
                </a:lnTo>
                <a:lnTo>
                  <a:pt x="489" y="376"/>
                </a:lnTo>
                <a:lnTo>
                  <a:pt x="471" y="385"/>
                </a:lnTo>
                <a:lnTo>
                  <a:pt x="446" y="367"/>
                </a:lnTo>
                <a:lnTo>
                  <a:pt x="398" y="353"/>
                </a:lnTo>
                <a:lnTo>
                  <a:pt x="409" y="388"/>
                </a:lnTo>
                <a:lnTo>
                  <a:pt x="385" y="392"/>
                </a:lnTo>
                <a:lnTo>
                  <a:pt x="365" y="361"/>
                </a:lnTo>
                <a:lnTo>
                  <a:pt x="354" y="380"/>
                </a:lnTo>
                <a:lnTo>
                  <a:pt x="282" y="380"/>
                </a:lnTo>
                <a:lnTo>
                  <a:pt x="282" y="361"/>
                </a:lnTo>
                <a:lnTo>
                  <a:pt x="255" y="339"/>
                </a:lnTo>
                <a:lnTo>
                  <a:pt x="201" y="336"/>
                </a:lnTo>
                <a:lnTo>
                  <a:pt x="246" y="361"/>
                </a:lnTo>
                <a:lnTo>
                  <a:pt x="184" y="374"/>
                </a:lnTo>
                <a:lnTo>
                  <a:pt x="85" y="356"/>
                </a:lnTo>
                <a:lnTo>
                  <a:pt x="48" y="361"/>
                </a:lnTo>
                <a:lnTo>
                  <a:pt x="61" y="230"/>
                </a:lnTo>
                <a:lnTo>
                  <a:pt x="2" y="125"/>
                </a:lnTo>
                <a:lnTo>
                  <a:pt x="0" y="9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42" name="Text Box 82"/>
          <p:cNvSpPr txBox="1">
            <a:spLocks noChangeAspect="1" noChangeArrowheads="1"/>
          </p:cNvSpPr>
          <p:nvPr/>
        </p:nvSpPr>
        <p:spPr bwMode="auto">
          <a:xfrm>
            <a:off x="5000625" y="4954588"/>
            <a:ext cx="5334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66644" name="Freeform 84"/>
          <p:cNvSpPr>
            <a:spLocks noChangeAspect="1"/>
          </p:cNvSpPr>
          <p:nvPr/>
        </p:nvSpPr>
        <p:spPr bwMode="auto">
          <a:xfrm>
            <a:off x="7053263" y="3308350"/>
            <a:ext cx="177800" cy="361950"/>
          </a:xfrm>
          <a:custGeom>
            <a:avLst/>
            <a:gdLst/>
            <a:ahLst/>
            <a:cxnLst>
              <a:cxn ang="0">
                <a:pos x="22" y="2"/>
              </a:cxn>
              <a:cxn ang="0">
                <a:pos x="52" y="0"/>
              </a:cxn>
              <a:cxn ang="0">
                <a:pos x="112" y="37"/>
              </a:cxn>
              <a:cxn ang="0">
                <a:pos x="103" y="67"/>
              </a:cxn>
              <a:cxn ang="0">
                <a:pos x="124" y="86"/>
              </a:cxn>
              <a:cxn ang="0">
                <a:pos x="125" y="203"/>
              </a:cxn>
              <a:cxn ang="0">
                <a:pos x="104" y="247"/>
              </a:cxn>
              <a:cxn ang="0">
                <a:pos x="81" y="231"/>
              </a:cxn>
              <a:cxn ang="0">
                <a:pos x="55" y="230"/>
              </a:cxn>
              <a:cxn ang="0">
                <a:pos x="12" y="206"/>
              </a:cxn>
              <a:cxn ang="0">
                <a:pos x="45" y="133"/>
              </a:cxn>
              <a:cxn ang="0">
                <a:pos x="0" y="94"/>
              </a:cxn>
              <a:cxn ang="0">
                <a:pos x="22" y="2"/>
              </a:cxn>
            </a:cxnLst>
            <a:rect l="0" t="0" r="r" b="b"/>
            <a:pathLst>
              <a:path w="125" h="247">
                <a:moveTo>
                  <a:pt x="22" y="2"/>
                </a:moveTo>
                <a:lnTo>
                  <a:pt x="52" y="0"/>
                </a:lnTo>
                <a:lnTo>
                  <a:pt x="112" y="37"/>
                </a:lnTo>
                <a:lnTo>
                  <a:pt x="103" y="67"/>
                </a:lnTo>
                <a:lnTo>
                  <a:pt x="124" y="86"/>
                </a:lnTo>
                <a:lnTo>
                  <a:pt x="125" y="203"/>
                </a:lnTo>
                <a:lnTo>
                  <a:pt x="104" y="247"/>
                </a:lnTo>
                <a:lnTo>
                  <a:pt x="81" y="231"/>
                </a:lnTo>
                <a:lnTo>
                  <a:pt x="55" y="230"/>
                </a:lnTo>
                <a:lnTo>
                  <a:pt x="12" y="206"/>
                </a:lnTo>
                <a:lnTo>
                  <a:pt x="45" y="133"/>
                </a:lnTo>
                <a:lnTo>
                  <a:pt x="0" y="94"/>
                </a:lnTo>
                <a:lnTo>
                  <a:pt x="22" y="2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45" name="Line 85"/>
          <p:cNvSpPr>
            <a:spLocks noChangeShapeType="1"/>
          </p:cNvSpPr>
          <p:nvPr/>
        </p:nvSpPr>
        <p:spPr bwMode="auto">
          <a:xfrm rot="10800000" flipV="1">
            <a:off x="7234238" y="3436938"/>
            <a:ext cx="357188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46" name="Text Box 86"/>
          <p:cNvSpPr txBox="1">
            <a:spLocks noChangeAspect="1" noChangeArrowheads="1"/>
          </p:cNvSpPr>
          <p:nvPr/>
        </p:nvSpPr>
        <p:spPr bwMode="auto">
          <a:xfrm>
            <a:off x="7515226" y="3278188"/>
            <a:ext cx="509588" cy="3698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+2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1000" b="1" dirty="0">
                <a:latin typeface="Calibri" pitchFamily="34" charset="0"/>
                <a:cs typeface="Calibri" pitchFamily="34" charset="0"/>
              </a:rPr>
              <a:t>NJ</a:t>
            </a:r>
          </a:p>
        </p:txBody>
      </p:sp>
      <p:grpSp>
        <p:nvGrpSpPr>
          <p:cNvPr id="66648" name="Group 88"/>
          <p:cNvGrpSpPr>
            <a:grpSpLocks/>
          </p:cNvGrpSpPr>
          <p:nvPr/>
        </p:nvGrpSpPr>
        <p:grpSpPr bwMode="auto">
          <a:xfrm>
            <a:off x="6584940" y="3575050"/>
            <a:ext cx="571499" cy="265113"/>
            <a:chOff x="4148" y="2205"/>
            <a:chExt cx="360" cy="167"/>
          </a:xfrm>
          <a:solidFill>
            <a:schemeClr val="accent5"/>
          </a:solidFill>
        </p:grpSpPr>
        <p:sp>
          <p:nvSpPr>
            <p:cNvPr id="66649" name="Freeform 89"/>
            <p:cNvSpPr>
              <a:spLocks noChangeAspect="1"/>
            </p:cNvSpPr>
            <p:nvPr/>
          </p:nvSpPr>
          <p:spPr bwMode="auto">
            <a:xfrm>
              <a:off x="4416" y="2205"/>
              <a:ext cx="87" cy="11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1" y="0"/>
                </a:cxn>
                <a:cxn ang="0">
                  <a:pos x="66" y="27"/>
                </a:cxn>
                <a:cxn ang="0">
                  <a:pos x="66" y="54"/>
                </a:cxn>
                <a:cxn ang="0">
                  <a:pos x="97" y="73"/>
                </a:cxn>
                <a:cxn ang="0">
                  <a:pos x="98" y="109"/>
                </a:cxn>
                <a:cxn ang="0">
                  <a:pos x="48" y="122"/>
                </a:cxn>
                <a:cxn ang="0">
                  <a:pos x="0" y="8"/>
                </a:cxn>
              </a:cxnLst>
              <a:rect l="0" t="0" r="r" b="b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50" name="Freeform 90"/>
            <p:cNvSpPr>
              <a:spLocks noChangeAspect="1"/>
            </p:cNvSpPr>
            <p:nvPr/>
          </p:nvSpPr>
          <p:spPr bwMode="auto">
            <a:xfrm>
              <a:off x="4148" y="2219"/>
              <a:ext cx="360" cy="153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00" y="0"/>
                </a:cxn>
                <a:cxn ang="0">
                  <a:pos x="349" y="113"/>
                </a:cxn>
                <a:cxn ang="0">
                  <a:pos x="401" y="101"/>
                </a:cxn>
                <a:cxn ang="0">
                  <a:pos x="403" y="158"/>
                </a:cxn>
                <a:cxn ang="0">
                  <a:pos x="361" y="165"/>
                </a:cxn>
                <a:cxn ang="0">
                  <a:pos x="324" y="128"/>
                </a:cxn>
                <a:cxn ang="0">
                  <a:pos x="300" y="83"/>
                </a:cxn>
                <a:cxn ang="0">
                  <a:pos x="296" y="21"/>
                </a:cxn>
                <a:cxn ang="0">
                  <a:pos x="278" y="52"/>
                </a:cxn>
                <a:cxn ang="0">
                  <a:pos x="299" y="146"/>
                </a:cxn>
                <a:cxn ang="0">
                  <a:pos x="211" y="159"/>
                </a:cxn>
                <a:cxn ang="0">
                  <a:pos x="208" y="91"/>
                </a:cxn>
                <a:cxn ang="0">
                  <a:pos x="154" y="61"/>
                </a:cxn>
                <a:cxn ang="0">
                  <a:pos x="108" y="53"/>
                </a:cxn>
                <a:cxn ang="0">
                  <a:pos x="12" y="101"/>
                </a:cxn>
                <a:cxn ang="0">
                  <a:pos x="0" y="56"/>
                </a:cxn>
              </a:cxnLst>
              <a:rect l="0" t="0" r="r" b="b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51" name="AutoShape 91"/>
            <p:cNvSpPr>
              <a:spLocks noChangeAspect="1" noChangeArrowheads="1"/>
            </p:cNvSpPr>
            <p:nvPr/>
          </p:nvSpPr>
          <p:spPr bwMode="auto">
            <a:xfrm>
              <a:off x="4297" y="2268"/>
              <a:ext cx="86" cy="90"/>
            </a:xfrm>
            <a:prstGeom prst="star5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0" tIns="0" rIns="0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52" name="Text Box 92"/>
          <p:cNvSpPr txBox="1">
            <a:spLocks noChangeAspect="1" noChangeArrowheads="1"/>
          </p:cNvSpPr>
          <p:nvPr/>
        </p:nvSpPr>
        <p:spPr bwMode="auto">
          <a:xfrm>
            <a:off x="7467588" y="3757613"/>
            <a:ext cx="761999" cy="361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4" tIns="0" rIns="9144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DE, DC, MD</a:t>
            </a:r>
          </a:p>
        </p:txBody>
      </p:sp>
      <p:sp>
        <p:nvSpPr>
          <p:cNvPr id="66653" name="Line 93"/>
          <p:cNvSpPr>
            <a:spLocks noChangeShapeType="1"/>
          </p:cNvSpPr>
          <p:nvPr/>
        </p:nvSpPr>
        <p:spPr bwMode="auto">
          <a:xfrm flipH="1" flipV="1">
            <a:off x="7086589" y="3757613"/>
            <a:ext cx="380999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655" name="Group 95"/>
          <p:cNvGrpSpPr>
            <a:grpSpLocks noChangeAspect="1"/>
          </p:cNvGrpSpPr>
          <p:nvPr/>
        </p:nvGrpSpPr>
        <p:grpSpPr bwMode="auto">
          <a:xfrm>
            <a:off x="1746250" y="5070475"/>
            <a:ext cx="560388" cy="450850"/>
            <a:chOff x="1735" y="3474"/>
            <a:chExt cx="860" cy="662"/>
          </a:xfrm>
          <a:solidFill>
            <a:schemeClr val="accent1"/>
          </a:solidFill>
        </p:grpSpPr>
        <p:grpSp>
          <p:nvGrpSpPr>
            <p:cNvPr id="66656" name="Group 96"/>
            <p:cNvGrpSpPr>
              <a:grpSpLocks noChangeAspect="1"/>
            </p:cNvGrpSpPr>
            <p:nvPr/>
          </p:nvGrpSpPr>
          <p:grpSpPr bwMode="auto">
            <a:xfrm>
              <a:off x="1735" y="3474"/>
              <a:ext cx="860" cy="662"/>
              <a:chOff x="1735" y="3474"/>
              <a:chExt cx="860" cy="662"/>
            </a:xfrm>
            <a:grpFill/>
          </p:grpSpPr>
          <p:sp>
            <p:nvSpPr>
              <p:cNvPr id="66657" name="Freeform 97"/>
              <p:cNvSpPr>
                <a:spLocks noChangeAspect="1"/>
              </p:cNvSpPr>
              <p:nvPr/>
            </p:nvSpPr>
            <p:spPr bwMode="auto">
              <a:xfrm>
                <a:off x="1735" y="3557"/>
                <a:ext cx="66" cy="96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68"/>
                  </a:cxn>
                  <a:cxn ang="0">
                    <a:pos x="37" y="0"/>
                  </a:cxn>
                  <a:cxn ang="0">
                    <a:pos x="66" y="20"/>
                  </a:cxn>
                  <a:cxn ang="0">
                    <a:pos x="34" y="96"/>
                  </a:cxn>
                  <a:cxn ang="0">
                    <a:pos x="0" y="96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0" y="68"/>
                    </a:lnTo>
                    <a:lnTo>
                      <a:pt x="37" y="0"/>
                    </a:lnTo>
                    <a:lnTo>
                      <a:pt x="66" y="20"/>
                    </a:lnTo>
                    <a:lnTo>
                      <a:pt x="34" y="96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58" name="Freeform 98"/>
              <p:cNvSpPr>
                <a:spLocks noChangeAspect="1"/>
              </p:cNvSpPr>
              <p:nvPr/>
            </p:nvSpPr>
            <p:spPr bwMode="auto">
              <a:xfrm>
                <a:off x="1829" y="3474"/>
                <a:ext cx="124" cy="121"/>
              </a:xfrm>
              <a:custGeom>
                <a:avLst/>
                <a:gdLst/>
                <a:ahLst/>
                <a:cxnLst>
                  <a:cxn ang="0">
                    <a:pos x="27" y="13"/>
                  </a:cxn>
                  <a:cxn ang="0">
                    <a:pos x="0" y="72"/>
                  </a:cxn>
                  <a:cxn ang="0">
                    <a:pos x="48" y="110"/>
                  </a:cxn>
                  <a:cxn ang="0">
                    <a:pos x="103" y="121"/>
                  </a:cxn>
                  <a:cxn ang="0">
                    <a:pos x="124" y="73"/>
                  </a:cxn>
                  <a:cxn ang="0">
                    <a:pos x="110" y="0"/>
                  </a:cxn>
                  <a:cxn ang="0">
                    <a:pos x="27" y="13"/>
                  </a:cxn>
                </a:cxnLst>
                <a:rect l="0" t="0" r="r" b="b"/>
                <a:pathLst>
                  <a:path w="124" h="121">
                    <a:moveTo>
                      <a:pt x="27" y="13"/>
                    </a:moveTo>
                    <a:lnTo>
                      <a:pt x="0" y="72"/>
                    </a:lnTo>
                    <a:lnTo>
                      <a:pt x="48" y="110"/>
                    </a:lnTo>
                    <a:lnTo>
                      <a:pt x="103" y="121"/>
                    </a:lnTo>
                    <a:lnTo>
                      <a:pt x="124" y="73"/>
                    </a:lnTo>
                    <a:lnTo>
                      <a:pt x="110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59" name="Freeform 99"/>
              <p:cNvSpPr>
                <a:spLocks noChangeAspect="1"/>
              </p:cNvSpPr>
              <p:nvPr/>
            </p:nvSpPr>
            <p:spPr bwMode="auto">
              <a:xfrm>
                <a:off x="1945" y="3557"/>
                <a:ext cx="184" cy="13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26" y="0"/>
                  </a:cxn>
                  <a:cxn ang="0">
                    <a:pos x="149" y="59"/>
                  </a:cxn>
                  <a:cxn ang="0">
                    <a:pos x="173" y="72"/>
                  </a:cxn>
                  <a:cxn ang="0">
                    <a:pos x="184" y="120"/>
                  </a:cxn>
                  <a:cxn ang="0">
                    <a:pos x="121" y="127"/>
                  </a:cxn>
                  <a:cxn ang="0">
                    <a:pos x="76" y="136"/>
                  </a:cxn>
                  <a:cxn ang="0">
                    <a:pos x="0" y="48"/>
                  </a:cxn>
                </a:cxnLst>
                <a:rect l="0" t="0" r="r" b="b"/>
                <a:pathLst>
                  <a:path w="184" h="136">
                    <a:moveTo>
                      <a:pt x="0" y="48"/>
                    </a:moveTo>
                    <a:lnTo>
                      <a:pt x="126" y="0"/>
                    </a:lnTo>
                    <a:lnTo>
                      <a:pt x="149" y="59"/>
                    </a:lnTo>
                    <a:lnTo>
                      <a:pt x="173" y="72"/>
                    </a:lnTo>
                    <a:lnTo>
                      <a:pt x="184" y="120"/>
                    </a:lnTo>
                    <a:lnTo>
                      <a:pt x="121" y="127"/>
                    </a:lnTo>
                    <a:lnTo>
                      <a:pt x="76" y="136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60" name="Freeform 100"/>
              <p:cNvSpPr>
                <a:spLocks noChangeAspect="1"/>
              </p:cNvSpPr>
              <p:nvPr/>
            </p:nvSpPr>
            <p:spPr bwMode="auto">
              <a:xfrm>
                <a:off x="2135" y="3660"/>
                <a:ext cx="146" cy="72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0" y="67"/>
                  </a:cxn>
                  <a:cxn ang="0">
                    <a:pos x="38" y="72"/>
                  </a:cxn>
                  <a:cxn ang="0">
                    <a:pos x="62" y="57"/>
                  </a:cxn>
                  <a:cxn ang="0">
                    <a:pos x="107" y="58"/>
                  </a:cxn>
                  <a:cxn ang="0">
                    <a:pos x="146" y="30"/>
                  </a:cxn>
                  <a:cxn ang="0">
                    <a:pos x="120" y="20"/>
                  </a:cxn>
                  <a:cxn ang="0">
                    <a:pos x="101" y="0"/>
                  </a:cxn>
                  <a:cxn ang="0">
                    <a:pos x="22" y="3"/>
                  </a:cxn>
                </a:cxnLst>
                <a:rect l="0" t="0" r="r" b="b"/>
                <a:pathLst>
                  <a:path w="146" h="72">
                    <a:moveTo>
                      <a:pt x="22" y="3"/>
                    </a:moveTo>
                    <a:lnTo>
                      <a:pt x="0" y="67"/>
                    </a:lnTo>
                    <a:lnTo>
                      <a:pt x="38" y="72"/>
                    </a:lnTo>
                    <a:lnTo>
                      <a:pt x="62" y="57"/>
                    </a:lnTo>
                    <a:lnTo>
                      <a:pt x="107" y="58"/>
                    </a:lnTo>
                    <a:lnTo>
                      <a:pt x="146" y="30"/>
                    </a:lnTo>
                    <a:lnTo>
                      <a:pt x="120" y="20"/>
                    </a:lnTo>
                    <a:lnTo>
                      <a:pt x="101" y="0"/>
                    </a:lnTo>
                    <a:lnTo>
                      <a:pt x="22" y="3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61" name="Freeform 101"/>
              <p:cNvSpPr>
                <a:spLocks noChangeAspect="1"/>
              </p:cNvSpPr>
              <p:nvPr/>
            </p:nvSpPr>
            <p:spPr bwMode="auto">
              <a:xfrm>
                <a:off x="2178" y="3762"/>
                <a:ext cx="60" cy="52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0" y="4"/>
                  </a:cxn>
                  <a:cxn ang="0">
                    <a:pos x="9" y="52"/>
                  </a:cxn>
                  <a:cxn ang="0">
                    <a:pos x="60" y="40"/>
                  </a:cxn>
                  <a:cxn ang="0">
                    <a:pos x="52" y="0"/>
                  </a:cxn>
                </a:cxnLst>
                <a:rect l="0" t="0" r="r" b="b"/>
                <a:pathLst>
                  <a:path w="60" h="52">
                    <a:moveTo>
                      <a:pt x="52" y="0"/>
                    </a:moveTo>
                    <a:lnTo>
                      <a:pt x="0" y="4"/>
                    </a:lnTo>
                    <a:lnTo>
                      <a:pt x="9" y="52"/>
                    </a:lnTo>
                    <a:lnTo>
                      <a:pt x="60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62" name="Freeform 102"/>
              <p:cNvSpPr>
                <a:spLocks noChangeAspect="1"/>
              </p:cNvSpPr>
              <p:nvPr/>
            </p:nvSpPr>
            <p:spPr bwMode="auto">
              <a:xfrm>
                <a:off x="2243" y="3818"/>
                <a:ext cx="41" cy="5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41" y="0"/>
                  </a:cxn>
                  <a:cxn ang="0">
                    <a:pos x="41" y="45"/>
                  </a:cxn>
                  <a:cxn ang="0">
                    <a:pos x="14" y="51"/>
                  </a:cxn>
                  <a:cxn ang="0">
                    <a:pos x="0" y="20"/>
                  </a:cxn>
                </a:cxnLst>
                <a:rect l="0" t="0" r="r" b="b"/>
                <a:pathLst>
                  <a:path w="41" h="51">
                    <a:moveTo>
                      <a:pt x="0" y="20"/>
                    </a:moveTo>
                    <a:lnTo>
                      <a:pt x="41" y="0"/>
                    </a:lnTo>
                    <a:lnTo>
                      <a:pt x="41" y="45"/>
                    </a:lnTo>
                    <a:lnTo>
                      <a:pt x="14" y="51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663" name="Freeform 103"/>
              <p:cNvSpPr>
                <a:spLocks noChangeAspect="1"/>
              </p:cNvSpPr>
              <p:nvPr/>
            </p:nvSpPr>
            <p:spPr bwMode="auto">
              <a:xfrm>
                <a:off x="2346" y="3842"/>
                <a:ext cx="249" cy="294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12"/>
                  </a:cxn>
                  <a:cxn ang="0">
                    <a:pos x="30" y="167"/>
                  </a:cxn>
                  <a:cxn ang="0">
                    <a:pos x="30" y="267"/>
                  </a:cxn>
                  <a:cxn ang="0">
                    <a:pos x="90" y="294"/>
                  </a:cxn>
                  <a:cxn ang="0">
                    <a:pos x="117" y="235"/>
                  </a:cxn>
                  <a:cxn ang="0">
                    <a:pos x="193" y="222"/>
                  </a:cxn>
                  <a:cxn ang="0">
                    <a:pos x="249" y="158"/>
                  </a:cxn>
                  <a:cxn ang="0">
                    <a:pos x="190" y="58"/>
                  </a:cxn>
                  <a:cxn ang="0">
                    <a:pos x="42" y="0"/>
                  </a:cxn>
                </a:cxnLst>
                <a:rect l="0" t="0" r="r" b="b"/>
                <a:pathLst>
                  <a:path w="249" h="294">
                    <a:moveTo>
                      <a:pt x="42" y="0"/>
                    </a:moveTo>
                    <a:lnTo>
                      <a:pt x="0" y="112"/>
                    </a:lnTo>
                    <a:lnTo>
                      <a:pt x="30" y="167"/>
                    </a:lnTo>
                    <a:lnTo>
                      <a:pt x="30" y="267"/>
                    </a:lnTo>
                    <a:lnTo>
                      <a:pt x="90" y="294"/>
                    </a:lnTo>
                    <a:lnTo>
                      <a:pt x="117" y="235"/>
                    </a:lnTo>
                    <a:lnTo>
                      <a:pt x="193" y="222"/>
                    </a:lnTo>
                    <a:lnTo>
                      <a:pt x="249" y="158"/>
                    </a:lnTo>
                    <a:lnTo>
                      <a:pt x="190" y="5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66664" name="Freeform 104"/>
            <p:cNvSpPr>
              <a:spLocks noChangeAspect="1"/>
            </p:cNvSpPr>
            <p:nvPr/>
          </p:nvSpPr>
          <p:spPr bwMode="auto">
            <a:xfrm>
              <a:off x="2258" y="3705"/>
              <a:ext cx="138" cy="115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34"/>
                </a:cxn>
                <a:cxn ang="0">
                  <a:pos x="12" y="61"/>
                </a:cxn>
                <a:cxn ang="0">
                  <a:pos x="38" y="70"/>
                </a:cxn>
                <a:cxn ang="0">
                  <a:pos x="64" y="115"/>
                </a:cxn>
                <a:cxn ang="0">
                  <a:pos x="136" y="97"/>
                </a:cxn>
                <a:cxn ang="0">
                  <a:pos x="138" y="49"/>
                </a:cxn>
                <a:cxn ang="0">
                  <a:pos x="85" y="9"/>
                </a:cxn>
                <a:cxn ang="0">
                  <a:pos x="29" y="0"/>
                </a:cxn>
              </a:cxnLst>
              <a:rect l="0" t="0" r="r" b="b"/>
              <a:pathLst>
                <a:path w="138" h="115">
                  <a:moveTo>
                    <a:pt x="29" y="0"/>
                  </a:moveTo>
                  <a:lnTo>
                    <a:pt x="0" y="34"/>
                  </a:lnTo>
                  <a:lnTo>
                    <a:pt x="12" y="61"/>
                  </a:lnTo>
                  <a:lnTo>
                    <a:pt x="38" y="70"/>
                  </a:lnTo>
                  <a:lnTo>
                    <a:pt x="64" y="115"/>
                  </a:lnTo>
                  <a:lnTo>
                    <a:pt x="136" y="97"/>
                  </a:lnTo>
                  <a:lnTo>
                    <a:pt x="138" y="49"/>
                  </a:lnTo>
                  <a:lnTo>
                    <a:pt x="85" y="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66" name="Text Box 106"/>
          <p:cNvSpPr txBox="1">
            <a:spLocks noChangeAspect="1" noChangeArrowheads="1"/>
          </p:cNvSpPr>
          <p:nvPr/>
        </p:nvSpPr>
        <p:spPr bwMode="auto">
          <a:xfrm>
            <a:off x="2590800" y="5592763"/>
            <a:ext cx="533400" cy="35394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-6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HI</a:t>
            </a:r>
          </a:p>
        </p:txBody>
      </p:sp>
      <p:sp>
        <p:nvSpPr>
          <p:cNvPr id="66668" name="Freeform 108"/>
          <p:cNvSpPr>
            <a:spLocks noChangeAspect="1"/>
          </p:cNvSpPr>
          <p:nvPr/>
        </p:nvSpPr>
        <p:spPr bwMode="auto">
          <a:xfrm>
            <a:off x="5930900" y="5043489"/>
            <a:ext cx="1085850" cy="762000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210" y="30"/>
              </a:cxn>
              <a:cxn ang="0">
                <a:pos x="233" y="64"/>
              </a:cxn>
              <a:cxn ang="0">
                <a:pos x="458" y="30"/>
              </a:cxn>
              <a:cxn ang="0">
                <a:pos x="496" y="58"/>
              </a:cxn>
              <a:cxn ang="0">
                <a:pos x="496" y="4"/>
              </a:cxn>
              <a:cxn ang="0">
                <a:pos x="493" y="0"/>
              </a:cxn>
              <a:cxn ang="0">
                <a:pos x="538" y="3"/>
              </a:cxn>
              <a:cxn ang="0">
                <a:pos x="586" y="83"/>
              </a:cxn>
              <a:cxn ang="0">
                <a:pos x="662" y="192"/>
              </a:cxn>
              <a:cxn ang="0">
                <a:pos x="699" y="286"/>
              </a:cxn>
              <a:cxn ang="0">
                <a:pos x="756" y="352"/>
              </a:cxn>
              <a:cxn ang="0">
                <a:pos x="765" y="447"/>
              </a:cxn>
              <a:cxn ang="0">
                <a:pos x="747" y="504"/>
              </a:cxn>
              <a:cxn ang="0">
                <a:pos x="666" y="519"/>
              </a:cxn>
              <a:cxn ang="0">
                <a:pos x="653" y="495"/>
              </a:cxn>
              <a:cxn ang="0">
                <a:pos x="596" y="460"/>
              </a:cxn>
              <a:cxn ang="0">
                <a:pos x="578" y="425"/>
              </a:cxn>
              <a:cxn ang="0">
                <a:pos x="563" y="411"/>
              </a:cxn>
              <a:cxn ang="0">
                <a:pos x="554" y="378"/>
              </a:cxn>
              <a:cxn ang="0">
                <a:pos x="541" y="387"/>
              </a:cxn>
              <a:cxn ang="0">
                <a:pos x="496" y="344"/>
              </a:cxn>
              <a:cxn ang="0">
                <a:pos x="507" y="304"/>
              </a:cxn>
              <a:cxn ang="0">
                <a:pos x="496" y="282"/>
              </a:cxn>
              <a:cxn ang="0">
                <a:pos x="483" y="289"/>
              </a:cxn>
              <a:cxn ang="0">
                <a:pos x="484" y="313"/>
              </a:cxn>
              <a:cxn ang="0">
                <a:pos x="470" y="282"/>
              </a:cxn>
              <a:cxn ang="0">
                <a:pos x="471" y="209"/>
              </a:cxn>
              <a:cxn ang="0">
                <a:pos x="443" y="165"/>
              </a:cxn>
              <a:cxn ang="0">
                <a:pos x="371" y="130"/>
              </a:cxn>
              <a:cxn ang="0">
                <a:pos x="335" y="89"/>
              </a:cxn>
              <a:cxn ang="0">
                <a:pos x="295" y="85"/>
              </a:cxn>
              <a:cxn ang="0">
                <a:pos x="279" y="110"/>
              </a:cxn>
              <a:cxn ang="0">
                <a:pos x="219" y="128"/>
              </a:cxn>
              <a:cxn ang="0">
                <a:pos x="185" y="110"/>
              </a:cxn>
              <a:cxn ang="0">
                <a:pos x="167" y="83"/>
              </a:cxn>
              <a:cxn ang="0">
                <a:pos x="55" y="107"/>
              </a:cxn>
              <a:cxn ang="0">
                <a:pos x="31" y="88"/>
              </a:cxn>
              <a:cxn ang="0">
                <a:pos x="6" y="109"/>
              </a:cxn>
              <a:cxn ang="0">
                <a:pos x="0" y="51"/>
              </a:cxn>
            </a:cxnLst>
            <a:rect l="0" t="0" r="r" b="b"/>
            <a:pathLst>
              <a:path w="765" h="519">
                <a:moveTo>
                  <a:pt x="0" y="51"/>
                </a:moveTo>
                <a:lnTo>
                  <a:pt x="210" y="30"/>
                </a:lnTo>
                <a:lnTo>
                  <a:pt x="233" y="64"/>
                </a:lnTo>
                <a:lnTo>
                  <a:pt x="458" y="30"/>
                </a:lnTo>
                <a:lnTo>
                  <a:pt x="496" y="58"/>
                </a:lnTo>
                <a:lnTo>
                  <a:pt x="496" y="4"/>
                </a:lnTo>
                <a:lnTo>
                  <a:pt x="493" y="0"/>
                </a:lnTo>
                <a:lnTo>
                  <a:pt x="538" y="3"/>
                </a:lnTo>
                <a:lnTo>
                  <a:pt x="586" y="83"/>
                </a:lnTo>
                <a:lnTo>
                  <a:pt x="662" y="192"/>
                </a:lnTo>
                <a:lnTo>
                  <a:pt x="699" y="286"/>
                </a:lnTo>
                <a:lnTo>
                  <a:pt x="756" y="352"/>
                </a:lnTo>
                <a:lnTo>
                  <a:pt x="765" y="447"/>
                </a:lnTo>
                <a:lnTo>
                  <a:pt x="747" y="504"/>
                </a:lnTo>
                <a:lnTo>
                  <a:pt x="666" y="519"/>
                </a:lnTo>
                <a:lnTo>
                  <a:pt x="653" y="495"/>
                </a:lnTo>
                <a:lnTo>
                  <a:pt x="596" y="460"/>
                </a:lnTo>
                <a:lnTo>
                  <a:pt x="578" y="425"/>
                </a:lnTo>
                <a:lnTo>
                  <a:pt x="563" y="411"/>
                </a:lnTo>
                <a:lnTo>
                  <a:pt x="554" y="378"/>
                </a:lnTo>
                <a:lnTo>
                  <a:pt x="541" y="387"/>
                </a:lnTo>
                <a:lnTo>
                  <a:pt x="496" y="344"/>
                </a:lnTo>
                <a:lnTo>
                  <a:pt x="507" y="304"/>
                </a:lnTo>
                <a:lnTo>
                  <a:pt x="496" y="282"/>
                </a:lnTo>
                <a:lnTo>
                  <a:pt x="483" y="289"/>
                </a:lnTo>
                <a:lnTo>
                  <a:pt x="484" y="313"/>
                </a:lnTo>
                <a:lnTo>
                  <a:pt x="470" y="282"/>
                </a:lnTo>
                <a:lnTo>
                  <a:pt x="471" y="209"/>
                </a:lnTo>
                <a:lnTo>
                  <a:pt x="443" y="165"/>
                </a:lnTo>
                <a:lnTo>
                  <a:pt x="371" y="130"/>
                </a:lnTo>
                <a:lnTo>
                  <a:pt x="335" y="89"/>
                </a:lnTo>
                <a:lnTo>
                  <a:pt x="295" y="85"/>
                </a:lnTo>
                <a:lnTo>
                  <a:pt x="279" y="110"/>
                </a:lnTo>
                <a:lnTo>
                  <a:pt x="219" y="128"/>
                </a:lnTo>
                <a:lnTo>
                  <a:pt x="185" y="110"/>
                </a:lnTo>
                <a:lnTo>
                  <a:pt x="167" y="83"/>
                </a:lnTo>
                <a:lnTo>
                  <a:pt x="55" y="107"/>
                </a:lnTo>
                <a:lnTo>
                  <a:pt x="31" y="88"/>
                </a:lnTo>
                <a:lnTo>
                  <a:pt x="6" y="109"/>
                </a:lnTo>
                <a:lnTo>
                  <a:pt x="0" y="51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69" name="Text Box 109"/>
          <p:cNvSpPr txBox="1">
            <a:spLocks noChangeAspect="1" noChangeArrowheads="1"/>
          </p:cNvSpPr>
          <p:nvPr/>
        </p:nvSpPr>
        <p:spPr bwMode="auto">
          <a:xfrm>
            <a:off x="6515100" y="5334000"/>
            <a:ext cx="4953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71" name="Freeform 111"/>
          <p:cNvSpPr>
            <a:spLocks noChangeAspect="1"/>
          </p:cNvSpPr>
          <p:nvPr/>
        </p:nvSpPr>
        <p:spPr bwMode="auto">
          <a:xfrm>
            <a:off x="4989513" y="4365625"/>
            <a:ext cx="571500" cy="549275"/>
          </a:xfrm>
          <a:custGeom>
            <a:avLst/>
            <a:gdLst/>
            <a:ahLst/>
            <a:cxnLst>
              <a:cxn ang="0">
                <a:pos x="0" y="34"/>
              </a:cxn>
              <a:cxn ang="0">
                <a:pos x="158" y="15"/>
              </a:cxn>
              <a:cxn ang="0">
                <a:pos x="353" y="0"/>
              </a:cxn>
              <a:cxn ang="0">
                <a:pos x="343" y="49"/>
              </a:cxn>
              <a:cxn ang="0">
                <a:pos x="386" y="38"/>
              </a:cxn>
              <a:cxn ang="0">
                <a:pos x="401" y="71"/>
              </a:cxn>
              <a:cxn ang="0">
                <a:pos x="356" y="101"/>
              </a:cxn>
              <a:cxn ang="0">
                <a:pos x="367" y="153"/>
              </a:cxn>
              <a:cxn ang="0">
                <a:pos x="321" y="240"/>
              </a:cxn>
              <a:cxn ang="0">
                <a:pos x="286" y="293"/>
              </a:cxn>
              <a:cxn ang="0">
                <a:pos x="306" y="362"/>
              </a:cxn>
              <a:cxn ang="0">
                <a:pos x="58" y="374"/>
              </a:cxn>
              <a:cxn ang="0">
                <a:pos x="57" y="332"/>
              </a:cxn>
              <a:cxn ang="0">
                <a:pos x="8" y="323"/>
              </a:cxn>
              <a:cxn ang="0">
                <a:pos x="8" y="101"/>
              </a:cxn>
              <a:cxn ang="0">
                <a:pos x="0" y="34"/>
              </a:cxn>
            </a:cxnLst>
            <a:rect l="0" t="0" r="r" b="b"/>
            <a:pathLst>
              <a:path w="401" h="374">
                <a:moveTo>
                  <a:pt x="0" y="34"/>
                </a:moveTo>
                <a:lnTo>
                  <a:pt x="158" y="15"/>
                </a:lnTo>
                <a:lnTo>
                  <a:pt x="353" y="0"/>
                </a:lnTo>
                <a:lnTo>
                  <a:pt x="343" y="49"/>
                </a:lnTo>
                <a:lnTo>
                  <a:pt x="386" y="38"/>
                </a:lnTo>
                <a:lnTo>
                  <a:pt x="401" y="71"/>
                </a:lnTo>
                <a:lnTo>
                  <a:pt x="356" y="101"/>
                </a:lnTo>
                <a:lnTo>
                  <a:pt x="367" y="153"/>
                </a:lnTo>
                <a:lnTo>
                  <a:pt x="321" y="240"/>
                </a:lnTo>
                <a:lnTo>
                  <a:pt x="286" y="293"/>
                </a:lnTo>
                <a:lnTo>
                  <a:pt x="306" y="362"/>
                </a:lnTo>
                <a:lnTo>
                  <a:pt x="58" y="374"/>
                </a:lnTo>
                <a:lnTo>
                  <a:pt x="57" y="332"/>
                </a:lnTo>
                <a:lnTo>
                  <a:pt x="8" y="323"/>
                </a:lnTo>
                <a:lnTo>
                  <a:pt x="8" y="101"/>
                </a:lnTo>
                <a:lnTo>
                  <a:pt x="0" y="34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72" name="Text Box 112"/>
          <p:cNvSpPr txBox="1">
            <a:spLocks noChangeAspect="1" noChangeArrowheads="1"/>
          </p:cNvSpPr>
          <p:nvPr/>
        </p:nvSpPr>
        <p:spPr bwMode="auto">
          <a:xfrm>
            <a:off x="5014913" y="4473575"/>
            <a:ext cx="477838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-3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74" name="Freeform 114"/>
          <p:cNvSpPr>
            <a:spLocks noChangeAspect="1"/>
          </p:cNvSpPr>
          <p:nvPr/>
        </p:nvSpPr>
        <p:spPr bwMode="auto">
          <a:xfrm>
            <a:off x="6343650" y="4375152"/>
            <a:ext cx="582613" cy="474663"/>
          </a:xfrm>
          <a:custGeom>
            <a:avLst/>
            <a:gdLst/>
            <a:ahLst/>
            <a:cxnLst>
              <a:cxn ang="0">
                <a:pos x="15" y="58"/>
              </a:cxn>
              <a:cxn ang="0">
                <a:pos x="47" y="27"/>
              </a:cxn>
              <a:cxn ang="0">
                <a:pos x="170" y="0"/>
              </a:cxn>
              <a:cxn ang="0">
                <a:pos x="207" y="18"/>
              </a:cxn>
              <a:cxn ang="0">
                <a:pos x="286" y="5"/>
              </a:cxn>
              <a:cxn ang="0">
                <a:pos x="350" y="51"/>
              </a:cxn>
              <a:cxn ang="0">
                <a:pos x="408" y="86"/>
              </a:cxn>
              <a:cxn ang="0">
                <a:pos x="375" y="183"/>
              </a:cxn>
              <a:cxn ang="0">
                <a:pos x="326" y="233"/>
              </a:cxn>
              <a:cxn ang="0">
                <a:pos x="272" y="247"/>
              </a:cxn>
              <a:cxn ang="0">
                <a:pos x="283" y="286"/>
              </a:cxn>
              <a:cxn ang="0">
                <a:pos x="250" y="323"/>
              </a:cxn>
              <a:cxn ang="0">
                <a:pos x="187" y="233"/>
              </a:cxn>
              <a:cxn ang="0">
                <a:pos x="26" y="86"/>
              </a:cxn>
              <a:cxn ang="0">
                <a:pos x="0" y="86"/>
              </a:cxn>
              <a:cxn ang="0">
                <a:pos x="15" y="58"/>
              </a:cxn>
            </a:cxnLst>
            <a:rect l="0" t="0" r="r" b="b"/>
            <a:pathLst>
              <a:path w="408" h="323">
                <a:moveTo>
                  <a:pt x="15" y="58"/>
                </a:moveTo>
                <a:lnTo>
                  <a:pt x="47" y="27"/>
                </a:lnTo>
                <a:lnTo>
                  <a:pt x="170" y="0"/>
                </a:lnTo>
                <a:lnTo>
                  <a:pt x="207" y="18"/>
                </a:lnTo>
                <a:lnTo>
                  <a:pt x="286" y="5"/>
                </a:lnTo>
                <a:lnTo>
                  <a:pt x="350" y="51"/>
                </a:lnTo>
                <a:lnTo>
                  <a:pt x="408" y="86"/>
                </a:lnTo>
                <a:lnTo>
                  <a:pt x="375" y="183"/>
                </a:lnTo>
                <a:lnTo>
                  <a:pt x="326" y="233"/>
                </a:lnTo>
                <a:lnTo>
                  <a:pt x="272" y="247"/>
                </a:lnTo>
                <a:lnTo>
                  <a:pt x="283" y="286"/>
                </a:lnTo>
                <a:lnTo>
                  <a:pt x="250" y="323"/>
                </a:lnTo>
                <a:lnTo>
                  <a:pt x="187" y="233"/>
                </a:lnTo>
                <a:lnTo>
                  <a:pt x="26" y="86"/>
                </a:lnTo>
                <a:lnTo>
                  <a:pt x="0" y="86"/>
                </a:lnTo>
                <a:lnTo>
                  <a:pt x="15" y="5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75" name="Text Box 115"/>
          <p:cNvSpPr txBox="1">
            <a:spLocks noChangeAspect="1" noChangeArrowheads="1"/>
          </p:cNvSpPr>
          <p:nvPr/>
        </p:nvSpPr>
        <p:spPr bwMode="auto">
          <a:xfrm>
            <a:off x="6477000" y="4475165"/>
            <a:ext cx="481013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-6</a:t>
            </a:r>
            <a:endParaRPr lang="en-US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677" name="Group 117"/>
          <p:cNvGrpSpPr>
            <a:grpSpLocks/>
          </p:cNvGrpSpPr>
          <p:nvPr/>
        </p:nvGrpSpPr>
        <p:grpSpPr bwMode="auto">
          <a:xfrm>
            <a:off x="7073900" y="2689225"/>
            <a:ext cx="519113" cy="608013"/>
            <a:chOff x="4456" y="1647"/>
            <a:chExt cx="327" cy="383"/>
          </a:xfrm>
          <a:solidFill>
            <a:schemeClr val="tx2"/>
          </a:solidFill>
        </p:grpSpPr>
        <p:sp>
          <p:nvSpPr>
            <p:cNvPr id="66678" name="Freeform 118"/>
            <p:cNvSpPr>
              <a:spLocks noChangeAspect="1"/>
            </p:cNvSpPr>
            <p:nvPr/>
          </p:nvSpPr>
          <p:spPr bwMode="auto">
            <a:xfrm>
              <a:off x="4456" y="1647"/>
              <a:ext cx="127" cy="239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02" y="0"/>
                </a:cxn>
                <a:cxn ang="0">
                  <a:pos x="139" y="70"/>
                </a:cxn>
                <a:cxn ang="0">
                  <a:pos x="120" y="88"/>
                </a:cxn>
                <a:cxn ang="0">
                  <a:pos x="127" y="243"/>
                </a:cxn>
                <a:cxn ang="0">
                  <a:pos x="69" y="257"/>
                </a:cxn>
                <a:cxn ang="0">
                  <a:pos x="41" y="193"/>
                </a:cxn>
                <a:cxn ang="0">
                  <a:pos x="39" y="117"/>
                </a:cxn>
                <a:cxn ang="0">
                  <a:pos x="14" y="94"/>
                </a:cxn>
                <a:cxn ang="0">
                  <a:pos x="0" y="27"/>
                </a:cxn>
              </a:cxnLst>
              <a:rect l="0" t="0" r="r" b="b"/>
              <a:pathLst>
                <a:path w="139" h="257">
                  <a:moveTo>
                    <a:pt x="0" y="27"/>
                  </a:moveTo>
                  <a:lnTo>
                    <a:pt x="102" y="0"/>
                  </a:lnTo>
                  <a:lnTo>
                    <a:pt x="139" y="70"/>
                  </a:lnTo>
                  <a:lnTo>
                    <a:pt x="120" y="88"/>
                  </a:lnTo>
                  <a:lnTo>
                    <a:pt x="127" y="243"/>
                  </a:lnTo>
                  <a:lnTo>
                    <a:pt x="69" y="257"/>
                  </a:lnTo>
                  <a:lnTo>
                    <a:pt x="41" y="193"/>
                  </a:lnTo>
                  <a:lnTo>
                    <a:pt x="39" y="117"/>
                  </a:lnTo>
                  <a:lnTo>
                    <a:pt x="14" y="94"/>
                  </a:lnTo>
                  <a:lnTo>
                    <a:pt x="0" y="2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79" name="Freeform 119"/>
            <p:cNvSpPr>
              <a:spLocks noChangeAspect="1"/>
            </p:cNvSpPr>
            <p:nvPr/>
          </p:nvSpPr>
          <p:spPr bwMode="auto">
            <a:xfrm>
              <a:off x="4519" y="1831"/>
              <a:ext cx="264" cy="12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51" y="16"/>
                </a:cxn>
                <a:cxn ang="0">
                  <a:pos x="169" y="18"/>
                </a:cxn>
                <a:cxn ang="0">
                  <a:pos x="187" y="0"/>
                </a:cxn>
                <a:cxn ang="0">
                  <a:pos x="202" y="9"/>
                </a:cxn>
                <a:cxn ang="0">
                  <a:pos x="184" y="48"/>
                </a:cxn>
                <a:cxn ang="0">
                  <a:pos x="215" y="45"/>
                </a:cxn>
                <a:cxn ang="0">
                  <a:pos x="233" y="74"/>
                </a:cxn>
                <a:cxn ang="0">
                  <a:pos x="254" y="77"/>
                </a:cxn>
                <a:cxn ang="0">
                  <a:pos x="269" y="73"/>
                </a:cxn>
                <a:cxn ang="0">
                  <a:pos x="269" y="57"/>
                </a:cxn>
                <a:cxn ang="0">
                  <a:pos x="243" y="36"/>
                </a:cxn>
                <a:cxn ang="0">
                  <a:pos x="263" y="34"/>
                </a:cxn>
                <a:cxn ang="0">
                  <a:pos x="296" y="79"/>
                </a:cxn>
                <a:cxn ang="0">
                  <a:pos x="264" y="106"/>
                </a:cxn>
                <a:cxn ang="0">
                  <a:pos x="229" y="92"/>
                </a:cxn>
                <a:cxn ang="0">
                  <a:pos x="206" y="125"/>
                </a:cxn>
                <a:cxn ang="0">
                  <a:pos x="161" y="92"/>
                </a:cxn>
                <a:cxn ang="0">
                  <a:pos x="12" y="134"/>
                </a:cxn>
                <a:cxn ang="0">
                  <a:pos x="0" y="54"/>
                </a:cxn>
              </a:cxnLst>
              <a:rect l="0" t="0" r="r" b="b"/>
              <a:pathLst>
                <a:path w="296" h="134">
                  <a:moveTo>
                    <a:pt x="0" y="54"/>
                  </a:moveTo>
                  <a:lnTo>
                    <a:pt x="151" y="16"/>
                  </a:lnTo>
                  <a:lnTo>
                    <a:pt x="169" y="18"/>
                  </a:lnTo>
                  <a:lnTo>
                    <a:pt x="187" y="0"/>
                  </a:lnTo>
                  <a:lnTo>
                    <a:pt x="202" y="9"/>
                  </a:lnTo>
                  <a:lnTo>
                    <a:pt x="184" y="48"/>
                  </a:lnTo>
                  <a:lnTo>
                    <a:pt x="215" y="45"/>
                  </a:lnTo>
                  <a:lnTo>
                    <a:pt x="233" y="74"/>
                  </a:lnTo>
                  <a:lnTo>
                    <a:pt x="254" y="77"/>
                  </a:lnTo>
                  <a:lnTo>
                    <a:pt x="269" y="73"/>
                  </a:lnTo>
                  <a:lnTo>
                    <a:pt x="269" y="57"/>
                  </a:lnTo>
                  <a:lnTo>
                    <a:pt x="243" y="36"/>
                  </a:lnTo>
                  <a:lnTo>
                    <a:pt x="263" y="34"/>
                  </a:lnTo>
                  <a:lnTo>
                    <a:pt x="296" y="79"/>
                  </a:lnTo>
                  <a:lnTo>
                    <a:pt x="264" y="106"/>
                  </a:lnTo>
                  <a:lnTo>
                    <a:pt x="229" y="92"/>
                  </a:lnTo>
                  <a:lnTo>
                    <a:pt x="206" y="125"/>
                  </a:lnTo>
                  <a:lnTo>
                    <a:pt x="161" y="92"/>
                  </a:lnTo>
                  <a:lnTo>
                    <a:pt x="12" y="13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80" name="Freeform 120"/>
            <p:cNvSpPr>
              <a:spLocks noChangeAspect="1"/>
            </p:cNvSpPr>
            <p:nvPr/>
          </p:nvSpPr>
          <p:spPr bwMode="auto">
            <a:xfrm>
              <a:off x="4524" y="1920"/>
              <a:ext cx="137" cy="110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18" y="0"/>
                </a:cxn>
                <a:cxn ang="0">
                  <a:pos x="153" y="54"/>
                </a:cxn>
                <a:cxn ang="0">
                  <a:pos x="133" y="78"/>
                </a:cxn>
                <a:cxn ang="0">
                  <a:pos x="95" y="69"/>
                </a:cxn>
                <a:cxn ang="0">
                  <a:pos x="37" y="118"/>
                </a:cxn>
                <a:cxn ang="0">
                  <a:pos x="6" y="93"/>
                </a:cxn>
                <a:cxn ang="0">
                  <a:pos x="0" y="30"/>
                </a:cxn>
              </a:cxnLst>
              <a:rect l="0" t="0" r="r" b="b"/>
              <a:pathLst>
                <a:path w="153" h="118">
                  <a:moveTo>
                    <a:pt x="0" y="30"/>
                  </a:moveTo>
                  <a:lnTo>
                    <a:pt x="118" y="0"/>
                  </a:lnTo>
                  <a:lnTo>
                    <a:pt x="153" y="54"/>
                  </a:lnTo>
                  <a:lnTo>
                    <a:pt x="133" y="78"/>
                  </a:lnTo>
                  <a:lnTo>
                    <a:pt x="95" y="69"/>
                  </a:lnTo>
                  <a:lnTo>
                    <a:pt x="37" y="118"/>
                  </a:lnTo>
                  <a:lnTo>
                    <a:pt x="6" y="93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81" name="Freeform 121"/>
            <p:cNvSpPr>
              <a:spLocks noChangeAspect="1"/>
            </p:cNvSpPr>
            <p:nvPr/>
          </p:nvSpPr>
          <p:spPr bwMode="auto">
            <a:xfrm>
              <a:off x="4623" y="1918"/>
              <a:ext cx="68" cy="62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2" y="0"/>
                </a:cxn>
                <a:cxn ang="0">
                  <a:pos x="77" y="33"/>
                </a:cxn>
                <a:cxn ang="0">
                  <a:pos x="68" y="42"/>
                </a:cxn>
                <a:cxn ang="0">
                  <a:pos x="46" y="42"/>
                </a:cxn>
                <a:cxn ang="0">
                  <a:pos x="35" y="64"/>
                </a:cxn>
                <a:cxn ang="0">
                  <a:pos x="0" y="10"/>
                </a:cxn>
              </a:cxnLst>
              <a:rect l="0" t="0" r="r" b="b"/>
              <a:pathLst>
                <a:path w="77" h="64">
                  <a:moveTo>
                    <a:pt x="0" y="10"/>
                  </a:moveTo>
                  <a:lnTo>
                    <a:pt x="32" y="0"/>
                  </a:lnTo>
                  <a:lnTo>
                    <a:pt x="77" y="33"/>
                  </a:lnTo>
                  <a:lnTo>
                    <a:pt x="68" y="42"/>
                  </a:lnTo>
                  <a:lnTo>
                    <a:pt x="46" y="42"/>
                  </a:lnTo>
                  <a:lnTo>
                    <a:pt x="35" y="64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82" name="Line 122"/>
          <p:cNvSpPr>
            <a:spLocks noChangeShapeType="1"/>
          </p:cNvSpPr>
          <p:nvPr/>
        </p:nvSpPr>
        <p:spPr bwMode="auto">
          <a:xfrm flipH="1">
            <a:off x="7515225" y="2919413"/>
            <a:ext cx="304800" cy="79375"/>
          </a:xfrm>
          <a:prstGeom prst="line">
            <a:avLst/>
          </a:prstGeom>
          <a:solidFill>
            <a:srgbClr val="1045B0"/>
          </a:solidFill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83" name="Text Box 123"/>
          <p:cNvSpPr txBox="1">
            <a:spLocks noChangeAspect="1" noChangeArrowheads="1"/>
          </p:cNvSpPr>
          <p:nvPr/>
        </p:nvSpPr>
        <p:spPr bwMode="auto">
          <a:xfrm>
            <a:off x="7772400" y="2719388"/>
            <a:ext cx="990600" cy="35394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+2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9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9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CT, MA, RI, VT</a:t>
            </a:r>
          </a:p>
        </p:txBody>
      </p:sp>
      <p:grpSp>
        <p:nvGrpSpPr>
          <p:cNvPr id="66685" name="Group 125"/>
          <p:cNvGrpSpPr>
            <a:grpSpLocks/>
          </p:cNvGrpSpPr>
          <p:nvPr/>
        </p:nvGrpSpPr>
        <p:grpSpPr bwMode="auto">
          <a:xfrm>
            <a:off x="7219950" y="2241551"/>
            <a:ext cx="492125" cy="798513"/>
            <a:chOff x="4548" y="1365"/>
            <a:chExt cx="310" cy="503"/>
          </a:xfrm>
          <a:solidFill>
            <a:schemeClr val="accent1"/>
          </a:solidFill>
        </p:grpSpPr>
        <p:sp>
          <p:nvSpPr>
            <p:cNvPr id="66686" name="Freeform 126"/>
            <p:cNvSpPr>
              <a:spLocks noChangeAspect="1"/>
            </p:cNvSpPr>
            <p:nvPr/>
          </p:nvSpPr>
          <p:spPr bwMode="auto">
            <a:xfrm>
              <a:off x="4578" y="1365"/>
              <a:ext cx="280" cy="420"/>
            </a:xfrm>
            <a:custGeom>
              <a:avLst/>
              <a:gdLst/>
              <a:ahLst/>
              <a:cxnLst>
                <a:cxn ang="0">
                  <a:pos x="73" y="15"/>
                </a:cxn>
                <a:cxn ang="0">
                  <a:pos x="27" y="103"/>
                </a:cxn>
                <a:cxn ang="0">
                  <a:pos x="49" y="136"/>
                </a:cxn>
                <a:cxn ang="0">
                  <a:pos x="27" y="176"/>
                </a:cxn>
                <a:cxn ang="0">
                  <a:pos x="40" y="189"/>
                </a:cxn>
                <a:cxn ang="0">
                  <a:pos x="31" y="216"/>
                </a:cxn>
                <a:cxn ang="0">
                  <a:pos x="31" y="261"/>
                </a:cxn>
                <a:cxn ang="0">
                  <a:pos x="0" y="277"/>
                </a:cxn>
                <a:cxn ang="0">
                  <a:pos x="12" y="291"/>
                </a:cxn>
                <a:cxn ang="0">
                  <a:pos x="78" y="457"/>
                </a:cxn>
                <a:cxn ang="0">
                  <a:pos x="130" y="478"/>
                </a:cxn>
                <a:cxn ang="0">
                  <a:pos x="127" y="444"/>
                </a:cxn>
                <a:cxn ang="0">
                  <a:pos x="152" y="417"/>
                </a:cxn>
                <a:cxn ang="0">
                  <a:pos x="143" y="389"/>
                </a:cxn>
                <a:cxn ang="0">
                  <a:pos x="207" y="355"/>
                </a:cxn>
                <a:cxn ang="0">
                  <a:pos x="210" y="308"/>
                </a:cxn>
                <a:cxn ang="0">
                  <a:pos x="248" y="305"/>
                </a:cxn>
                <a:cxn ang="0">
                  <a:pos x="277" y="270"/>
                </a:cxn>
                <a:cxn ang="0">
                  <a:pos x="313" y="246"/>
                </a:cxn>
                <a:cxn ang="0">
                  <a:pos x="313" y="216"/>
                </a:cxn>
                <a:cxn ang="0">
                  <a:pos x="264" y="207"/>
                </a:cxn>
                <a:cxn ang="0">
                  <a:pos x="255" y="174"/>
                </a:cxn>
                <a:cxn ang="0">
                  <a:pos x="206" y="170"/>
                </a:cxn>
                <a:cxn ang="0">
                  <a:pos x="166" y="28"/>
                </a:cxn>
                <a:cxn ang="0">
                  <a:pos x="148" y="0"/>
                </a:cxn>
                <a:cxn ang="0">
                  <a:pos x="98" y="12"/>
                </a:cxn>
                <a:cxn ang="0">
                  <a:pos x="90" y="25"/>
                </a:cxn>
                <a:cxn ang="0">
                  <a:pos x="73" y="15"/>
                </a:cxn>
              </a:cxnLst>
              <a:rect l="0" t="0" r="r" b="b"/>
              <a:pathLst>
                <a:path w="313" h="478">
                  <a:moveTo>
                    <a:pt x="73" y="15"/>
                  </a:moveTo>
                  <a:lnTo>
                    <a:pt x="27" y="103"/>
                  </a:lnTo>
                  <a:lnTo>
                    <a:pt x="49" y="136"/>
                  </a:lnTo>
                  <a:lnTo>
                    <a:pt x="27" y="176"/>
                  </a:lnTo>
                  <a:lnTo>
                    <a:pt x="40" y="189"/>
                  </a:lnTo>
                  <a:lnTo>
                    <a:pt x="31" y="216"/>
                  </a:lnTo>
                  <a:lnTo>
                    <a:pt x="31" y="261"/>
                  </a:lnTo>
                  <a:lnTo>
                    <a:pt x="0" y="277"/>
                  </a:lnTo>
                  <a:lnTo>
                    <a:pt x="12" y="291"/>
                  </a:lnTo>
                  <a:lnTo>
                    <a:pt x="78" y="457"/>
                  </a:lnTo>
                  <a:lnTo>
                    <a:pt x="130" y="478"/>
                  </a:lnTo>
                  <a:lnTo>
                    <a:pt x="127" y="444"/>
                  </a:lnTo>
                  <a:lnTo>
                    <a:pt x="152" y="417"/>
                  </a:lnTo>
                  <a:lnTo>
                    <a:pt x="143" y="389"/>
                  </a:lnTo>
                  <a:lnTo>
                    <a:pt x="207" y="355"/>
                  </a:lnTo>
                  <a:lnTo>
                    <a:pt x="210" y="308"/>
                  </a:lnTo>
                  <a:lnTo>
                    <a:pt x="248" y="305"/>
                  </a:lnTo>
                  <a:lnTo>
                    <a:pt x="277" y="270"/>
                  </a:lnTo>
                  <a:lnTo>
                    <a:pt x="313" y="246"/>
                  </a:lnTo>
                  <a:lnTo>
                    <a:pt x="313" y="216"/>
                  </a:lnTo>
                  <a:lnTo>
                    <a:pt x="264" y="207"/>
                  </a:lnTo>
                  <a:lnTo>
                    <a:pt x="255" y="174"/>
                  </a:lnTo>
                  <a:lnTo>
                    <a:pt x="206" y="170"/>
                  </a:lnTo>
                  <a:lnTo>
                    <a:pt x="166" y="28"/>
                  </a:lnTo>
                  <a:lnTo>
                    <a:pt x="148" y="0"/>
                  </a:lnTo>
                  <a:lnTo>
                    <a:pt x="98" y="12"/>
                  </a:lnTo>
                  <a:lnTo>
                    <a:pt x="90" y="25"/>
                  </a:lnTo>
                  <a:lnTo>
                    <a:pt x="73" y="1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87" name="Freeform 127"/>
            <p:cNvSpPr>
              <a:spLocks noChangeAspect="1"/>
            </p:cNvSpPr>
            <p:nvPr/>
          </p:nvSpPr>
          <p:spPr bwMode="auto">
            <a:xfrm>
              <a:off x="4548" y="1602"/>
              <a:ext cx="147" cy="266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51"/>
                </a:cxn>
                <a:cxn ang="0">
                  <a:pos x="37" y="118"/>
                </a:cxn>
                <a:cxn ang="0">
                  <a:pos x="15" y="136"/>
                </a:cxn>
                <a:cxn ang="0">
                  <a:pos x="24" y="289"/>
                </a:cxn>
                <a:cxn ang="0">
                  <a:pos x="115" y="267"/>
                </a:cxn>
                <a:cxn ang="0">
                  <a:pos x="138" y="267"/>
                </a:cxn>
                <a:cxn ang="0">
                  <a:pos x="152" y="250"/>
                </a:cxn>
                <a:cxn ang="0">
                  <a:pos x="152" y="222"/>
                </a:cxn>
                <a:cxn ang="0">
                  <a:pos x="162" y="204"/>
                </a:cxn>
                <a:cxn ang="0">
                  <a:pos x="112" y="182"/>
                </a:cxn>
                <a:cxn ang="0">
                  <a:pos x="46" y="14"/>
                </a:cxn>
                <a:cxn ang="0">
                  <a:pos x="34" y="0"/>
                </a:cxn>
              </a:cxnLst>
              <a:rect l="0" t="0" r="r" b="b"/>
              <a:pathLst>
                <a:path w="162" h="289">
                  <a:moveTo>
                    <a:pt x="34" y="0"/>
                  </a:moveTo>
                  <a:lnTo>
                    <a:pt x="0" y="51"/>
                  </a:lnTo>
                  <a:lnTo>
                    <a:pt x="37" y="118"/>
                  </a:lnTo>
                  <a:lnTo>
                    <a:pt x="15" y="136"/>
                  </a:lnTo>
                  <a:lnTo>
                    <a:pt x="24" y="289"/>
                  </a:lnTo>
                  <a:lnTo>
                    <a:pt x="115" y="267"/>
                  </a:lnTo>
                  <a:lnTo>
                    <a:pt x="138" y="267"/>
                  </a:lnTo>
                  <a:lnTo>
                    <a:pt x="152" y="250"/>
                  </a:lnTo>
                  <a:lnTo>
                    <a:pt x="152" y="222"/>
                  </a:lnTo>
                  <a:lnTo>
                    <a:pt x="162" y="204"/>
                  </a:lnTo>
                  <a:lnTo>
                    <a:pt x="112" y="182"/>
                  </a:lnTo>
                  <a:lnTo>
                    <a:pt x="46" y="14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88" name="Line 128"/>
          <p:cNvSpPr>
            <a:spLocks noChangeShapeType="1"/>
          </p:cNvSpPr>
          <p:nvPr/>
        </p:nvSpPr>
        <p:spPr bwMode="auto">
          <a:xfrm>
            <a:off x="6991350" y="2419351"/>
            <a:ext cx="228600" cy="160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689" name="Text Box 129"/>
          <p:cNvSpPr txBox="1">
            <a:spLocks noChangeAspect="1" noChangeArrowheads="1"/>
          </p:cNvSpPr>
          <p:nvPr/>
        </p:nvSpPr>
        <p:spPr bwMode="auto">
          <a:xfrm>
            <a:off x="6477000" y="2132013"/>
            <a:ext cx="533400" cy="35394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-3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ME, NH</a:t>
            </a:r>
          </a:p>
        </p:txBody>
      </p:sp>
      <p:grpSp>
        <p:nvGrpSpPr>
          <p:cNvPr id="66696" name="Group 136"/>
          <p:cNvGrpSpPr>
            <a:grpSpLocks/>
          </p:cNvGrpSpPr>
          <p:nvPr/>
        </p:nvGrpSpPr>
        <p:grpSpPr bwMode="auto">
          <a:xfrm>
            <a:off x="5497513" y="4203706"/>
            <a:ext cx="990600" cy="1039814"/>
            <a:chOff x="3463" y="2601"/>
            <a:chExt cx="624" cy="655"/>
          </a:xfrm>
          <a:solidFill>
            <a:schemeClr val="accent1"/>
          </a:solidFill>
        </p:grpSpPr>
        <p:sp>
          <p:nvSpPr>
            <p:cNvPr id="66697" name="Freeform 137"/>
            <p:cNvSpPr>
              <a:spLocks noChangeAspect="1"/>
            </p:cNvSpPr>
            <p:nvPr/>
          </p:nvSpPr>
          <p:spPr bwMode="auto">
            <a:xfrm>
              <a:off x="3463" y="2601"/>
              <a:ext cx="624" cy="235"/>
            </a:xfrm>
            <a:custGeom>
              <a:avLst/>
              <a:gdLst/>
              <a:ahLst/>
              <a:cxnLst>
                <a:cxn ang="0">
                  <a:pos x="42" y="117"/>
                </a:cxn>
                <a:cxn ang="0">
                  <a:pos x="42" y="121"/>
                </a:cxn>
                <a:cxn ang="0">
                  <a:pos x="30" y="145"/>
                </a:cxn>
                <a:cxn ang="0">
                  <a:pos x="43" y="178"/>
                </a:cxn>
                <a:cxn ang="0">
                  <a:pos x="0" y="206"/>
                </a:cxn>
                <a:cxn ang="0">
                  <a:pos x="9" y="255"/>
                </a:cxn>
                <a:cxn ang="0">
                  <a:pos x="192" y="240"/>
                </a:cxn>
                <a:cxn ang="0">
                  <a:pos x="410" y="215"/>
                </a:cxn>
                <a:cxn ang="0">
                  <a:pos x="519" y="196"/>
                </a:cxn>
                <a:cxn ang="0">
                  <a:pos x="541" y="130"/>
                </a:cxn>
                <a:cxn ang="0">
                  <a:pos x="580" y="127"/>
                </a:cxn>
                <a:cxn ang="0">
                  <a:pos x="699" y="0"/>
                </a:cxn>
                <a:cxn ang="0">
                  <a:pos x="544" y="32"/>
                </a:cxn>
                <a:cxn ang="0">
                  <a:pos x="183" y="84"/>
                </a:cxn>
                <a:cxn ang="0">
                  <a:pos x="186" y="99"/>
                </a:cxn>
                <a:cxn ang="0">
                  <a:pos x="42" y="117"/>
                </a:cxn>
              </a:cxnLst>
              <a:rect l="0" t="0" r="r" b="b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698" name="Freeform 138"/>
            <p:cNvSpPr>
              <a:spLocks noChangeAspect="1"/>
            </p:cNvSpPr>
            <p:nvPr/>
          </p:nvSpPr>
          <p:spPr bwMode="auto">
            <a:xfrm>
              <a:off x="3640" y="2790"/>
              <a:ext cx="289" cy="466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210" y="0"/>
                </a:cxn>
                <a:cxn ang="0">
                  <a:pos x="277" y="232"/>
                </a:cxn>
                <a:cxn ang="0">
                  <a:pos x="323" y="270"/>
                </a:cxn>
                <a:cxn ang="0">
                  <a:pos x="286" y="338"/>
                </a:cxn>
                <a:cxn ang="0">
                  <a:pos x="322" y="404"/>
                </a:cxn>
                <a:cxn ang="0">
                  <a:pos x="107" y="428"/>
                </a:cxn>
                <a:cxn ang="0">
                  <a:pos x="116" y="484"/>
                </a:cxn>
                <a:cxn ang="0">
                  <a:pos x="85" y="504"/>
                </a:cxn>
                <a:cxn ang="0">
                  <a:pos x="59" y="432"/>
                </a:cxn>
                <a:cxn ang="0">
                  <a:pos x="44" y="490"/>
                </a:cxn>
                <a:cxn ang="0">
                  <a:pos x="18" y="484"/>
                </a:cxn>
                <a:cxn ang="0">
                  <a:pos x="9" y="426"/>
                </a:cxn>
                <a:cxn ang="0">
                  <a:pos x="1" y="375"/>
                </a:cxn>
                <a:cxn ang="0">
                  <a:pos x="0" y="25"/>
                </a:cxn>
              </a:cxnLst>
              <a:rect l="0" t="0" r="r" b="b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699" name="Text Box 139"/>
          <p:cNvSpPr txBox="1">
            <a:spLocks noChangeAspect="1" noChangeArrowheads="1"/>
          </p:cNvSpPr>
          <p:nvPr/>
        </p:nvSpPr>
        <p:spPr bwMode="auto">
          <a:xfrm>
            <a:off x="5691188" y="4367219"/>
            <a:ext cx="481013" cy="3539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-2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AL, TN</a:t>
            </a:r>
          </a:p>
        </p:txBody>
      </p:sp>
      <p:sp>
        <p:nvSpPr>
          <p:cNvPr id="66700" name="Rectangle 14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 dirty="0">
                <a:latin typeface="Calibri" pitchFamily="34" charset="0"/>
                <a:cs typeface="Calibri" pitchFamily="34" charset="0"/>
              </a:rPr>
              <a:t>Change in Number of Benchmark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Plans, By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Region,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2013-2014</a:t>
            </a:r>
            <a:endParaRPr lang="en-US" sz="2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703" name="Text Box 143"/>
          <p:cNvSpPr txBox="1">
            <a:spLocks noChangeArrowheads="1"/>
          </p:cNvSpPr>
          <p:nvPr/>
        </p:nvSpPr>
        <p:spPr bwMode="auto">
          <a:xfrm>
            <a:off x="685800" y="914400"/>
            <a:ext cx="77724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latin typeface="Calibri" pitchFamily="34" charset="0"/>
                <a:cs typeface="Calibri" pitchFamily="34" charset="0"/>
              </a:rPr>
              <a:t>Net Change in Benchmark Plans Across All Regions = </a:t>
            </a:r>
            <a:r>
              <a:rPr lang="en-US" b="1" i="1" dirty="0" smtClean="0">
                <a:latin typeface="Calibri" pitchFamily="34" charset="0"/>
                <a:cs typeface="Calibri" pitchFamily="34" charset="0"/>
              </a:rPr>
              <a:t>+21</a:t>
            </a:r>
            <a:endParaRPr lang="en-US" b="1" i="1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6720" name="Group 160"/>
          <p:cNvGrpSpPr>
            <a:grpSpLocks/>
          </p:cNvGrpSpPr>
          <p:nvPr/>
        </p:nvGrpSpPr>
        <p:grpSpPr bwMode="auto">
          <a:xfrm>
            <a:off x="6321436" y="3249633"/>
            <a:ext cx="801689" cy="860430"/>
            <a:chOff x="3982" y="2000"/>
            <a:chExt cx="505" cy="542"/>
          </a:xfrm>
          <a:solidFill>
            <a:schemeClr val="accent1"/>
          </a:solidFill>
        </p:grpSpPr>
        <p:sp>
          <p:nvSpPr>
            <p:cNvPr id="66721" name="Freeform 161"/>
            <p:cNvSpPr>
              <a:spLocks noChangeAspect="1"/>
            </p:cNvSpPr>
            <p:nvPr/>
          </p:nvSpPr>
          <p:spPr bwMode="auto">
            <a:xfrm>
              <a:off x="3982" y="2206"/>
              <a:ext cx="314" cy="336"/>
            </a:xfrm>
            <a:custGeom>
              <a:avLst/>
              <a:gdLst/>
              <a:ahLst/>
              <a:cxnLst>
                <a:cxn ang="0">
                  <a:pos x="35" y="191"/>
                </a:cxn>
                <a:cxn ang="0">
                  <a:pos x="9" y="184"/>
                </a:cxn>
                <a:cxn ang="0">
                  <a:pos x="0" y="242"/>
                </a:cxn>
                <a:cxn ang="0">
                  <a:pos x="9" y="303"/>
                </a:cxn>
                <a:cxn ang="0">
                  <a:pos x="59" y="344"/>
                </a:cxn>
                <a:cxn ang="0">
                  <a:pos x="71" y="365"/>
                </a:cxn>
                <a:cxn ang="0">
                  <a:pos x="135" y="344"/>
                </a:cxn>
                <a:cxn ang="0">
                  <a:pos x="211" y="295"/>
                </a:cxn>
                <a:cxn ang="0">
                  <a:pos x="234" y="188"/>
                </a:cxn>
                <a:cxn ang="0">
                  <a:pos x="283" y="160"/>
                </a:cxn>
                <a:cxn ang="0">
                  <a:pos x="310" y="94"/>
                </a:cxn>
                <a:cxn ang="0">
                  <a:pos x="349" y="76"/>
                </a:cxn>
                <a:cxn ang="0">
                  <a:pos x="298" y="67"/>
                </a:cxn>
                <a:cxn ang="0">
                  <a:pos x="210" y="115"/>
                </a:cxn>
                <a:cxn ang="0">
                  <a:pos x="196" y="69"/>
                </a:cxn>
                <a:cxn ang="0">
                  <a:pos x="120" y="73"/>
                </a:cxn>
                <a:cxn ang="0">
                  <a:pos x="103" y="0"/>
                </a:cxn>
                <a:cxn ang="0">
                  <a:pos x="83" y="20"/>
                </a:cxn>
                <a:cxn ang="0">
                  <a:pos x="89" y="124"/>
                </a:cxn>
                <a:cxn ang="0">
                  <a:pos x="55" y="133"/>
                </a:cxn>
                <a:cxn ang="0">
                  <a:pos x="35" y="191"/>
                </a:cxn>
              </a:cxnLst>
              <a:rect l="0" t="0" r="r" b="b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722" name="Freeform 162"/>
            <p:cNvSpPr>
              <a:spLocks noChangeAspect="1"/>
            </p:cNvSpPr>
            <p:nvPr/>
          </p:nvSpPr>
          <p:spPr bwMode="auto">
            <a:xfrm>
              <a:off x="4064" y="2000"/>
              <a:ext cx="423" cy="287"/>
            </a:xfrm>
            <a:custGeom>
              <a:avLst/>
              <a:gdLst/>
              <a:ahLst/>
              <a:cxnLst>
                <a:cxn ang="0">
                  <a:pos x="43" y="45"/>
                </a:cxn>
                <a:cxn ang="0">
                  <a:pos x="0" y="87"/>
                </a:cxn>
                <a:cxn ang="0">
                  <a:pos x="24" y="237"/>
                </a:cxn>
                <a:cxn ang="0">
                  <a:pos x="43" y="310"/>
                </a:cxn>
                <a:cxn ang="0">
                  <a:pos x="124" y="304"/>
                </a:cxn>
                <a:cxn ang="0">
                  <a:pos x="422" y="248"/>
                </a:cxn>
                <a:cxn ang="0">
                  <a:pos x="443" y="239"/>
                </a:cxn>
                <a:cxn ang="0">
                  <a:pos x="473" y="169"/>
                </a:cxn>
                <a:cxn ang="0">
                  <a:pos x="428" y="130"/>
                </a:cxn>
                <a:cxn ang="0">
                  <a:pos x="452" y="41"/>
                </a:cxn>
                <a:cxn ang="0">
                  <a:pos x="418" y="32"/>
                </a:cxn>
                <a:cxn ang="0">
                  <a:pos x="418" y="9"/>
                </a:cxn>
                <a:cxn ang="0">
                  <a:pos x="403" y="0"/>
                </a:cxn>
                <a:cxn ang="0">
                  <a:pos x="57" y="64"/>
                </a:cxn>
                <a:cxn ang="0">
                  <a:pos x="43" y="45"/>
                </a:cxn>
              </a:cxnLst>
              <a:rect l="0" t="0" r="r" b="b"/>
              <a:pathLst>
                <a:path w="473" h="310">
                  <a:moveTo>
                    <a:pt x="43" y="45"/>
                  </a:moveTo>
                  <a:lnTo>
                    <a:pt x="0" y="87"/>
                  </a:lnTo>
                  <a:lnTo>
                    <a:pt x="24" y="237"/>
                  </a:lnTo>
                  <a:lnTo>
                    <a:pt x="43" y="310"/>
                  </a:lnTo>
                  <a:lnTo>
                    <a:pt x="124" y="304"/>
                  </a:lnTo>
                  <a:lnTo>
                    <a:pt x="422" y="248"/>
                  </a:lnTo>
                  <a:lnTo>
                    <a:pt x="443" y="239"/>
                  </a:lnTo>
                  <a:lnTo>
                    <a:pt x="473" y="169"/>
                  </a:lnTo>
                  <a:lnTo>
                    <a:pt x="428" y="130"/>
                  </a:lnTo>
                  <a:lnTo>
                    <a:pt x="452" y="41"/>
                  </a:lnTo>
                  <a:lnTo>
                    <a:pt x="418" y="32"/>
                  </a:lnTo>
                  <a:lnTo>
                    <a:pt x="418" y="9"/>
                  </a:lnTo>
                  <a:lnTo>
                    <a:pt x="403" y="0"/>
                  </a:lnTo>
                  <a:lnTo>
                    <a:pt x="57" y="64"/>
                  </a:lnTo>
                  <a:lnTo>
                    <a:pt x="43" y="45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lIns="0" tIns="0" rIns="0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6723" name="Text Box 163"/>
          <p:cNvSpPr txBox="1">
            <a:spLocks noChangeAspect="1" noChangeArrowheads="1"/>
          </p:cNvSpPr>
          <p:nvPr/>
        </p:nvSpPr>
        <p:spPr bwMode="auto">
          <a:xfrm>
            <a:off x="6505586" y="3327421"/>
            <a:ext cx="481013" cy="3539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-1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PA, WV</a:t>
            </a:r>
          </a:p>
        </p:txBody>
      </p:sp>
      <p:sp>
        <p:nvSpPr>
          <p:cNvPr id="66725" name="Freeform 165"/>
          <p:cNvSpPr>
            <a:spLocks noChangeAspect="1"/>
          </p:cNvSpPr>
          <p:nvPr/>
        </p:nvSpPr>
        <p:spPr bwMode="auto">
          <a:xfrm>
            <a:off x="2525713" y="2392363"/>
            <a:ext cx="676275" cy="1130300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72" y="301"/>
              </a:cxn>
              <a:cxn ang="0">
                <a:pos x="117" y="365"/>
              </a:cxn>
              <a:cxn ang="0">
                <a:pos x="47" y="432"/>
              </a:cxn>
              <a:cxn ang="0">
                <a:pos x="38" y="478"/>
              </a:cxn>
              <a:cxn ang="0">
                <a:pos x="57" y="511"/>
              </a:cxn>
              <a:cxn ang="0">
                <a:pos x="38" y="527"/>
              </a:cxn>
              <a:cxn ang="0">
                <a:pos x="0" y="701"/>
              </a:cxn>
              <a:cxn ang="0">
                <a:pos x="227" y="742"/>
              </a:cxn>
              <a:cxn ang="0">
                <a:pos x="442" y="770"/>
              </a:cxn>
              <a:cxn ang="0">
                <a:pos x="464" y="611"/>
              </a:cxn>
              <a:cxn ang="0">
                <a:pos x="476" y="523"/>
              </a:cxn>
              <a:cxn ang="0">
                <a:pos x="455" y="491"/>
              </a:cxn>
              <a:cxn ang="0">
                <a:pos x="406" y="500"/>
              </a:cxn>
              <a:cxn ang="0">
                <a:pos x="342" y="508"/>
              </a:cxn>
              <a:cxn ang="0">
                <a:pos x="330" y="436"/>
              </a:cxn>
              <a:cxn ang="0">
                <a:pos x="252" y="378"/>
              </a:cxn>
              <a:cxn ang="0">
                <a:pos x="263" y="341"/>
              </a:cxn>
              <a:cxn ang="0">
                <a:pos x="270" y="275"/>
              </a:cxn>
              <a:cxn ang="0">
                <a:pos x="170" y="134"/>
              </a:cxn>
              <a:cxn ang="0">
                <a:pos x="184" y="9"/>
              </a:cxn>
              <a:cxn ang="0">
                <a:pos x="115" y="0"/>
              </a:cxn>
            </a:cxnLst>
            <a:rect l="0" t="0" r="r" b="b"/>
            <a:pathLst>
              <a:path w="476" h="770">
                <a:moveTo>
                  <a:pt x="115" y="0"/>
                </a:moveTo>
                <a:lnTo>
                  <a:pt x="72" y="301"/>
                </a:lnTo>
                <a:lnTo>
                  <a:pt x="117" y="365"/>
                </a:lnTo>
                <a:lnTo>
                  <a:pt x="47" y="432"/>
                </a:lnTo>
                <a:lnTo>
                  <a:pt x="38" y="478"/>
                </a:lnTo>
                <a:lnTo>
                  <a:pt x="57" y="511"/>
                </a:lnTo>
                <a:lnTo>
                  <a:pt x="38" y="527"/>
                </a:lnTo>
                <a:lnTo>
                  <a:pt x="0" y="701"/>
                </a:lnTo>
                <a:lnTo>
                  <a:pt x="227" y="742"/>
                </a:lnTo>
                <a:lnTo>
                  <a:pt x="442" y="770"/>
                </a:lnTo>
                <a:lnTo>
                  <a:pt x="464" y="611"/>
                </a:lnTo>
                <a:lnTo>
                  <a:pt x="476" y="523"/>
                </a:lnTo>
                <a:lnTo>
                  <a:pt x="455" y="491"/>
                </a:lnTo>
                <a:lnTo>
                  <a:pt x="406" y="500"/>
                </a:lnTo>
                <a:lnTo>
                  <a:pt x="342" y="508"/>
                </a:lnTo>
                <a:lnTo>
                  <a:pt x="330" y="436"/>
                </a:lnTo>
                <a:lnTo>
                  <a:pt x="252" y="378"/>
                </a:lnTo>
                <a:lnTo>
                  <a:pt x="263" y="341"/>
                </a:lnTo>
                <a:lnTo>
                  <a:pt x="270" y="275"/>
                </a:lnTo>
                <a:lnTo>
                  <a:pt x="170" y="134"/>
                </a:lnTo>
                <a:lnTo>
                  <a:pt x="184" y="9"/>
                </a:lnTo>
                <a:lnTo>
                  <a:pt x="115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726" name="Freeform 166"/>
          <p:cNvSpPr>
            <a:spLocks noChangeAspect="1"/>
          </p:cNvSpPr>
          <p:nvPr/>
        </p:nvSpPr>
        <p:spPr bwMode="auto">
          <a:xfrm>
            <a:off x="2735263" y="3481388"/>
            <a:ext cx="623887" cy="833437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298" y="30"/>
              </a:cxn>
              <a:cxn ang="0">
                <a:pos x="283" y="139"/>
              </a:cxn>
              <a:cxn ang="0">
                <a:pos x="441" y="154"/>
              </a:cxn>
              <a:cxn ang="0">
                <a:pos x="398" y="569"/>
              </a:cxn>
              <a:cxn ang="0">
                <a:pos x="0" y="526"/>
              </a:cxn>
              <a:cxn ang="0">
                <a:pos x="40" y="261"/>
              </a:cxn>
              <a:cxn ang="0">
                <a:pos x="82" y="0"/>
              </a:cxn>
            </a:cxnLst>
            <a:rect l="0" t="0" r="r" b="b"/>
            <a:pathLst>
              <a:path w="441" h="569">
                <a:moveTo>
                  <a:pt x="82" y="0"/>
                </a:moveTo>
                <a:lnTo>
                  <a:pt x="298" y="30"/>
                </a:lnTo>
                <a:lnTo>
                  <a:pt x="283" y="139"/>
                </a:lnTo>
                <a:lnTo>
                  <a:pt x="441" y="154"/>
                </a:lnTo>
                <a:lnTo>
                  <a:pt x="398" y="569"/>
                </a:lnTo>
                <a:lnTo>
                  <a:pt x="0" y="526"/>
                </a:lnTo>
                <a:lnTo>
                  <a:pt x="40" y="261"/>
                </a:lnTo>
                <a:lnTo>
                  <a:pt x="82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0" tIns="0" rIns="0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727" name="Text Box 167"/>
          <p:cNvSpPr txBox="1">
            <a:spLocks noChangeAspect="1" noChangeArrowheads="1"/>
          </p:cNvSpPr>
          <p:nvPr/>
        </p:nvSpPr>
        <p:spPr bwMode="auto">
          <a:xfrm>
            <a:off x="2667000" y="3319463"/>
            <a:ext cx="557212" cy="35394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+3</a:t>
            </a:r>
            <a:r>
              <a:rPr lang="en-US" sz="12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900" b="1" dirty="0">
                <a:latin typeface="Calibri" pitchFamily="34" charset="0"/>
                <a:cs typeface="Calibri" pitchFamily="34" charset="0"/>
              </a:rPr>
              <a:t>ID, UT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Analysis includes 168 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2013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SOURCE</a:t>
            </a:r>
            <a:r>
              <a:rPr lang="en-US" dirty="0"/>
              <a:t>: Georgetown/NORC/Kaiser Family Foundation analysis of CMS PDP landscape source </a:t>
            </a:r>
            <a:r>
              <a:rPr lang="en-US" dirty="0" smtClean="0"/>
              <a:t>files, 2013-2014.</a:t>
            </a:r>
            <a:endParaRPr lang="en-US" dirty="0"/>
          </a:p>
        </p:txBody>
      </p:sp>
      <p:sp>
        <p:nvSpPr>
          <p:cNvPr id="131" name="Rectangle 148"/>
          <p:cNvSpPr>
            <a:spLocks noChangeArrowheads="1"/>
          </p:cNvSpPr>
          <p:nvPr/>
        </p:nvSpPr>
        <p:spPr bwMode="auto">
          <a:xfrm>
            <a:off x="3654361" y="1465326"/>
            <a:ext cx="161925" cy="15557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2" name="Rectangle 152"/>
          <p:cNvSpPr>
            <a:spLocks noChangeArrowheads="1"/>
          </p:cNvSpPr>
          <p:nvPr/>
        </p:nvSpPr>
        <p:spPr bwMode="auto">
          <a:xfrm>
            <a:off x="6099048" y="1465326"/>
            <a:ext cx="163513" cy="1555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Rectangle 154"/>
          <p:cNvSpPr>
            <a:spLocks noChangeArrowheads="1"/>
          </p:cNvSpPr>
          <p:nvPr/>
        </p:nvSpPr>
        <p:spPr bwMode="auto">
          <a:xfrm>
            <a:off x="1212850" y="1465326"/>
            <a:ext cx="158750" cy="155575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429818"/>
              </p:ext>
            </p:extLst>
          </p:nvPr>
        </p:nvGraphicFramePr>
        <p:xfrm>
          <a:off x="53975" y="1192425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340" y="6191145"/>
            <a:ext cx="8321040" cy="548640"/>
          </a:xfrm>
        </p:spPr>
        <p:txBody>
          <a:bodyPr/>
          <a:lstStyle/>
          <a:p>
            <a:r>
              <a:rPr lang="en-US" dirty="0" smtClean="0"/>
              <a:t>NOTE</a:t>
            </a:r>
            <a:r>
              <a:rPr lang="en-US" dirty="0"/>
              <a:t>: CMS is Centers for Medicare &amp; Medicaid Services</a:t>
            </a:r>
            <a:r>
              <a:rPr lang="en-US" dirty="0" smtClean="0"/>
              <a:t>.  PDP is prescription drug plan.  Analysis </a:t>
            </a:r>
            <a:r>
              <a:rPr lang="en-US" dirty="0"/>
              <a:t>includes enrollment in </a:t>
            </a:r>
            <a:r>
              <a:rPr lang="en-US" dirty="0" smtClean="0"/>
              <a:t>PDPs only</a:t>
            </a:r>
            <a:r>
              <a:rPr lang="en-US" dirty="0"/>
              <a:t>. </a:t>
            </a:r>
            <a:r>
              <a:rPr lang="en-US" dirty="0" smtClean="0"/>
              <a:t> Analysis </a:t>
            </a:r>
            <a:r>
              <a:rPr lang="en-US" dirty="0"/>
              <a:t>includes 168 plans under CMS sanction and </a:t>
            </a:r>
            <a:r>
              <a:rPr lang="en-US" dirty="0" smtClean="0"/>
              <a:t>closed to new enrollees as </a:t>
            </a:r>
            <a:r>
              <a:rPr lang="en-US" dirty="0"/>
              <a:t>of October </a:t>
            </a:r>
            <a:r>
              <a:rPr lang="en-US" dirty="0" smtClean="0"/>
              <a:t>2013. </a:t>
            </a:r>
          </a:p>
          <a:p>
            <a:r>
              <a:rPr lang="en-US" dirty="0"/>
              <a:t>SOURCE: </a:t>
            </a:r>
            <a:r>
              <a:rPr lang="en-US" dirty="0" smtClean="0"/>
              <a:t>Georgetown/NORC/Kaiser Family Foundation </a:t>
            </a:r>
            <a:r>
              <a:rPr lang="en-US" dirty="0"/>
              <a:t>analysis of CMS </a:t>
            </a:r>
            <a:r>
              <a:rPr lang="en-US" dirty="0" smtClean="0"/>
              <a:t>PDP enrollment, crosswalk, and landscape </a:t>
            </a:r>
            <a:r>
              <a:rPr lang="en-US" dirty="0"/>
              <a:t>files, </a:t>
            </a:r>
            <a:r>
              <a:rPr lang="en-US" dirty="0" smtClean="0"/>
              <a:t>2013-2014.</a:t>
            </a:r>
            <a:endParaRPr lang="en-US" dirty="0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" y="338985"/>
            <a:ext cx="8961120" cy="914400"/>
          </a:xfrm>
        </p:spPr>
        <p:txBody>
          <a:bodyPr/>
          <a:lstStyle/>
          <a:p>
            <a:r>
              <a:rPr lang="en-US" sz="2500" dirty="0">
                <a:latin typeface="Calibri" pitchFamily="34" charset="0"/>
                <a:cs typeface="Calibri" pitchFamily="34" charset="0"/>
              </a:rPr>
              <a:t>Low-Income Subsidy (LIS) Enrollment </a:t>
            </a:r>
            <a:r>
              <a:rPr lang="en-US" sz="2500" dirty="0" smtClean="0"/>
              <a:t>by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Benchmark Plan Status, </a:t>
            </a:r>
            <a:br>
              <a:rPr lang="en-US" sz="2500" dirty="0" smtClean="0">
                <a:latin typeface="Calibri" pitchFamily="34" charset="0"/>
                <a:cs typeface="Calibri" pitchFamily="34" charset="0"/>
              </a:rPr>
            </a:br>
            <a:r>
              <a:rPr lang="en-US" sz="2500" dirty="0" smtClean="0">
                <a:latin typeface="Calibri" pitchFamily="34" charset="0"/>
                <a:cs typeface="Calibri" pitchFamily="34" charset="0"/>
              </a:rPr>
              <a:t>as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2014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Open Enrollment Period</a:t>
            </a:r>
          </a:p>
        </p:txBody>
      </p:sp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419100" y="566911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 pitchFamily="34" charset="0"/>
                <a:cs typeface="Calibri" pitchFamily="34" charset="0"/>
              </a:rPr>
              <a:t>Total LIS Enrollment in PDPs in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2013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=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8.2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million</a:t>
            </a:r>
          </a:p>
        </p:txBody>
      </p: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2533160" y="2631579"/>
            <a:ext cx="2057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2013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plan </a:t>
            </a:r>
            <a:r>
              <a:rPr lang="en-US" sz="1600" b="1" u="sng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benchmark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plan </a:t>
            </a:r>
            <a:endParaRPr lang="en-US" sz="16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 2014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6.3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million LIS enrollees </a:t>
            </a:r>
            <a:br>
              <a:rPr lang="en-US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(77%)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0127" name="Text Box 15"/>
          <p:cNvSpPr txBox="1">
            <a:spLocks noChangeArrowheads="1"/>
          </p:cNvSpPr>
          <p:nvPr/>
        </p:nvSpPr>
        <p:spPr bwMode="auto">
          <a:xfrm>
            <a:off x="4830417" y="2639397"/>
            <a:ext cx="2057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2013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plan </a:t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600" b="1" u="sng" dirty="0">
                <a:latin typeface="Calibri" pitchFamily="34" charset="0"/>
                <a:cs typeface="Calibri" pitchFamily="34" charset="0"/>
              </a:rPr>
              <a:t>IS NOT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 benchmark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plan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2014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1.9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million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LIS    enrollees 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600" b="1" dirty="0">
                <a:latin typeface="Calibri" pitchFamily="34" charset="0"/>
                <a:cs typeface="Calibri" pitchFamily="34" charset="0"/>
              </a:rPr>
            </a:b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   (23%)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1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427182"/>
              </p:ext>
            </p:extLst>
          </p:nvPr>
        </p:nvGraphicFramePr>
        <p:xfrm>
          <a:off x="92075" y="1247818"/>
          <a:ext cx="8959850" cy="437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NOTE: PDP is prescription drug plan.  Plan count for Cigna for 2014 includes recently-acquired </a:t>
            </a:r>
            <a:r>
              <a:rPr lang="en-US" dirty="0" err="1" smtClean="0"/>
              <a:t>HealthSpring</a:t>
            </a:r>
            <a:r>
              <a:rPr lang="en-US" dirty="0" smtClean="0"/>
              <a:t> plans.</a:t>
            </a:r>
            <a:br>
              <a:rPr lang="en-US" dirty="0" smtClean="0"/>
            </a:br>
            <a:r>
              <a:rPr lang="en-US" dirty="0" smtClean="0"/>
              <a:t>SOURCE</a:t>
            </a:r>
            <a:r>
              <a:rPr lang="en-US" dirty="0"/>
              <a:t>: </a:t>
            </a:r>
            <a:r>
              <a:rPr lang="en-US" dirty="0" smtClean="0"/>
              <a:t>Georgetown/NORC/Kaiser Family Foundation </a:t>
            </a:r>
            <a:r>
              <a:rPr lang="en-US" dirty="0"/>
              <a:t>analysis of CMS PDP landscape source files, </a:t>
            </a:r>
            <a:r>
              <a:rPr lang="en-US" dirty="0" smtClean="0"/>
              <a:t>2006-2014.</a:t>
            </a:r>
            <a:endParaRPr lang="en-US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latin typeface="Calibri" pitchFamily="34" charset="0"/>
                <a:cs typeface="Calibri" pitchFamily="34" charset="0"/>
              </a:rPr>
              <a:t>Number of Benchmark Plans Offered by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Four Major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Part D Organizations, </a:t>
            </a:r>
            <a:r>
              <a:rPr lang="en-US" sz="2500" b="1" dirty="0" smtClean="0">
                <a:latin typeface="Calibri" pitchFamily="34" charset="0"/>
                <a:cs typeface="Calibri" pitchFamily="34" charset="0"/>
              </a:rPr>
              <a:t>2006-2014</a:t>
            </a:r>
            <a:endParaRPr lang="en-US" sz="25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4907280" y="5526685"/>
            <a:ext cx="1645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UnitedHealth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7096125" y="5526685"/>
            <a:ext cx="1645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Cigna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2621824" y="5526685"/>
            <a:ext cx="1645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Humana</a:t>
            </a:r>
            <a:endParaRPr lang="en-US" b="1" baseline="30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14300" y="1162050"/>
            <a:ext cx="1752600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400" b="1" i="1" dirty="0">
                <a:latin typeface="Calibri" pitchFamily="34" charset="0"/>
                <a:cs typeface="Calibri" pitchFamily="34" charset="0"/>
              </a:rPr>
              <a:t>Number of </a:t>
            </a:r>
            <a:endParaRPr lang="en-US" sz="1400" b="1" i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400" b="1" i="1" dirty="0" smtClean="0">
                <a:latin typeface="Calibri" pitchFamily="34" charset="0"/>
                <a:cs typeface="Calibri" pitchFamily="34" charset="0"/>
              </a:rPr>
              <a:t>PDP regions </a:t>
            </a:r>
            <a:r>
              <a:rPr lang="en-US" sz="1400" b="1" i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1400" b="1" i="1" dirty="0">
                <a:latin typeface="Calibri" pitchFamily="34" charset="0"/>
                <a:cs typeface="Calibri" pitchFamily="34" charset="0"/>
              </a:rPr>
            </a:br>
            <a:r>
              <a:rPr lang="en-US" sz="1400" b="1" i="1" dirty="0">
                <a:latin typeface="Calibri" pitchFamily="34" charset="0"/>
                <a:cs typeface="Calibri" pitchFamily="34" charset="0"/>
              </a:rPr>
              <a:t>(out of 34):</a:t>
            </a: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370931" y="5526685"/>
            <a:ext cx="1645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CVS Caremark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03834" y="4045012"/>
            <a:ext cx="4297680" cy="0"/>
          </a:xfrm>
          <a:prstGeom prst="line">
            <a:avLst/>
          </a:prstGeom>
          <a:ln w="317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499360" y="4022153"/>
            <a:ext cx="4297680" cy="0"/>
          </a:xfrm>
          <a:prstGeom prst="line">
            <a:avLst/>
          </a:prstGeom>
          <a:ln w="317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690109" y="4022153"/>
            <a:ext cx="4297680" cy="0"/>
          </a:xfrm>
          <a:prstGeom prst="line">
            <a:avLst/>
          </a:prstGeom>
          <a:ln w="317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00600" y="5808149"/>
            <a:ext cx="1905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1,057,000 LIS enrollees in 2013</a:t>
            </a:r>
            <a:endParaRPr lang="en-US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4726" y="5819817"/>
            <a:ext cx="1905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2,635,000 LIS enrollees in 2013</a:t>
            </a:r>
            <a:endParaRPr lang="en-US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10400" y="5819817"/>
            <a:ext cx="1905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1,014,000 LIS enrollees in 2013</a:t>
            </a:r>
            <a:endParaRPr lang="en-US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88474" y="5819817"/>
            <a:ext cx="1905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1,112,000 LIS enrollees in 2013</a:t>
            </a:r>
            <a:endParaRPr lang="en-US" sz="1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8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3cf164e31f435ddaecb1af2eb1cedc9cd4354c6"/>
</p:tagLst>
</file>

<file path=ppt/theme/theme1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1383</TotalTime>
  <Words>1896</Words>
  <Application>Microsoft Office PowerPoint</Application>
  <PresentationFormat>On-screen Show (4:3)</PresentationFormat>
  <Paragraphs>422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Default with exhibit #</vt:lpstr>
      <vt:lpstr>Default with figure #</vt:lpstr>
      <vt:lpstr>Title page</vt:lpstr>
      <vt:lpstr>Number of Medicare Part D Stand-Alone Prescription Drug Plans, 2006-2014</vt:lpstr>
      <vt:lpstr>Number of Medicare Part D Stand-Alone Prescription Drug Plans, by Region, 2014</vt:lpstr>
      <vt:lpstr>Weighted Average Monthly Premiums for Medicare Part D  Stand-Alone Prescription Drug Plans, 2006-2014</vt:lpstr>
      <vt:lpstr>Distribution of Changes in Monthly Premium Amounts for Medicare Part D Stand-Alone Prescription Drug Plan Enrollees If Enrollees Do Not Switch Plans Between 2013 and 2014</vt:lpstr>
      <vt:lpstr>Premiums in Medicare Part D Stand-Alone Prescription Drug Plans with Highest 2013 Enrollment, 2006-2014</vt:lpstr>
      <vt:lpstr>Change in Weighted Average Premiums for Medicare Part D Stand-Alone Prescription Drug Plans, by Region, 2014</vt:lpstr>
      <vt:lpstr>Share of Medicare Part D Stand-Alone Prescription Drug Plans,  By Type of Gap Coverage, 2006-2014</vt:lpstr>
      <vt:lpstr>Share of Medicare Part D Stand-Alone Prescription Drug Plans,  By Type of Gap Coverage,* 2014</vt:lpstr>
      <vt:lpstr>Share of Medicare Part D Stand-Alone Prescription Drug Plans,  By Deductible Amount, 2006-2014</vt:lpstr>
      <vt:lpstr>Number of Medicare Part D Stand-Alone Prescription Drug Plans Available Without a Premium to Low-Income Subsidy Recipients, 2006-2014</vt:lpstr>
      <vt:lpstr>Number of Benchmark Plans, by Region, 2014</vt:lpstr>
      <vt:lpstr>Change in Number of Benchmark Plans, By Region, 2013-2014</vt:lpstr>
      <vt:lpstr>Low-Income Subsidy (LIS) Enrollment by Benchmark Plan Status,  as of 2014 Open Enrollment Period</vt:lpstr>
      <vt:lpstr>Number of Benchmark Plans Offered by Four Major Part D Organizations, 2006-2014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of Medicare Part D Stand-Alone  Prescription Drug Plans, 2006-2013</dc:title>
  <dc:creator>Juliette Cubanski</dc:creator>
  <cp:lastModifiedBy>Juliette Cubanski</cp:lastModifiedBy>
  <cp:revision>83</cp:revision>
  <cp:lastPrinted>2013-10-01T20:11:57Z</cp:lastPrinted>
  <dcterms:created xsi:type="dcterms:W3CDTF">2013-09-19T16:43:20Z</dcterms:created>
  <dcterms:modified xsi:type="dcterms:W3CDTF">2013-10-07T20:02:13Z</dcterms:modified>
</cp:coreProperties>
</file>