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0" r:id="rId1"/>
    <p:sldMasterId id="2147483668" r:id="rId2"/>
    <p:sldMasterId id="2147483673" r:id="rId3"/>
    <p:sldMasterId id="2147483666" r:id="rId4"/>
  </p:sldMasterIdLst>
  <p:notesMasterIdLst>
    <p:notesMasterId r:id="rId6"/>
  </p:notesMasterIdLst>
  <p:sldIdLst>
    <p:sldId id="27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648" y="-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01146063819808"/>
          <c:y val="6.9508401966995495E-2"/>
          <c:w val="0.759156492785794"/>
          <c:h val="0.85518040848342236"/>
        </c:manualLayout>
      </c:layout>
      <c:lineChart>
        <c:grouping val="standard"/>
        <c:varyColors val="0"/>
        <c:ser>
          <c:idx val="2"/>
          <c:order val="0"/>
          <c:tx>
            <c:strRef>
              <c:f>Sheet1!$A$2</c:f>
              <c:strCache>
                <c:ptCount val="1"/>
                <c:pt idx="0">
                  <c:v>Catastrophic Limit</c:v>
                </c:pt>
              </c:strCache>
            </c:strRef>
          </c:tx>
          <c:spPr>
            <a:ln w="38033">
              <a:solidFill>
                <a:schemeClr val="accent1"/>
              </a:solidFill>
              <a:prstDash val="solid"/>
            </a:ln>
          </c:spPr>
          <c:marker>
            <c:symbol val="triangle"/>
            <c:size val="9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numFmt formatCode="\$#,##0_);[Red]\(\$#,##0\)" sourceLinked="0"/>
            <c:spPr>
              <a:noFill/>
              <a:ln w="25356">
                <a:noFill/>
              </a:ln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Sheet1!$B$1:$J$1</c:f>
              <c:numCache>
                <c:formatCode>General</c:formatCode>
                <c:ptCount val="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</c:numCache>
            </c:numRef>
          </c:cat>
          <c:val>
            <c:numRef>
              <c:f>Sheet1!$B$2:$J$2</c:f>
              <c:numCache>
                <c:formatCode>"$"#,##0.00_);[Red]\("$"#,##0.00\)</c:formatCode>
                <c:ptCount val="9"/>
                <c:pt idx="0">
                  <c:v>5100</c:v>
                </c:pt>
                <c:pt idx="1">
                  <c:v>5451.25</c:v>
                </c:pt>
                <c:pt idx="2">
                  <c:v>5726.25</c:v>
                </c:pt>
                <c:pt idx="3">
                  <c:v>6153.75</c:v>
                </c:pt>
                <c:pt idx="4">
                  <c:v>6440</c:v>
                </c:pt>
                <c:pt idx="5">
                  <c:v>6447.5</c:v>
                </c:pt>
                <c:pt idx="6">
                  <c:v>6730.39</c:v>
                </c:pt>
                <c:pt idx="7">
                  <c:v>6954.52</c:v>
                </c:pt>
                <c:pt idx="8">
                  <c:v>6690.77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Initial Coverage Limit</c:v>
                </c:pt>
              </c:strCache>
            </c:strRef>
          </c:tx>
          <c:spPr>
            <a:ln w="38033">
              <a:solidFill>
                <a:schemeClr val="accent3"/>
              </a:solidFill>
              <a:prstDash val="solid"/>
            </a:ln>
          </c:spPr>
          <c:marker>
            <c:symbol val="square"/>
            <c:size val="9"/>
            <c:spPr>
              <a:solidFill>
                <a:schemeClr val="accent3"/>
              </a:solidFill>
              <a:ln>
                <a:solidFill>
                  <a:schemeClr val="accent3"/>
                </a:solidFill>
              </a:ln>
            </c:spPr>
          </c:marker>
          <c:dPt>
            <c:idx val="3"/>
            <c:bubble3D val="0"/>
            <c:spPr>
              <a:ln w="38033">
                <a:solidFill>
                  <a:schemeClr val="accent3"/>
                </a:solidFill>
                <a:prstDash val="solid"/>
              </a:ln>
            </c:spPr>
          </c:dPt>
          <c:dLbls>
            <c:numFmt formatCode="\$#,##0_);[Red]\(\$#,##0\)" sourceLinked="0"/>
            <c:spPr>
              <a:noFill/>
              <a:ln w="25356">
                <a:noFill/>
              </a:ln>
            </c:sp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Sheet1!$B$1:$J$1</c:f>
              <c:numCache>
                <c:formatCode>General</c:formatCode>
                <c:ptCount val="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</c:numCache>
            </c:numRef>
          </c:cat>
          <c:val>
            <c:numRef>
              <c:f>Sheet1!$B$3:$J$3</c:f>
              <c:numCache>
                <c:formatCode>"$"#,##0.00_);[Red]\("$"#,##0.00\)</c:formatCode>
                <c:ptCount val="9"/>
                <c:pt idx="0">
                  <c:v>2250</c:v>
                </c:pt>
                <c:pt idx="1">
                  <c:v>2400</c:v>
                </c:pt>
                <c:pt idx="2">
                  <c:v>2510</c:v>
                </c:pt>
                <c:pt idx="3">
                  <c:v>2700</c:v>
                </c:pt>
                <c:pt idx="4">
                  <c:v>2830</c:v>
                </c:pt>
                <c:pt idx="5">
                  <c:v>2840</c:v>
                </c:pt>
                <c:pt idx="6">
                  <c:v>2930</c:v>
                </c:pt>
                <c:pt idx="7">
                  <c:v>2970</c:v>
                </c:pt>
                <c:pt idx="8">
                  <c:v>2850</c:v>
                </c:pt>
              </c:numCache>
            </c:numRef>
          </c:val>
          <c:smooth val="0"/>
        </c:ser>
        <c:ser>
          <c:idx val="4"/>
          <c:order val="2"/>
          <c:tx>
            <c:strRef>
              <c:f>Sheet1!$A$4</c:f>
              <c:strCache>
                <c:ptCount val="1"/>
                <c:pt idx="0">
                  <c:v>Deductible</c:v>
                </c:pt>
              </c:strCache>
            </c:strRef>
          </c:tx>
          <c:spPr>
            <a:ln w="38033">
              <a:solidFill>
                <a:schemeClr val="accent5"/>
              </a:solidFill>
              <a:prstDash val="solid"/>
            </a:ln>
          </c:spPr>
          <c:marker>
            <c:symbol val="diamond"/>
            <c:size val="9"/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dLbls>
            <c:numFmt formatCode="\$#,##0_);[Red]\(\$#,##0\)" sourceLinked="0"/>
            <c:spPr>
              <a:noFill/>
              <a:ln w="25356">
                <a:noFill/>
              </a:ln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Sheet1!$B$1:$J$1</c:f>
              <c:numCache>
                <c:formatCode>General</c:formatCode>
                <c:ptCount val="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</c:numCache>
            </c:numRef>
          </c:cat>
          <c:val>
            <c:numRef>
              <c:f>Sheet1!$B$4:$J$4</c:f>
              <c:numCache>
                <c:formatCode>"$"#,##0.00_);[Red]\("$"#,##0.00\)</c:formatCode>
                <c:ptCount val="9"/>
                <c:pt idx="0">
                  <c:v>250</c:v>
                </c:pt>
                <c:pt idx="1">
                  <c:v>265</c:v>
                </c:pt>
                <c:pt idx="2">
                  <c:v>275</c:v>
                </c:pt>
                <c:pt idx="3">
                  <c:v>295</c:v>
                </c:pt>
                <c:pt idx="4">
                  <c:v>310</c:v>
                </c:pt>
                <c:pt idx="5">
                  <c:v>310</c:v>
                </c:pt>
                <c:pt idx="6">
                  <c:v>320</c:v>
                </c:pt>
                <c:pt idx="7">
                  <c:v>325</c:v>
                </c:pt>
                <c:pt idx="8">
                  <c:v>310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10999168"/>
        <c:axId val="211000704"/>
      </c:lineChart>
      <c:catAx>
        <c:axId val="210999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3169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21100070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11000704"/>
        <c:scaling>
          <c:orientation val="minMax"/>
        </c:scaling>
        <c:delete val="0"/>
        <c:axPos val="l"/>
        <c:numFmt formatCode="\$#,##0_);[Red]\(\$#,##0\)" sourceLinked="0"/>
        <c:majorTickMark val="out"/>
        <c:minorTickMark val="none"/>
        <c:tickLblPos val="nextTo"/>
        <c:spPr>
          <a:ln w="3169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210999168"/>
        <c:crosses val="autoZero"/>
        <c:crossBetween val="between"/>
      </c:valAx>
      <c:spPr>
        <a:noFill/>
        <a:ln w="2535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97" b="1" i="0" u="none" strike="noStrike" baseline="0">
          <a:solidFill>
            <a:schemeClr val="tx1"/>
          </a:solidFill>
          <a:latin typeface="Calibri" pitchFamily="34" charset="0"/>
          <a:ea typeface="Arial"/>
          <a:cs typeface="Calibri" pitchFamily="34" charset="0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9/19/2013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83A1AB2-CC9A-4883-98B6-548A4A3CDE0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637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37511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24979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8816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14711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15772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5323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70889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24075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2347" y="1817601"/>
            <a:ext cx="8223439" cy="1000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1" i="0">
                <a:latin typeface="Calibri" pitchFamily="34" charset="0"/>
                <a:cs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44467" y="2946400"/>
            <a:ext cx="6391275" cy="8842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SUBTITLE STYLE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444467" y="4238484"/>
            <a:ext cx="3352800" cy="28436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Authors</a:t>
            </a:r>
            <a:endParaRPr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14" hasCustomPrompt="1"/>
          </p:nvPr>
        </p:nvSpPr>
        <p:spPr>
          <a:xfrm>
            <a:off x="4480280" y="6174160"/>
            <a:ext cx="4416425" cy="531440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1200" b="0" i="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Date: January 23, 2013</a:t>
            </a:r>
          </a:p>
          <a:p>
            <a:pPr lvl="0"/>
            <a:r>
              <a:rPr lang="en-US" dirty="0" smtClean="0"/>
              <a:t>Location: Washington D.C.</a:t>
            </a:r>
            <a:endParaRPr lang="en-US" dirty="0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6" hasCustomPrompt="1"/>
          </p:nvPr>
        </p:nvSpPr>
        <p:spPr>
          <a:xfrm>
            <a:off x="444467" y="4644232"/>
            <a:ext cx="5984875" cy="84931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20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Multiple Author Names, Name Last Name, Name </a:t>
            </a:r>
            <a:r>
              <a:rPr lang="en-US" dirty="0" err="1" smtClean="0"/>
              <a:t>lastname</a:t>
            </a:r>
            <a:r>
              <a:rPr lang="en-US" dirty="0" smtClean="0"/>
              <a:t> &amp; name </a:t>
            </a:r>
            <a:r>
              <a:rPr lang="en-US" dirty="0" err="1" smtClean="0"/>
              <a:t>lastname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794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3" r:id="rId4"/>
    <p:sldLayoutId id="2147483678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Exhibit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648246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Figure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188278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0541" y="1554480"/>
            <a:ext cx="8682918" cy="4481320"/>
          </a:xfrm>
          <a:prstGeom prst="rect">
            <a:avLst/>
          </a:prstGeom>
          <a:solidFill>
            <a:srgbClr val="0B78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541" y="228600"/>
            <a:ext cx="1087719" cy="10932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59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baseline="0">
          <a:solidFill>
            <a:schemeClr val="bg1"/>
          </a:solidFill>
          <a:latin typeface="MetaSerif-Book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0104027"/>
              </p:ext>
            </p:extLst>
          </p:nvPr>
        </p:nvGraphicFramePr>
        <p:xfrm>
          <a:off x="36444" y="152400"/>
          <a:ext cx="9061450" cy="662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8" name="Group 27"/>
          <p:cNvGrpSpPr/>
          <p:nvPr/>
        </p:nvGrpSpPr>
        <p:grpSpPr>
          <a:xfrm>
            <a:off x="838200" y="2800350"/>
            <a:ext cx="1066800" cy="1695450"/>
            <a:chOff x="1162050" y="2114550"/>
            <a:chExt cx="1066800" cy="1695450"/>
          </a:xfrm>
        </p:grpSpPr>
        <p:sp>
          <p:nvSpPr>
            <p:cNvPr id="63493" name="Text Box 5"/>
            <p:cNvSpPr txBox="1">
              <a:spLocks noChangeArrowheads="1"/>
            </p:cNvSpPr>
            <p:nvPr/>
          </p:nvSpPr>
          <p:spPr bwMode="auto">
            <a:xfrm>
              <a:off x="1162050" y="2787650"/>
              <a:ext cx="10668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 i="1" dirty="0">
                  <a:latin typeface="Calibri" pitchFamily="34" charset="0"/>
                  <a:cs typeface="Calibri" pitchFamily="34" charset="0"/>
                </a:rPr>
                <a:t>$2,850</a:t>
              </a:r>
            </a:p>
          </p:txBody>
        </p:sp>
        <p:sp>
          <p:nvSpPr>
            <p:cNvPr id="63498" name="Line 10"/>
            <p:cNvSpPr>
              <a:spLocks noChangeShapeType="1"/>
            </p:cNvSpPr>
            <p:nvPr/>
          </p:nvSpPr>
          <p:spPr bwMode="auto">
            <a:xfrm>
              <a:off x="1695450" y="31242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3499" name="Line 11"/>
            <p:cNvSpPr>
              <a:spLocks noChangeShapeType="1"/>
            </p:cNvSpPr>
            <p:nvPr/>
          </p:nvSpPr>
          <p:spPr bwMode="auto">
            <a:xfrm flipV="1">
              <a:off x="1704975" y="2114550"/>
              <a:ext cx="0" cy="6397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1638300" y="2619375"/>
            <a:ext cx="1066800" cy="1771650"/>
            <a:chOff x="2209800" y="1885950"/>
            <a:chExt cx="1066800" cy="1771650"/>
          </a:xfrm>
        </p:grpSpPr>
        <p:sp>
          <p:nvSpPr>
            <p:cNvPr id="63494" name="Text Box 6"/>
            <p:cNvSpPr txBox="1">
              <a:spLocks noChangeArrowheads="1"/>
            </p:cNvSpPr>
            <p:nvPr/>
          </p:nvSpPr>
          <p:spPr bwMode="auto">
            <a:xfrm>
              <a:off x="2209800" y="2625725"/>
              <a:ext cx="10668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 i="1" dirty="0">
                  <a:latin typeface="Calibri" pitchFamily="34" charset="0"/>
                  <a:cs typeface="Calibri" pitchFamily="34" charset="0"/>
                </a:rPr>
                <a:t>$3,051</a:t>
              </a:r>
            </a:p>
          </p:txBody>
        </p:sp>
        <p:sp>
          <p:nvSpPr>
            <p:cNvPr id="63500" name="Line 12"/>
            <p:cNvSpPr>
              <a:spLocks noChangeShapeType="1"/>
            </p:cNvSpPr>
            <p:nvPr/>
          </p:nvSpPr>
          <p:spPr bwMode="auto">
            <a:xfrm>
              <a:off x="2733675" y="29718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3501" name="Line 13"/>
            <p:cNvSpPr>
              <a:spLocks noChangeShapeType="1"/>
            </p:cNvSpPr>
            <p:nvPr/>
          </p:nvSpPr>
          <p:spPr bwMode="auto">
            <a:xfrm flipV="1">
              <a:off x="2733675" y="1885950"/>
              <a:ext cx="0" cy="7318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390775" y="2363374"/>
            <a:ext cx="1066800" cy="1908175"/>
            <a:chOff x="3895725" y="1687513"/>
            <a:chExt cx="1066800" cy="1908175"/>
          </a:xfrm>
        </p:grpSpPr>
        <p:sp>
          <p:nvSpPr>
            <p:cNvPr id="63495" name="Text Box 7"/>
            <p:cNvSpPr txBox="1">
              <a:spLocks noChangeArrowheads="1"/>
            </p:cNvSpPr>
            <p:nvPr/>
          </p:nvSpPr>
          <p:spPr bwMode="auto">
            <a:xfrm>
              <a:off x="3895725" y="2466975"/>
              <a:ext cx="10668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 i="1" dirty="0">
                  <a:latin typeface="Calibri" pitchFamily="34" charset="0"/>
                  <a:cs typeface="Calibri" pitchFamily="34" charset="0"/>
                </a:rPr>
                <a:t>$3,216</a:t>
              </a:r>
            </a:p>
          </p:txBody>
        </p:sp>
        <p:sp>
          <p:nvSpPr>
            <p:cNvPr id="63502" name="Line 14"/>
            <p:cNvSpPr>
              <a:spLocks noChangeShapeType="1"/>
            </p:cNvSpPr>
            <p:nvPr/>
          </p:nvSpPr>
          <p:spPr bwMode="auto">
            <a:xfrm>
              <a:off x="4429125" y="2819400"/>
              <a:ext cx="0" cy="776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3503" name="Line 15"/>
            <p:cNvSpPr>
              <a:spLocks noChangeShapeType="1"/>
            </p:cNvSpPr>
            <p:nvPr/>
          </p:nvSpPr>
          <p:spPr bwMode="auto">
            <a:xfrm flipH="1" flipV="1">
              <a:off x="4438650" y="1687513"/>
              <a:ext cx="0" cy="7762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143250" y="2146300"/>
            <a:ext cx="1066800" cy="2044700"/>
            <a:chOff x="5257800" y="1438275"/>
            <a:chExt cx="1066800" cy="2044700"/>
          </a:xfrm>
        </p:grpSpPr>
        <p:sp>
          <p:nvSpPr>
            <p:cNvPr id="63496" name="Text Box 8"/>
            <p:cNvSpPr txBox="1">
              <a:spLocks noChangeArrowheads="1"/>
            </p:cNvSpPr>
            <p:nvPr/>
          </p:nvSpPr>
          <p:spPr bwMode="auto">
            <a:xfrm>
              <a:off x="5257800" y="2266950"/>
              <a:ext cx="10668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 i="1" dirty="0">
                  <a:latin typeface="Calibri" pitchFamily="34" charset="0"/>
                  <a:cs typeface="Calibri" pitchFamily="34" charset="0"/>
                </a:rPr>
                <a:t>$3,454</a:t>
              </a:r>
            </a:p>
          </p:txBody>
        </p:sp>
        <p:sp>
          <p:nvSpPr>
            <p:cNvPr id="63504" name="Line 16"/>
            <p:cNvSpPr>
              <a:spLocks noChangeShapeType="1"/>
            </p:cNvSpPr>
            <p:nvPr/>
          </p:nvSpPr>
          <p:spPr bwMode="auto">
            <a:xfrm>
              <a:off x="5791200" y="2614613"/>
              <a:ext cx="0" cy="8683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3505" name="Line 17"/>
            <p:cNvSpPr>
              <a:spLocks noChangeShapeType="1"/>
            </p:cNvSpPr>
            <p:nvPr/>
          </p:nvSpPr>
          <p:spPr bwMode="auto">
            <a:xfrm flipV="1">
              <a:off x="5791200" y="1438275"/>
              <a:ext cx="0" cy="8223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3905250" y="1868487"/>
            <a:ext cx="1066800" cy="2170113"/>
            <a:chOff x="6629400" y="1209675"/>
            <a:chExt cx="1066800" cy="2170113"/>
          </a:xfrm>
        </p:grpSpPr>
        <p:sp>
          <p:nvSpPr>
            <p:cNvPr id="63497" name="Text Box 9"/>
            <p:cNvSpPr txBox="1">
              <a:spLocks noChangeArrowheads="1"/>
            </p:cNvSpPr>
            <p:nvPr/>
          </p:nvSpPr>
          <p:spPr bwMode="auto">
            <a:xfrm>
              <a:off x="6629400" y="2124075"/>
              <a:ext cx="10668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 i="1" dirty="0">
                  <a:latin typeface="Calibri" pitchFamily="34" charset="0"/>
                  <a:cs typeface="Calibri" pitchFamily="34" charset="0"/>
                </a:rPr>
                <a:t>$3,610</a:t>
              </a:r>
            </a:p>
          </p:txBody>
        </p:sp>
        <p:sp>
          <p:nvSpPr>
            <p:cNvPr id="63506" name="Line 18"/>
            <p:cNvSpPr>
              <a:spLocks noChangeShapeType="1"/>
            </p:cNvSpPr>
            <p:nvPr/>
          </p:nvSpPr>
          <p:spPr bwMode="auto">
            <a:xfrm>
              <a:off x="7153275" y="2465388"/>
              <a:ext cx="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3507" name="Line 19"/>
            <p:cNvSpPr>
              <a:spLocks noChangeShapeType="1"/>
            </p:cNvSpPr>
            <p:nvPr/>
          </p:nvSpPr>
          <p:spPr bwMode="auto">
            <a:xfrm flipV="1">
              <a:off x="7153275" y="1209675"/>
              <a:ext cx="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63508" name="Text Box 20"/>
          <p:cNvSpPr txBox="1">
            <a:spLocks noChangeArrowheads="1"/>
          </p:cNvSpPr>
          <p:nvPr/>
        </p:nvSpPr>
        <p:spPr bwMode="auto">
          <a:xfrm>
            <a:off x="7848600" y="1019175"/>
            <a:ext cx="129457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latin typeface="Calibri" pitchFamily="34" charset="0"/>
                <a:cs typeface="Calibri" pitchFamily="34" charset="0"/>
              </a:rPr>
              <a:t>Catastrophic Limit</a:t>
            </a:r>
          </a:p>
        </p:txBody>
      </p:sp>
      <p:sp>
        <p:nvSpPr>
          <p:cNvPr id="63509" name="AutoShape 21"/>
          <p:cNvSpPr>
            <a:spLocks/>
          </p:cNvSpPr>
          <p:nvPr/>
        </p:nvSpPr>
        <p:spPr bwMode="auto">
          <a:xfrm>
            <a:off x="7696200" y="1562100"/>
            <a:ext cx="152400" cy="2743200"/>
          </a:xfrm>
          <a:prstGeom prst="rightBracket">
            <a:avLst>
              <a:gd name="adj" fmla="val 141667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3510" name="Text Box 22"/>
          <p:cNvSpPr txBox="1">
            <a:spLocks noChangeArrowheads="1"/>
          </p:cNvSpPr>
          <p:nvPr/>
        </p:nvSpPr>
        <p:spPr bwMode="auto">
          <a:xfrm>
            <a:off x="7848600" y="2463225"/>
            <a:ext cx="1143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latin typeface="Calibri" pitchFamily="34" charset="0"/>
                <a:cs typeface="Calibri" pitchFamily="34" charset="0"/>
              </a:rPr>
              <a:t>Coverage </a:t>
            </a:r>
            <a:r>
              <a:rPr lang="en-US" sz="1600" b="1" dirty="0" smtClean="0">
                <a:latin typeface="Calibri" pitchFamily="34" charset="0"/>
                <a:cs typeface="Calibri" pitchFamily="34" charset="0"/>
              </a:rPr>
              <a:t>Gap</a:t>
            </a:r>
            <a:r>
              <a:rPr lang="en-US" sz="1600" b="1" baseline="30000" dirty="0" smtClean="0">
                <a:latin typeface="Calibri" pitchFamily="34" charset="0"/>
                <a:cs typeface="Calibri" pitchFamily="34" charset="0"/>
              </a:rPr>
              <a:t>2</a:t>
            </a:r>
          </a:p>
        </p:txBody>
      </p:sp>
      <p:sp>
        <p:nvSpPr>
          <p:cNvPr id="63511" name="Text Box 23"/>
          <p:cNvSpPr txBox="1">
            <a:spLocks noChangeArrowheads="1"/>
          </p:cNvSpPr>
          <p:nvPr/>
        </p:nvSpPr>
        <p:spPr bwMode="auto">
          <a:xfrm>
            <a:off x="7848600" y="3898900"/>
            <a:ext cx="11430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latin typeface="Calibri" pitchFamily="34" charset="0"/>
                <a:cs typeface="Calibri" pitchFamily="34" charset="0"/>
              </a:rPr>
              <a:t>Initial Coverage Limit</a:t>
            </a:r>
          </a:p>
        </p:txBody>
      </p:sp>
      <p:sp>
        <p:nvSpPr>
          <p:cNvPr id="63512" name="Text Box 24"/>
          <p:cNvSpPr txBox="1">
            <a:spLocks noChangeArrowheads="1"/>
          </p:cNvSpPr>
          <p:nvPr/>
        </p:nvSpPr>
        <p:spPr bwMode="auto">
          <a:xfrm>
            <a:off x="7848600" y="5815772"/>
            <a:ext cx="1143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latin typeface="Calibri" pitchFamily="34" charset="0"/>
                <a:cs typeface="Calibri" pitchFamily="34" charset="0"/>
              </a:rPr>
              <a:t>Deductible</a:t>
            </a:r>
          </a:p>
        </p:txBody>
      </p:sp>
      <p:sp>
        <p:nvSpPr>
          <p:cNvPr id="63514" name="Text Box 26"/>
          <p:cNvSpPr txBox="1">
            <a:spLocks noChangeArrowheads="1"/>
          </p:cNvSpPr>
          <p:nvPr/>
        </p:nvSpPr>
        <p:spPr bwMode="auto">
          <a:xfrm>
            <a:off x="0" y="10180"/>
            <a:ext cx="1905000" cy="491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600" b="1" i="1" dirty="0">
                <a:latin typeface="Calibri" pitchFamily="34" charset="0"/>
                <a:cs typeface="Calibri" pitchFamily="34" charset="0"/>
              </a:rPr>
              <a:t>Total drug spending: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4676775" y="1868487"/>
            <a:ext cx="1066800" cy="2170113"/>
            <a:chOff x="6629400" y="1209675"/>
            <a:chExt cx="1066800" cy="2170113"/>
          </a:xfrm>
        </p:grpSpPr>
        <p:sp>
          <p:nvSpPr>
            <p:cNvPr id="34" name="Text Box 9"/>
            <p:cNvSpPr txBox="1">
              <a:spLocks noChangeArrowheads="1"/>
            </p:cNvSpPr>
            <p:nvPr/>
          </p:nvSpPr>
          <p:spPr bwMode="auto">
            <a:xfrm>
              <a:off x="6629400" y="2124075"/>
              <a:ext cx="10668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 i="1" dirty="0">
                  <a:latin typeface="Calibri" pitchFamily="34" charset="0"/>
                  <a:cs typeface="Calibri" pitchFamily="34" charset="0"/>
                </a:rPr>
                <a:t>$</a:t>
              </a:r>
              <a:r>
                <a:rPr lang="en-US" sz="1600" b="1" i="1" dirty="0" smtClean="0">
                  <a:latin typeface="Calibri" pitchFamily="34" charset="0"/>
                  <a:cs typeface="Calibri" pitchFamily="34" charset="0"/>
                </a:rPr>
                <a:t>3,608</a:t>
              </a:r>
              <a:endParaRPr lang="en-US" sz="1600" b="1" i="1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5" name="Line 18"/>
            <p:cNvSpPr>
              <a:spLocks noChangeShapeType="1"/>
            </p:cNvSpPr>
            <p:nvPr/>
          </p:nvSpPr>
          <p:spPr bwMode="auto">
            <a:xfrm>
              <a:off x="7153275" y="2465388"/>
              <a:ext cx="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6" name="Line 19"/>
            <p:cNvSpPr>
              <a:spLocks noChangeShapeType="1"/>
            </p:cNvSpPr>
            <p:nvPr/>
          </p:nvSpPr>
          <p:spPr bwMode="auto">
            <a:xfrm flipV="1">
              <a:off x="7153275" y="1209675"/>
              <a:ext cx="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448300" y="1792287"/>
            <a:ext cx="1066800" cy="2170113"/>
            <a:chOff x="6675783" y="1209675"/>
            <a:chExt cx="1066800" cy="2170113"/>
          </a:xfrm>
        </p:grpSpPr>
        <p:sp>
          <p:nvSpPr>
            <p:cNvPr id="38" name="Text Box 9"/>
            <p:cNvSpPr txBox="1">
              <a:spLocks noChangeArrowheads="1"/>
            </p:cNvSpPr>
            <p:nvPr/>
          </p:nvSpPr>
          <p:spPr bwMode="auto">
            <a:xfrm>
              <a:off x="6675783" y="2124075"/>
              <a:ext cx="10668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 i="1" dirty="0">
                  <a:latin typeface="Calibri" pitchFamily="34" charset="0"/>
                  <a:cs typeface="Calibri" pitchFamily="34" charset="0"/>
                </a:rPr>
                <a:t>$</a:t>
              </a:r>
              <a:r>
                <a:rPr lang="en-US" sz="1600" b="1" i="1" dirty="0" smtClean="0">
                  <a:latin typeface="Calibri" pitchFamily="34" charset="0"/>
                  <a:cs typeface="Calibri" pitchFamily="34" charset="0"/>
                </a:rPr>
                <a:t>3,800</a:t>
              </a:r>
              <a:endParaRPr lang="en-US" sz="1600" b="1" i="1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9" name="Line 18"/>
            <p:cNvSpPr>
              <a:spLocks noChangeShapeType="1"/>
            </p:cNvSpPr>
            <p:nvPr/>
          </p:nvSpPr>
          <p:spPr bwMode="auto">
            <a:xfrm>
              <a:off x="7199658" y="2465388"/>
              <a:ext cx="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0" name="Line 19"/>
            <p:cNvSpPr>
              <a:spLocks noChangeShapeType="1"/>
            </p:cNvSpPr>
            <p:nvPr/>
          </p:nvSpPr>
          <p:spPr bwMode="auto">
            <a:xfrm flipV="1">
              <a:off x="7199658" y="1209675"/>
              <a:ext cx="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41" name="Text Box 9"/>
          <p:cNvSpPr txBox="1">
            <a:spLocks noChangeArrowheads="1"/>
          </p:cNvSpPr>
          <p:nvPr/>
        </p:nvSpPr>
        <p:spPr bwMode="auto">
          <a:xfrm>
            <a:off x="6200775" y="2514600"/>
            <a:ext cx="1066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i="1" dirty="0">
                <a:latin typeface="Calibri" pitchFamily="34" charset="0"/>
                <a:cs typeface="Calibri" pitchFamily="34" charset="0"/>
              </a:rPr>
              <a:t>$</a:t>
            </a:r>
            <a:r>
              <a:rPr lang="en-US" sz="1600" b="1" i="1" dirty="0" smtClean="0">
                <a:latin typeface="Calibri" pitchFamily="34" charset="0"/>
                <a:cs typeface="Calibri" pitchFamily="34" charset="0"/>
              </a:rPr>
              <a:t>3,985</a:t>
            </a:r>
            <a:endParaRPr lang="en-US" sz="1600" b="1" i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2" name="Line 19"/>
          <p:cNvSpPr>
            <a:spLocks noChangeShapeType="1"/>
          </p:cNvSpPr>
          <p:nvPr/>
        </p:nvSpPr>
        <p:spPr bwMode="auto">
          <a:xfrm flipV="1">
            <a:off x="6734175" y="16002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/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3" name="Line 18"/>
          <p:cNvSpPr>
            <a:spLocks noChangeShapeType="1"/>
          </p:cNvSpPr>
          <p:nvPr/>
        </p:nvSpPr>
        <p:spPr bwMode="auto">
          <a:xfrm>
            <a:off x="6743700" y="2895600"/>
            <a:ext cx="0" cy="10972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/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734714" y="1019175"/>
            <a:ext cx="494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Calibri" pitchFamily="34" charset="0"/>
                <a:cs typeface="Calibri" pitchFamily="34" charset="0"/>
              </a:rPr>
              <a:t>1</a:t>
            </a:r>
            <a:endParaRPr lang="en-US" sz="1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5" name="Text Box 9"/>
          <p:cNvSpPr txBox="1">
            <a:spLocks noChangeArrowheads="1"/>
          </p:cNvSpPr>
          <p:nvPr/>
        </p:nvSpPr>
        <p:spPr bwMode="auto">
          <a:xfrm>
            <a:off x="6962775" y="2636520"/>
            <a:ext cx="1066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i="1" dirty="0">
                <a:latin typeface="Calibri" pitchFamily="34" charset="0"/>
                <a:cs typeface="Calibri" pitchFamily="34" charset="0"/>
              </a:rPr>
              <a:t>$</a:t>
            </a:r>
            <a:r>
              <a:rPr lang="en-US" sz="1600" b="1" i="1" dirty="0" smtClean="0">
                <a:latin typeface="Calibri" pitchFamily="34" charset="0"/>
                <a:cs typeface="Calibri" pitchFamily="34" charset="0"/>
              </a:rPr>
              <a:t>3,841</a:t>
            </a:r>
            <a:endParaRPr lang="en-US" sz="1600" b="1" i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6" name="Line 19"/>
          <p:cNvSpPr>
            <a:spLocks noChangeShapeType="1"/>
          </p:cNvSpPr>
          <p:nvPr/>
        </p:nvSpPr>
        <p:spPr bwMode="auto">
          <a:xfrm flipV="1">
            <a:off x="7496175" y="172212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/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7" name="Line 18"/>
          <p:cNvSpPr>
            <a:spLocks noChangeShapeType="1"/>
          </p:cNvSpPr>
          <p:nvPr/>
        </p:nvSpPr>
        <p:spPr bwMode="auto">
          <a:xfrm>
            <a:off x="7505700" y="3017520"/>
            <a:ext cx="0" cy="10972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/>
            <a:endParaRPr lang="en-US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155907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with exhibit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efault with figure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pag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27</TotalTime>
  <Words>31</Words>
  <Application>Microsoft Office PowerPoint</Application>
  <PresentationFormat>On-screen Show (4:3)</PresentationFormat>
  <Paragraphs>15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Blank</vt:lpstr>
      <vt:lpstr>Default with exhibit #</vt:lpstr>
      <vt:lpstr>Default with figure #</vt:lpstr>
      <vt:lpstr>Title page</vt:lpstr>
      <vt:lpstr>PowerPoint Presentation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Juliette Cubanski</dc:creator>
  <cp:lastModifiedBy>Juliette Cubanski</cp:lastModifiedBy>
  <cp:revision>2</cp:revision>
  <dcterms:created xsi:type="dcterms:W3CDTF">2013-09-19T20:37:00Z</dcterms:created>
  <dcterms:modified xsi:type="dcterms:W3CDTF">2013-09-19T21:04:48Z</dcterms:modified>
</cp:coreProperties>
</file>