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99" r:id="rId4"/>
    <p:sldMasterId id="2147483906" r:id="rId5"/>
    <p:sldMasterId id="2147483911" r:id="rId6"/>
    <p:sldMasterId id="2147483916" r:id="rId7"/>
  </p:sldMasterIdLst>
  <p:notesMasterIdLst>
    <p:notesMasterId r:id="rId16"/>
  </p:notesMasterIdLst>
  <p:handoutMasterIdLst>
    <p:handoutMasterId r:id="rId17"/>
  </p:handoutMasterIdLst>
  <p:sldIdLst>
    <p:sldId id="300" r:id="rId8"/>
    <p:sldId id="314" r:id="rId9"/>
    <p:sldId id="298" r:id="rId10"/>
    <p:sldId id="315" r:id="rId11"/>
    <p:sldId id="304" r:id="rId12"/>
    <p:sldId id="309" r:id="rId13"/>
    <p:sldId id="316" r:id="rId14"/>
    <p:sldId id="313" r:id="rId15"/>
  </p:sldIdLst>
  <p:sldSz cx="9144000" cy="6858000" type="screen4x3"/>
  <p:notesSz cx="7010400" cy="9296400"/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0BD"/>
    <a:srgbClr val="D0DCE2"/>
    <a:srgbClr val="7F9DAD"/>
    <a:srgbClr val="4C6878"/>
    <a:srgbClr val="6B8EA1"/>
    <a:srgbClr val="366A7C"/>
    <a:srgbClr val="4D76A3"/>
    <a:srgbClr val="2F86C1"/>
    <a:srgbClr val="FFFF66"/>
    <a:srgbClr val="F39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100" d="100"/>
          <a:sy n="100" d="100"/>
        </p:scale>
        <p:origin x="-1860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59177888022679E-2"/>
          <c:y val="0.1195464230887255"/>
          <c:w val="0.96881644223954644"/>
          <c:h val="0.7685293054272286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Did not switch plans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PDP &amp; MA-PD Enrollees</c:v>
                </c:pt>
                <c:pt idx="1">
                  <c:v>PDP Enrollees</c:v>
                </c:pt>
                <c:pt idx="2">
                  <c:v>MA-PD Enrollees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0.874</c:v>
                </c:pt>
                <c:pt idx="1">
                  <c:v>0.871</c:v>
                </c:pt>
                <c:pt idx="2">
                  <c:v>0.879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Switched plans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PDP &amp; MA-PD Enrollees</c:v>
                </c:pt>
                <c:pt idx="1">
                  <c:v>PDP Enrollees</c:v>
                </c:pt>
                <c:pt idx="2">
                  <c:v>MA-PD Enrollees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0.126</c:v>
                </c:pt>
                <c:pt idx="1">
                  <c:v>0.129</c:v>
                </c:pt>
                <c:pt idx="2">
                  <c:v>0.121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898176"/>
        <c:axId val="130908160"/>
      </c:barChart>
      <c:catAx>
        <c:axId val="1308981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130908160"/>
        <c:crosses val="autoZero"/>
        <c:auto val="1"/>
        <c:lblAlgn val="ctr"/>
        <c:lblOffset val="100"/>
        <c:noMultiLvlLbl val="0"/>
      </c:catAx>
      <c:valAx>
        <c:axId val="130908160"/>
        <c:scaling>
          <c:orientation val="minMax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30898176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23567314184947294"/>
          <c:y val="1.6666666666666666E-2"/>
          <c:w val="0.58573011824974752"/>
          <c:h val="8.197331583552056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819571865443424E-2"/>
          <c:y val="0.10903139069929813"/>
          <c:w val="0.96636085626911317"/>
          <c:h val="0.7084793763078250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Did not switch plans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Sheet1!$A$2:$A$16</c:f>
              <c:strCache>
                <c:ptCount val="15"/>
                <c:pt idx="0">
                  <c:v>PDP &amp; MA-PD</c:v>
                </c:pt>
                <c:pt idx="1">
                  <c:v>PDP</c:v>
                </c:pt>
                <c:pt idx="2">
                  <c:v>MA-PD</c:v>
                </c:pt>
                <c:pt idx="4">
                  <c:v>PDP &amp; MA-PD</c:v>
                </c:pt>
                <c:pt idx="5">
                  <c:v>PDP</c:v>
                </c:pt>
                <c:pt idx="6">
                  <c:v>MA-PD</c:v>
                </c:pt>
                <c:pt idx="8">
                  <c:v>PDP &amp; MA-PD</c:v>
                </c:pt>
                <c:pt idx="9">
                  <c:v>PDP</c:v>
                </c:pt>
                <c:pt idx="10">
                  <c:v>MA-PD</c:v>
                </c:pt>
                <c:pt idx="12">
                  <c:v>PDP &amp; MA-PD</c:v>
                </c:pt>
                <c:pt idx="13">
                  <c:v>PDP</c:v>
                </c:pt>
                <c:pt idx="14">
                  <c:v>MA-PD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0.89400000000000002</c:v>
                </c:pt>
                <c:pt idx="1">
                  <c:v>0.88700000000000001</c:v>
                </c:pt>
                <c:pt idx="2">
                  <c:v>0.90600000000000003</c:v>
                </c:pt>
                <c:pt idx="4">
                  <c:v>0.86899999999999999</c:v>
                </c:pt>
                <c:pt idx="5">
                  <c:v>0.86399999999999999</c:v>
                </c:pt>
                <c:pt idx="6">
                  <c:v>0.877</c:v>
                </c:pt>
                <c:pt idx="8">
                  <c:v>0.88200000000000001</c:v>
                </c:pt>
                <c:pt idx="9">
                  <c:v>0.871</c:v>
                </c:pt>
                <c:pt idx="10">
                  <c:v>0.89900000000000002</c:v>
                </c:pt>
                <c:pt idx="12">
                  <c:v>0.85</c:v>
                </c:pt>
                <c:pt idx="13">
                  <c:v>0.86399999999999999</c:v>
                </c:pt>
                <c:pt idx="14">
                  <c:v>0.83199999999999996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Switched plans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Sheet1!$A$2:$A$16</c:f>
              <c:strCache>
                <c:ptCount val="15"/>
                <c:pt idx="0">
                  <c:v>PDP &amp; MA-PD</c:v>
                </c:pt>
                <c:pt idx="1">
                  <c:v>PDP</c:v>
                </c:pt>
                <c:pt idx="2">
                  <c:v>MA-PD</c:v>
                </c:pt>
                <c:pt idx="4">
                  <c:v>PDP &amp; MA-PD</c:v>
                </c:pt>
                <c:pt idx="5">
                  <c:v>PDP</c:v>
                </c:pt>
                <c:pt idx="6">
                  <c:v>MA-PD</c:v>
                </c:pt>
                <c:pt idx="8">
                  <c:v>PDP &amp; MA-PD</c:v>
                </c:pt>
                <c:pt idx="9">
                  <c:v>PDP</c:v>
                </c:pt>
                <c:pt idx="10">
                  <c:v>MA-PD</c:v>
                </c:pt>
                <c:pt idx="12">
                  <c:v>PDP &amp; MA-PD</c:v>
                </c:pt>
                <c:pt idx="13">
                  <c:v>PDP</c:v>
                </c:pt>
                <c:pt idx="14">
                  <c:v>MA-PD</c:v>
                </c:pt>
              </c:strCache>
            </c:strRef>
          </c:cat>
          <c:val>
            <c:numRef>
              <c:f>Sheet1!$C$2:$C$16</c:f>
              <c:numCache>
                <c:formatCode>0.0%</c:formatCode>
                <c:ptCount val="15"/>
                <c:pt idx="0">
                  <c:v>0.10599999999999998</c:v>
                </c:pt>
                <c:pt idx="1">
                  <c:v>0.11299999999999999</c:v>
                </c:pt>
                <c:pt idx="2">
                  <c:v>9.3999999999999972E-2</c:v>
                </c:pt>
                <c:pt idx="4">
                  <c:v>0.13100000000000001</c:v>
                </c:pt>
                <c:pt idx="5">
                  <c:v>0.13600000000000001</c:v>
                </c:pt>
                <c:pt idx="6">
                  <c:v>0.123</c:v>
                </c:pt>
                <c:pt idx="8">
                  <c:v>0.11799999999999999</c:v>
                </c:pt>
                <c:pt idx="9">
                  <c:v>0.129</c:v>
                </c:pt>
                <c:pt idx="10">
                  <c:v>0.10099999999999998</c:v>
                </c:pt>
                <c:pt idx="12">
                  <c:v>0.15000000000000002</c:v>
                </c:pt>
                <c:pt idx="13">
                  <c:v>0.13600000000000001</c:v>
                </c:pt>
                <c:pt idx="14">
                  <c:v>0.16800000000000004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60950912"/>
        <c:axId val="160977280"/>
      </c:barChart>
      <c:catAx>
        <c:axId val="160950912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60977280"/>
        <c:crosses val="autoZero"/>
        <c:auto val="1"/>
        <c:lblAlgn val="ctr"/>
        <c:lblOffset val="100"/>
        <c:noMultiLvlLbl val="0"/>
      </c:catAx>
      <c:valAx>
        <c:axId val="160977280"/>
        <c:scaling>
          <c:orientation val="minMax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crossAx val="160950912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.2341522458523301"/>
          <c:y val="1.4704727625705959E-3"/>
          <c:w val="0.5445748533736614"/>
          <c:h val="8.2414716188695572E-2"/>
        </c:manualLayout>
      </c:layout>
      <c:overlay val="1"/>
      <c:txPr>
        <a:bodyPr/>
        <a:lstStyle/>
        <a:p>
          <a:pPr>
            <a:defRPr sz="1800" b="1" i="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31671847184942"/>
          <c:y val="3.3117659814372008E-2"/>
          <c:w val="0.48274725581343436"/>
          <c:h val="0.909724616121397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132457574624575E-2"/>
                  <c:y val="5.573172550242787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2.0488289424488132E-2"/>
                  <c:y val="8.377005415639670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2.0452239713834391E-2"/>
                  <c:y val="0.1906280345848820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Sheet1!$A$2:$A$6</c:f>
              <c:strCache>
                <c:ptCount val="5"/>
                <c:pt idx="0">
                  <c:v>Never switched</c:v>
                </c:pt>
                <c:pt idx="1">
                  <c:v>1 switch</c:v>
                </c:pt>
                <c:pt idx="2">
                  <c:v>2 switches</c:v>
                </c:pt>
                <c:pt idx="3">
                  <c:v>3 switches</c:v>
                </c:pt>
                <c:pt idx="4">
                  <c:v>Switched every year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0.71899999999999997</c:v>
                </c:pt>
                <c:pt idx="1">
                  <c:v>0.191</c:v>
                </c:pt>
                <c:pt idx="2">
                  <c:v>6.2E-2</c:v>
                </c:pt>
                <c:pt idx="3">
                  <c:v>2.1999999999999999E-2</c:v>
                </c:pt>
                <c:pt idx="4">
                  <c:v>5.0000000000000001E-3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1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5947712418300651E-2"/>
          <c:w val="0.98582565556343016"/>
          <c:h val="0.9218084504142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PDP-to-PDP switching rate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0.10100000000000001</c:v>
                </c:pt>
                <c:pt idx="1">
                  <c:v>6.7000000000000004E-2</c:v>
                </c:pt>
                <c:pt idx="2">
                  <c:v>0.16700000000000001</c:v>
                </c:pt>
                <c:pt idx="3">
                  <c:v>0.32</c:v>
                </c:pt>
                <c:pt idx="4">
                  <c:v>0.45900000000000002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24640"/>
        <c:axId val="161030528"/>
      </c:barChart>
      <c:catAx>
        <c:axId val="16102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161030528"/>
        <c:crosses val="autoZero"/>
        <c:auto val="1"/>
        <c:lblAlgn val="ctr"/>
        <c:lblOffset val="100"/>
        <c:noMultiLvlLbl val="0"/>
      </c:catAx>
      <c:valAx>
        <c:axId val="161030528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61024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681216761441319"/>
          <c:y val="7.1466294589008494E-2"/>
          <c:w val="0.63759605350535997"/>
          <c:h val="0.7821578276980083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least 5% lower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42.1%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47.3%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192771084337352E-2"/>
                  <c:y val="-5.554680664916936E-3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tx1"/>
                        </a:solidFill>
                      </a:defRPr>
                    </a:pPr>
                    <a:r>
                      <a:rPr lang="en-US" sz="1800" dirty="0" smtClean="0">
                        <a:solidFill>
                          <a:schemeClr val="tx1"/>
                        </a:solidFill>
                      </a:rPr>
                      <a:t>8.3%</a:t>
                    </a:r>
                    <a:endParaRPr lang="en-US" sz="18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45.9%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Non-switchers</c:v>
                </c:pt>
                <c:pt idx="1">
                  <c:v>Switchers</c:v>
                </c:pt>
                <c:pt idx="2">
                  <c:v>Non-switchers</c:v>
                </c:pt>
                <c:pt idx="3">
                  <c:v>Switchers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-0.42099999999999999</c:v>
                </c:pt>
                <c:pt idx="1">
                  <c:v>-0.47299999999999998</c:v>
                </c:pt>
                <c:pt idx="2">
                  <c:v>-8.3000000000000004E-2</c:v>
                </c:pt>
                <c:pt idx="3">
                  <c:v>-0.45900000000000002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 least 5% higher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Non-switchers</c:v>
                </c:pt>
                <c:pt idx="1">
                  <c:v>Switchers</c:v>
                </c:pt>
                <c:pt idx="2">
                  <c:v>Non-switchers</c:v>
                </c:pt>
                <c:pt idx="3">
                  <c:v>Switchers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0.50700000000000001</c:v>
                </c:pt>
                <c:pt idx="1">
                  <c:v>0.46400000000000002</c:v>
                </c:pt>
                <c:pt idx="2">
                  <c:v>0.77900000000000003</c:v>
                </c:pt>
                <c:pt idx="3">
                  <c:v>0.46400000000000002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802688"/>
        <c:axId val="162833152"/>
      </c:barChart>
      <c:catAx>
        <c:axId val="162802688"/>
        <c:scaling>
          <c:orientation val="minMax"/>
        </c:scaling>
        <c:delete val="0"/>
        <c:axPos val="l"/>
        <c:majorTickMark val="none"/>
        <c:minorTickMark val="none"/>
        <c:tickLblPos val="low"/>
        <c:txPr>
          <a:bodyPr/>
          <a:lstStyle/>
          <a:p>
            <a:pPr>
              <a:defRPr b="1"/>
            </a:pPr>
            <a:endParaRPr lang="en-US"/>
          </a:p>
        </c:txPr>
        <c:crossAx val="162833152"/>
        <c:crosses val="autoZero"/>
        <c:auto val="1"/>
        <c:lblAlgn val="ctr"/>
        <c:lblOffset val="100"/>
        <c:noMultiLvlLbl val="0"/>
      </c:catAx>
      <c:valAx>
        <c:axId val="162833152"/>
        <c:scaling>
          <c:orientation val="minMax"/>
          <c:max val="0.8"/>
          <c:min val="-0.5"/>
        </c:scaling>
        <c:delete val="1"/>
        <c:axPos val="b"/>
        <c:numFmt formatCode="0.0%" sourceLinked="1"/>
        <c:majorTickMark val="out"/>
        <c:minorTickMark val="none"/>
        <c:tickLblPos val="nextTo"/>
        <c:crossAx val="1628026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213817195600373"/>
          <c:y val="1.6026709499905669E-2"/>
          <c:w val="0.51882397584780993"/>
          <c:h val="7.4137412838992778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9958267716535424E-2"/>
          <c:w val="1"/>
          <c:h val="0.70331259842519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Total PDP-to-PDP switching rate</c:v>
                </c:pt>
                <c:pt idx="1">
                  <c:v>Decrease</c:v>
                </c:pt>
                <c:pt idx="2">
                  <c:v>Increase of up to $10 or no change</c:v>
                </c:pt>
                <c:pt idx="3">
                  <c:v>Increase of $10 to $20</c:v>
                </c:pt>
                <c:pt idx="4">
                  <c:v>Increase of $20 or more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0.1045</c:v>
                </c:pt>
                <c:pt idx="1">
                  <c:v>7.8E-2</c:v>
                </c:pt>
                <c:pt idx="2">
                  <c:v>7.0999999999999994E-2</c:v>
                </c:pt>
                <c:pt idx="3">
                  <c:v>0.21299999999999999</c:v>
                </c:pt>
                <c:pt idx="4">
                  <c:v>0.28399999999999997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952320"/>
        <c:axId val="162953856"/>
      </c:barChart>
      <c:catAx>
        <c:axId val="1629523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="1" baseline="0"/>
            </a:pPr>
            <a:endParaRPr lang="en-US"/>
          </a:p>
        </c:txPr>
        <c:crossAx val="162953856"/>
        <c:crosses val="autoZero"/>
        <c:auto val="1"/>
        <c:lblAlgn val="ctr"/>
        <c:lblOffset val="100"/>
        <c:noMultiLvlLbl val="0"/>
      </c:catAx>
      <c:valAx>
        <c:axId val="162953856"/>
        <c:scaling>
          <c:orientation val="minMax"/>
          <c:max val="0.30000000000000004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0.0%" sourceLinked="1"/>
        <c:majorTickMark val="out"/>
        <c:minorTickMark val="none"/>
        <c:tickLblPos val="nextTo"/>
        <c:crossAx val="162952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775336640680371E-2"/>
          <c:y val="3.3333333333333333E-2"/>
          <c:w val="0.93763288447909288"/>
          <c:h val="0.739767597232164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 PDP-to-PDP switching rate</c:v>
                </c:pt>
                <c:pt idx="1">
                  <c:v>Lower deductible</c:v>
                </c:pt>
                <c:pt idx="2">
                  <c:v>Same deductible</c:v>
                </c:pt>
                <c:pt idx="3">
                  <c:v>Higher deductible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0.107</c:v>
                </c:pt>
                <c:pt idx="1">
                  <c:v>0.1</c:v>
                </c:pt>
                <c:pt idx="2">
                  <c:v>9.4E-2</c:v>
                </c:pt>
                <c:pt idx="3">
                  <c:v>0.189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76960"/>
        <c:axId val="127978496"/>
      </c:barChart>
      <c:catAx>
        <c:axId val="1279769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127978496"/>
        <c:crosses val="autoZero"/>
        <c:auto val="1"/>
        <c:lblAlgn val="ctr"/>
        <c:lblOffset val="100"/>
        <c:noMultiLvlLbl val="0"/>
      </c:catAx>
      <c:valAx>
        <c:axId val="127978496"/>
        <c:scaling>
          <c:orientation val="minMax"/>
          <c:max val="0.2"/>
          <c:min val="0"/>
        </c:scaling>
        <c:delete val="1"/>
        <c:axPos val="l"/>
        <c:numFmt formatCode="0.0%" sourceLinked="1"/>
        <c:majorTickMark val="out"/>
        <c:minorTickMark val="none"/>
        <c:tickLblPos val="nextTo"/>
        <c:crossAx val="127976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59177888022679E-2"/>
          <c:y val="8.2035761154855641E-2"/>
          <c:w val="0.96881644223954644"/>
          <c:h val="0.74464204905421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PDP-to-PDP switching rate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2006-2007</c:v>
                </c:pt>
                <c:pt idx="1">
                  <c:v>2007-2008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9.4399999999999998E-2</c:v>
                </c:pt>
                <c:pt idx="1">
                  <c:v>0.1148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dropped brand-name gap coverage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2006-2007</c:v>
                </c:pt>
                <c:pt idx="1">
                  <c:v>2007-2008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0.39100000000000001</c:v>
                </c:pt>
                <c:pt idx="1">
                  <c:v>0.503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Plan made no change in gap coverage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2006-2007</c:v>
                </c:pt>
                <c:pt idx="1">
                  <c:v>2007-2008</c:v>
                </c:pt>
              </c:strCache>
            </c:strRef>
          </c:cat>
          <c:val>
            <c:numRef>
              <c:f>Sheet1!$D$2:$D$3</c:f>
              <c:numCache>
                <c:formatCode>0.0%</c:formatCode>
                <c:ptCount val="2"/>
                <c:pt idx="0">
                  <c:v>6.9000000000000006E-2</c:v>
                </c:pt>
                <c:pt idx="1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43170560"/>
        <c:axId val="143176448"/>
      </c:barChart>
      <c:catAx>
        <c:axId val="143170560"/>
        <c:scaling>
          <c:orientation val="minMax"/>
        </c:scaling>
        <c:delete val="0"/>
        <c:axPos val="b"/>
        <c:majorTickMark val="none"/>
        <c:minorTickMark val="none"/>
        <c:tickLblPos val="none"/>
        <c:txPr>
          <a:bodyPr/>
          <a:lstStyle/>
          <a:p>
            <a:pPr>
              <a:defRPr sz="2000" b="1"/>
            </a:pPr>
            <a:endParaRPr lang="en-US"/>
          </a:p>
        </c:txPr>
        <c:crossAx val="143176448"/>
        <c:crosses val="autoZero"/>
        <c:auto val="1"/>
        <c:lblAlgn val="ctr"/>
        <c:lblOffset val="100"/>
        <c:noMultiLvlLbl val="0"/>
      </c:catAx>
      <c:valAx>
        <c:axId val="1431764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crossAx val="1431705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1.7241379310344827E-2"/>
          <c:w val="0.99715597917375853"/>
          <c:h val="6.9936645850303195E-2"/>
        </c:manualLayout>
      </c:layout>
      <c:overlay val="1"/>
      <c:txPr>
        <a:bodyPr/>
        <a:lstStyle/>
        <a:p>
          <a:pPr>
            <a:defRPr sz="1400" b="1" i="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1F0B4-35B1-40B9-A4E0-E0E23A373B29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C3DC7B-E898-4ACD-AC23-3C858C70E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4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2D605FA-EB71-4E56-9577-B26F58B38E9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CFE41A-1A43-44C8-A315-C4EF7D652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35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FE41A-1A43-44C8-A315-C4EF7D652A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82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FE41A-1A43-44C8-A315-C4EF7D652A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8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2"/>
          <p:cNvSpPr>
            <a:spLocks noChangeArrowheads="1"/>
          </p:cNvSpPr>
          <p:nvPr userDrawn="1"/>
        </p:nvSpPr>
        <p:spPr bwMode="auto">
          <a:xfrm>
            <a:off x="6251575" y="1219200"/>
            <a:ext cx="301625" cy="4724400"/>
          </a:xfrm>
          <a:prstGeom prst="rect">
            <a:avLst/>
          </a:pr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1"/>
          </p:nvPr>
        </p:nvSpPr>
        <p:spPr>
          <a:xfrm>
            <a:off x="6705600" y="2362200"/>
            <a:ext cx="1981200" cy="3581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705600" y="1219200"/>
            <a:ext cx="1981200" cy="1066800"/>
          </a:xfrm>
          <a:prstGeom prst="rect">
            <a:avLst/>
          </a:prstGeom>
        </p:spPr>
        <p:txBody>
          <a:bodyPr tIns="9144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800" b="1" baseline="0">
                <a:solidFill>
                  <a:srgbClr val="F3901D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2362200" y="6400800"/>
            <a:ext cx="5867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1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1219200"/>
            <a:ext cx="5715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83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57200" y="1219200"/>
            <a:ext cx="8153400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F3901D"/>
                </a:solidFill>
              </a:defRPr>
            </a:lvl1pPr>
            <a:lvl2pPr marL="457200" indent="0">
              <a:buFontTx/>
              <a:buNone/>
              <a:defRPr sz="2000" b="1">
                <a:solidFill>
                  <a:srgbClr val="F3901D"/>
                </a:solidFill>
              </a:defRPr>
            </a:lvl2pPr>
            <a:lvl3pPr marL="914400" indent="0">
              <a:buFontTx/>
              <a:buNone/>
              <a:defRPr sz="2000" b="1">
                <a:solidFill>
                  <a:srgbClr val="F3901D"/>
                </a:solidFill>
              </a:defRPr>
            </a:lvl3pPr>
            <a:lvl4pPr marL="1371600" indent="0">
              <a:buFontTx/>
              <a:buNone/>
              <a:defRPr sz="2000" b="1">
                <a:solidFill>
                  <a:srgbClr val="F3901D"/>
                </a:solidFill>
              </a:defRPr>
            </a:lvl4pPr>
            <a:lvl5pPr>
              <a:buFontTx/>
              <a:buNone/>
              <a:defRPr sz="2000" b="1">
                <a:solidFill>
                  <a:srgbClr val="F3901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Line 9"/>
          <p:cNvSpPr>
            <a:spLocks noChangeShapeType="1"/>
          </p:cNvSpPr>
          <p:nvPr userDrawn="1"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76200">
            <a:solidFill>
              <a:srgbClr val="CC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457200" y="1752600"/>
            <a:ext cx="8229600" cy="4191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62200" y="6400800"/>
            <a:ext cx="61341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3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32"/>
          <p:cNvSpPr>
            <a:spLocks noChangeArrowheads="1"/>
          </p:cNvSpPr>
          <p:nvPr userDrawn="1"/>
        </p:nvSpPr>
        <p:spPr bwMode="auto">
          <a:xfrm>
            <a:off x="381000" y="3352800"/>
            <a:ext cx="8356600" cy="1531566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32"/>
          <p:cNvSpPr>
            <a:spLocks noChangeArrowheads="1"/>
          </p:cNvSpPr>
          <p:nvPr userDrawn="1"/>
        </p:nvSpPr>
        <p:spPr bwMode="auto">
          <a:xfrm>
            <a:off x="381000" y="381000"/>
            <a:ext cx="8356600" cy="28194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470525"/>
            <a:ext cx="32702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09600" y="3505200"/>
            <a:ext cx="8001000" cy="1295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09600" y="5105400"/>
            <a:ext cx="4038600" cy="152400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1400" b="1">
                <a:solidFill>
                  <a:srgbClr val="F3901D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rgbClr val="F3901D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609600" y="533400"/>
            <a:ext cx="8001000" cy="281940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600"/>
              </a:lnSpc>
              <a:buFontTx/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911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76200">
            <a:solidFill>
              <a:srgbClr val="CC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57200" y="1219200"/>
            <a:ext cx="8229600" cy="472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62200" y="6400800"/>
            <a:ext cx="61341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3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2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r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3886200" cy="4724400"/>
          </a:xfrm>
          <a:prstGeom prst="rect">
            <a:avLst/>
          </a:prstGeom>
        </p:spPr>
        <p:txBody>
          <a:bodyPr/>
          <a:lstStyle>
            <a:lvl1pPr marL="182880" marR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3901D"/>
              </a:buClr>
              <a:buSzTx/>
              <a:buFont typeface="Arial" pitchFamily="34" charset="0"/>
              <a:buChar char="•"/>
              <a:tabLst/>
              <a:defRPr sz="2400"/>
            </a:lvl1pPr>
            <a:lvl2pPr marL="640080" marR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20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3901D"/>
              </a:buClr>
              <a:buSzTx/>
              <a:buFont typeface="Arial" pitchFamily="34" charset="0"/>
              <a:buChar char="–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800"/>
            </a:lvl4pPr>
            <a:lvl5pPr marL="18288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724400"/>
          </a:xfrm>
          <a:prstGeom prst="rect">
            <a:avLst/>
          </a:prstGeom>
        </p:spPr>
        <p:txBody>
          <a:bodyPr/>
          <a:lstStyle>
            <a:lvl1pPr marL="182880" marR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3901D"/>
              </a:buClr>
              <a:buSzTx/>
              <a:buFont typeface="Arial" pitchFamily="34" charset="0"/>
              <a:buChar char="•"/>
              <a:tabLst/>
              <a:defRPr sz="2400"/>
            </a:lvl1pPr>
            <a:lvl2pPr marL="640080" marR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3901D"/>
              </a:buClr>
              <a:buSzTx/>
              <a:buFont typeface="Arial" pitchFamily="34" charset="0"/>
              <a:buChar char="–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800"/>
            </a:lvl4pPr>
            <a:lvl5pPr marL="182880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62200" y="6400800"/>
            <a:ext cx="5867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15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 b="0">
                <a:solidFill>
                  <a:srgbClr val="F3901D"/>
                </a:solidFill>
              </a:defRPr>
            </a:lvl3pPr>
            <a:lvl4pPr marL="1371600" indent="0">
              <a:buFontTx/>
              <a:buNone/>
              <a:defRPr sz="1400" b="1"/>
            </a:lvl4pPr>
            <a:lvl5pPr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362200" y="6400800"/>
            <a:ext cx="5867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232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ORC_ppt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81300"/>
            <a:ext cx="2057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6248400" y="2438400"/>
            <a:ext cx="304800" cy="1143000"/>
          </a:xfrm>
          <a:prstGeom prst="rect">
            <a:avLst/>
          </a:pr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2438400"/>
            <a:ext cx="6180138" cy="1143000"/>
          </a:xfrm>
          <a:prstGeom prst="rect">
            <a:avLst/>
          </a:prstGeom>
          <a:solidFill>
            <a:schemeClr val="bg2"/>
          </a:solidFill>
        </p:spPr>
        <p:txBody>
          <a:bodyPr lIns="457200" tIns="0" rIns="274320" bIns="0" anchor="ctr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3810000"/>
            <a:ext cx="7772400" cy="1066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rgbClr val="F3901D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0841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32"/>
          <p:cNvSpPr>
            <a:spLocks noChangeArrowheads="1"/>
          </p:cNvSpPr>
          <p:nvPr userDrawn="1"/>
        </p:nvSpPr>
        <p:spPr bwMode="auto">
          <a:xfrm>
            <a:off x="6251575" y="1219200"/>
            <a:ext cx="301625" cy="4724400"/>
          </a:xfrm>
          <a:prstGeom prst="rect">
            <a:avLst/>
          </a:pr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19201"/>
            <a:ext cx="5715000" cy="472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2362200" y="6400800"/>
            <a:ext cx="5867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18" name="Subtitle 2"/>
          <p:cNvSpPr>
            <a:spLocks noGrp="1"/>
          </p:cNvSpPr>
          <p:nvPr>
            <p:ph type="subTitle" idx="11"/>
          </p:nvPr>
        </p:nvSpPr>
        <p:spPr>
          <a:xfrm>
            <a:off x="6705600" y="2362200"/>
            <a:ext cx="1981200" cy="3581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705600" y="1219200"/>
            <a:ext cx="1981200" cy="1066800"/>
          </a:xfrm>
          <a:prstGeom prst="rect">
            <a:avLst/>
          </a:prstGeom>
        </p:spPr>
        <p:txBody>
          <a:bodyPr tIns="9144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800" b="1" baseline="0">
                <a:solidFill>
                  <a:srgbClr val="F3901D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313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6238876" y="1219201"/>
            <a:ext cx="2447924" cy="472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2362200" y="6400800"/>
            <a:ext cx="5867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457200" y="1219200"/>
            <a:ext cx="5715000" cy="472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7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58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19200"/>
            <a:ext cx="8229600" cy="4724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362200" y="6400800"/>
            <a:ext cx="5867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97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/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 userDrawn="1"/>
        </p:nvSpPr>
        <p:spPr bwMode="auto">
          <a:xfrm>
            <a:off x="0" y="2438400"/>
            <a:ext cx="9144000" cy="1143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lIns="457200" tIns="91440" anchor="ctr"/>
          <a:lstStyle>
            <a:lvl1pPr algn="l" rtl="0" fontAlgn="base">
              <a:lnSpc>
                <a:spcPts val="33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pitchFamily="-32" charset="-128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5" t="34460" r="16724" b="37500"/>
          <a:stretch>
            <a:fillRect/>
          </a:stretch>
        </p:blipFill>
        <p:spPr bwMode="auto">
          <a:xfrm>
            <a:off x="6724650" y="2628900"/>
            <a:ext cx="21907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6" t="40196" r="23738" b="43954"/>
          <a:stretch>
            <a:fillRect/>
          </a:stretch>
        </p:blipFill>
        <p:spPr bwMode="auto">
          <a:xfrm>
            <a:off x="2971800" y="5715000"/>
            <a:ext cx="340042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-1371600" y="1676400"/>
            <a:ext cx="184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>
              <a:lnSpc>
                <a:spcPts val="2500"/>
              </a:lnSpc>
              <a:defRPr/>
            </a:pPr>
            <a:endParaRPr lang="en-US" sz="1800" b="1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381000"/>
            <a:ext cx="7772400" cy="1676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071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57200" y="1219200"/>
            <a:ext cx="8153400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F3901D"/>
                </a:solidFill>
              </a:defRPr>
            </a:lvl1pPr>
            <a:lvl2pPr marL="457200" indent="0">
              <a:buFontTx/>
              <a:buNone/>
              <a:defRPr sz="2000" b="1">
                <a:solidFill>
                  <a:srgbClr val="F3901D"/>
                </a:solidFill>
              </a:defRPr>
            </a:lvl2pPr>
            <a:lvl3pPr marL="914400" indent="0">
              <a:buFontTx/>
              <a:buNone/>
              <a:defRPr sz="2000" b="1">
                <a:solidFill>
                  <a:srgbClr val="F3901D"/>
                </a:solidFill>
              </a:defRPr>
            </a:lvl3pPr>
            <a:lvl4pPr marL="1371600" indent="0">
              <a:buFontTx/>
              <a:buNone/>
              <a:defRPr sz="2000" b="1">
                <a:solidFill>
                  <a:srgbClr val="F3901D"/>
                </a:solidFill>
              </a:defRPr>
            </a:lvl4pPr>
            <a:lvl5pPr>
              <a:buFontTx/>
              <a:buNone/>
              <a:defRPr sz="2000" b="1">
                <a:solidFill>
                  <a:srgbClr val="F3901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Line 9"/>
          <p:cNvSpPr>
            <a:spLocks noChangeShapeType="1"/>
          </p:cNvSpPr>
          <p:nvPr userDrawn="1"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76200">
            <a:solidFill>
              <a:srgbClr val="CC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457200" y="1752600"/>
            <a:ext cx="8229600" cy="4191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62200" y="6400800"/>
            <a:ext cx="61341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 Information Here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>
          <a:xfrm>
            <a:off x="8229600" y="6400801"/>
            <a:ext cx="609600" cy="304800"/>
          </a:xfrm>
          <a:prstGeom prst="rect">
            <a:avLst/>
          </a:prstGeom>
        </p:spPr>
        <p:txBody>
          <a:bodyPr/>
          <a:lstStyle/>
          <a:p>
            <a:fld id="{93688690-BBF5-4E3E-8BE7-B23C6D953C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38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887" r:id="rId7"/>
    <p:sldLayoutId id="2147483888" r:id="rId8"/>
    <p:sldLayoutId id="2147483890" r:id="rId9"/>
    <p:sldLayoutId id="2147483891" r:id="rId10"/>
    <p:sldLayoutId id="2147483892" r:id="rId11"/>
    <p:sldLayoutId id="2147483894" r:id="rId12"/>
    <p:sldLayoutId id="2147483895" r:id="rId13"/>
    <p:sldLayoutId id="2147483896" r:id="rId14"/>
    <p:sldLayoutId id="2147483898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848472"/>
              </p:ext>
            </p:extLst>
          </p:nvPr>
        </p:nvGraphicFramePr>
        <p:xfrm>
          <a:off x="92075" y="1219200"/>
          <a:ext cx="895985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NOTES: LIS is Low-Income Subsidy. PDP is prescription drug plan. MA-PD is Medicare Advantage Prescription Drug Plan.  Analysis includes non-LIS Medicare Part D enrollees in a PDP or MA-PD in one or more annual enrollment period from 2006 to 2010; </a:t>
            </a:r>
            <a:r>
              <a:rPr lang="en-US" dirty="0"/>
              <a:t>estimates are </a:t>
            </a:r>
            <a:r>
              <a:rPr lang="en-US" dirty="0" smtClean="0"/>
              <a:t>averaged across </a:t>
            </a:r>
            <a:r>
              <a:rPr lang="en-US" dirty="0"/>
              <a:t>four annual enrollment periods, 2006-2010</a:t>
            </a:r>
            <a:r>
              <a:rPr lang="en-US" dirty="0" smtClean="0"/>
              <a:t>. See Appendix 1 for full methodology.</a:t>
            </a:r>
          </a:p>
          <a:p>
            <a:r>
              <a:rPr lang="en-US" dirty="0" smtClean="0"/>
              <a:t>SOURCE: Georgetown/NORC/Kaiser Family Foundation analysis of Medicare Beneficiary Summary Files and Plan Characteristics Files, 2006-2010.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Most Non-LIS Medicare Part D Enrollees Did Not Switch Plans Voluntarily During an Open Enrollment Period, 2006-2010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3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37206"/>
              </p:ext>
            </p:extLst>
          </p:nvPr>
        </p:nvGraphicFramePr>
        <p:xfrm>
          <a:off x="92075" y="1295400"/>
          <a:ext cx="8959850" cy="45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NOTES: LIS is Low-Income Subsidy. PDP is prescription drug plan. </a:t>
            </a:r>
            <a:r>
              <a:rPr lang="en-US" dirty="0" smtClean="0"/>
              <a:t>MA-PD </a:t>
            </a:r>
            <a:r>
              <a:rPr lang="en-US" dirty="0"/>
              <a:t>is Medicare Advantage Prescription Drug </a:t>
            </a:r>
            <a:r>
              <a:rPr lang="en-US" dirty="0" smtClean="0"/>
              <a:t>Plan. See Appendix 1 for </a:t>
            </a:r>
            <a:r>
              <a:rPr lang="en-US" dirty="0"/>
              <a:t>full methodology.</a:t>
            </a:r>
          </a:p>
          <a:p>
            <a:r>
              <a:rPr lang="en-US" dirty="0"/>
              <a:t>SOURCE: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Switching Rates Among Non-LIS Part D Enrollees Were Similar Across Four Annual Enrollment Periods and Different Plan Types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308972"/>
              </p:ext>
            </p:extLst>
          </p:nvPr>
        </p:nvGraphicFramePr>
        <p:xfrm>
          <a:off x="0" y="5536094"/>
          <a:ext cx="914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2006-2007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2007-2008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2008-2009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2009-2010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0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166502"/>
              </p:ext>
            </p:extLst>
          </p:nvPr>
        </p:nvGraphicFramePr>
        <p:xfrm>
          <a:off x="151020" y="12192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NOTES: LIS is Low-Income Subsidy. PDP is prescription drug plan. Analysis includes </a:t>
            </a:r>
            <a:r>
              <a:rPr lang="en-US" dirty="0" smtClean="0"/>
              <a:t>non-LIS Medicare Part D enrollees in a PDP continuously from 2006 to 2010 (n=313,418</a:t>
            </a:r>
            <a:r>
              <a:rPr lang="en-US" dirty="0"/>
              <a:t>). See </a:t>
            </a:r>
            <a:r>
              <a:rPr lang="en-US" dirty="0" smtClean="0"/>
              <a:t>Appendix 1 for </a:t>
            </a:r>
            <a:r>
              <a:rPr lang="en-US" dirty="0"/>
              <a:t>full methodology.</a:t>
            </a:r>
          </a:p>
          <a:p>
            <a:r>
              <a:rPr lang="en-US" dirty="0"/>
              <a:t>SOURCE: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Among Non-LIS Part D Enrollees Continuously Enrolled in PDPs From 2006 to 2010, 7 out of 10 Never Voluntarily Switched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3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176056"/>
              </p:ext>
            </p:extLst>
          </p:nvPr>
        </p:nvGraphicFramePr>
        <p:xfrm>
          <a:off x="685800" y="1447801"/>
          <a:ext cx="8366124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NOTES: LIS is Low-Income Subsidy. PDP is prescription drug plan. Analysis includes non-LIS Medicare Part D enrollees in a PDP continuously from 2006 to 2010 (n=313,418). See </a:t>
            </a:r>
            <a:r>
              <a:rPr lang="en-US" dirty="0" smtClean="0"/>
              <a:t>Appendix 1 for </a:t>
            </a:r>
            <a:r>
              <a:rPr lang="en-US" dirty="0"/>
              <a:t>full </a:t>
            </a:r>
            <a:r>
              <a:rPr lang="en-US" dirty="0" smtClean="0"/>
              <a:t>methodology.</a:t>
            </a:r>
            <a:endParaRPr lang="en-US" dirty="0"/>
          </a:p>
          <a:p>
            <a:r>
              <a:rPr lang="en-US" dirty="0"/>
              <a:t>SOURCE: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193185"/>
              </p:ext>
            </p:extLst>
          </p:nvPr>
        </p:nvGraphicFramePr>
        <p:xfrm>
          <a:off x="0" y="5255657"/>
          <a:ext cx="888714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295400"/>
                <a:gridCol w="1905000"/>
                <a:gridCol w="1676400"/>
                <a:gridCol w="1676400"/>
                <a:gridCol w="1419542"/>
              </a:tblGrid>
              <a:tr h="355600">
                <a:tc>
                  <a:txBody>
                    <a:bodyPr/>
                    <a:lstStyle/>
                    <a:p>
                      <a: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  <a:t>Share of </a:t>
                      </a:r>
                      <a:b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1" i="1" baseline="0" dirty="0" smtClean="0">
                          <a:solidFill>
                            <a:schemeClr val="tx1"/>
                          </a:solidFill>
                        </a:rPr>
                        <a:t>enrollees:</a:t>
                      </a:r>
                      <a:endParaRPr lang="en-US" sz="1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  <a:t>77.1%</a:t>
                      </a:r>
                      <a:endParaRPr lang="en-US" sz="1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  <a:t>16.7%</a:t>
                      </a:r>
                      <a:endParaRPr lang="en-US" sz="1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  <a:t>5.1%</a:t>
                      </a:r>
                      <a:endParaRPr lang="en-US" sz="1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</a:rPr>
                        <a:t>1.1%</a:t>
                      </a:r>
                      <a:endParaRPr lang="en-US" sz="1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91440" y="374373"/>
            <a:ext cx="8961120" cy="914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Switching Rates In 2009-2010 Were Higher Among Non-LIS PDP Enrollees Who Previously Switched Plans and Increased With the Number of Prior Switches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438400" y="481965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  <a:cs typeface="Meta Offc Pro"/>
              </a:rPr>
              <a:t>Number of Switches Prior to the 2009-2010 Enrollment Period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6200" y="5789057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200" y="5255657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64980" y="4789833"/>
            <a:ext cx="604562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62200" y="1767714"/>
            <a:ext cx="0" cy="3337686"/>
          </a:xfrm>
          <a:prstGeom prst="line">
            <a:avLst/>
          </a:prstGeom>
          <a:ln w="254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24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91440" y="6233160"/>
            <a:ext cx="8321040" cy="548640"/>
          </a:xfrm>
        </p:spPr>
        <p:txBody>
          <a:bodyPr/>
          <a:lstStyle/>
          <a:p>
            <a:r>
              <a:rPr lang="en-US" dirty="0"/>
              <a:t>NOTES: LIS is Low-Income Subsidy. PDP is prescription drug plan. </a:t>
            </a:r>
            <a:r>
              <a:rPr lang="en-US" dirty="0" smtClean="0"/>
              <a:t>Analysis </a:t>
            </a:r>
            <a:r>
              <a:rPr lang="en-US" dirty="0"/>
              <a:t>includes </a:t>
            </a:r>
            <a:r>
              <a:rPr lang="en-US" dirty="0" smtClean="0"/>
              <a:t>non-LIS Medicare </a:t>
            </a:r>
            <a:r>
              <a:rPr lang="en-US" dirty="0"/>
              <a:t>Part D enrollees in a PDP in </a:t>
            </a:r>
            <a:r>
              <a:rPr lang="en-US" dirty="0" smtClean="0"/>
              <a:t>one </a:t>
            </a:r>
            <a:r>
              <a:rPr lang="en-US" dirty="0"/>
              <a:t>or more annual enrollment period from </a:t>
            </a:r>
            <a:r>
              <a:rPr lang="en-US" dirty="0" smtClean="0"/>
              <a:t>2006 to 2010; excludes those who switched to a Medicare Advantage drug plan; estimates </a:t>
            </a:r>
            <a:r>
              <a:rPr lang="en-US" dirty="0"/>
              <a:t>are </a:t>
            </a:r>
            <a:r>
              <a:rPr lang="en-US" dirty="0" smtClean="0"/>
              <a:t>averaged across </a:t>
            </a:r>
            <a:r>
              <a:rPr lang="en-US" dirty="0"/>
              <a:t>four annual enrollment periods, </a:t>
            </a:r>
            <a:r>
              <a:rPr lang="en-US" dirty="0" smtClean="0"/>
              <a:t>2006-2010</a:t>
            </a:r>
            <a:r>
              <a:rPr lang="en-US" dirty="0"/>
              <a:t>. See </a:t>
            </a:r>
            <a:r>
              <a:rPr lang="en-US" dirty="0" smtClean="0"/>
              <a:t>Appendix 1 for </a:t>
            </a:r>
            <a:r>
              <a:rPr lang="en-US" dirty="0"/>
              <a:t>full methodology.</a:t>
            </a:r>
          </a:p>
          <a:p>
            <a:r>
              <a:rPr lang="en-US" dirty="0"/>
              <a:t>SOURCE: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65760"/>
            <a:ext cx="9052560" cy="914400"/>
          </a:xfrm>
        </p:spPr>
        <p:txBody>
          <a:bodyPr>
            <a:noAutofit/>
          </a:bodyPr>
          <a:lstStyle/>
          <a:p>
            <a:r>
              <a:rPr lang="en-US" sz="2300" dirty="0" smtClean="0"/>
              <a:t>A Larger Share of Non-LIS PDP Enrollees Who Switched Plans Had Lower Costs in Year 2 Than in Year 1, Compared to Non-Switchers, 2006-2010</a:t>
            </a:r>
            <a:endParaRPr lang="en-US" sz="23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07406"/>
              </p:ext>
            </p:extLst>
          </p:nvPr>
        </p:nvGraphicFramePr>
        <p:xfrm>
          <a:off x="92075" y="1219200"/>
          <a:ext cx="895985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" y="24384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cs typeface="Meta Offc Pro"/>
              </a:rPr>
              <a:t>Premiums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" y="420867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  <a:cs typeface="Meta Offc Pro"/>
              </a:rPr>
              <a:t>Out-of-pocket drug costs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6200" y="3627783"/>
            <a:ext cx="89154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2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390139"/>
              </p:ext>
            </p:extLst>
          </p:nvPr>
        </p:nvGraphicFramePr>
        <p:xfrm>
          <a:off x="533399" y="1295401"/>
          <a:ext cx="8518525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NOTES: LIS is Low-Income Subsidy. PDP is prescription drug plan. Analysis includes non-LIS Medicare Part D enrollees in a PDP in one or more annual enrollment period from </a:t>
            </a:r>
            <a:r>
              <a:rPr lang="en-US" dirty="0" smtClean="0"/>
              <a:t>2006 to 2010</a:t>
            </a:r>
            <a:r>
              <a:rPr lang="en-US" dirty="0"/>
              <a:t>; excludes those who switched to a Medicare Advantage drug plan; estimates are averaged across four annual enrollment periods, 2006-2010. See </a:t>
            </a:r>
            <a:r>
              <a:rPr lang="en-US" dirty="0" smtClean="0"/>
              <a:t>Appendix 1 for </a:t>
            </a:r>
            <a:r>
              <a:rPr lang="en-US" dirty="0"/>
              <a:t>full methodology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SOURCE: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0745" y="365760"/>
            <a:ext cx="9063193" cy="914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Switching Rates Were Higher Among Non-LIS PDP Enrollees Facing Larger Premium Increases, Compared to Other Enrollees, 2006-2010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29678" y="1295400"/>
            <a:ext cx="0" cy="3671455"/>
          </a:xfrm>
          <a:prstGeom prst="line">
            <a:avLst/>
          </a:prstGeom>
          <a:ln w="254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41105" y="4903287"/>
            <a:ext cx="6248400" cy="25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  <a:cs typeface="Meta Offc Pro"/>
              </a:rPr>
              <a:t>Change in Monthly PDP Premium From Year 1 to Year 2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72139" y="4876800"/>
            <a:ext cx="665018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82275"/>
              </p:ext>
            </p:extLst>
          </p:nvPr>
        </p:nvGraphicFramePr>
        <p:xfrm>
          <a:off x="0" y="5257800"/>
          <a:ext cx="9144001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600200"/>
                <a:gridCol w="1828800"/>
                <a:gridCol w="1752600"/>
                <a:gridCol w="1676400"/>
                <a:gridCol w="12192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Share of enrollees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13.0%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66.6%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16.6%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3.8%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76200" y="5754756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200" y="5257800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65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789303"/>
              </p:ext>
            </p:extLst>
          </p:nvPr>
        </p:nvGraphicFramePr>
        <p:xfrm>
          <a:off x="0" y="5263101"/>
          <a:ext cx="9144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183"/>
                <a:gridCol w="2239617"/>
                <a:gridCol w="2057400"/>
                <a:gridCol w="20574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Share of enrollees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3.6%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83.5%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12.7%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44086"/>
              </p:ext>
            </p:extLst>
          </p:nvPr>
        </p:nvGraphicFramePr>
        <p:xfrm>
          <a:off x="36443" y="1182757"/>
          <a:ext cx="895985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NOTES: LIS is Low-Income Subsidy. PDP is prescription drug plan. </a:t>
            </a:r>
            <a:r>
              <a:rPr lang="en-US" dirty="0" smtClean="0"/>
              <a:t>Analysis </a:t>
            </a:r>
            <a:r>
              <a:rPr lang="en-US" dirty="0"/>
              <a:t>includes </a:t>
            </a:r>
            <a:r>
              <a:rPr lang="en-US" dirty="0" smtClean="0"/>
              <a:t>non-LIS </a:t>
            </a:r>
            <a:r>
              <a:rPr lang="en-US" dirty="0"/>
              <a:t>Medicare Part D enrollees in a PDP </a:t>
            </a:r>
            <a:r>
              <a:rPr lang="en-US" dirty="0" smtClean="0"/>
              <a:t>in the 2009-2010 annual enrollment period (n=438,006); </a:t>
            </a:r>
            <a:r>
              <a:rPr lang="en-US" dirty="0"/>
              <a:t>excludes those who switched to a Medicare Advantage drug </a:t>
            </a:r>
            <a:r>
              <a:rPr lang="en-US" dirty="0" smtClean="0"/>
              <a:t>plan</a:t>
            </a:r>
            <a:r>
              <a:rPr lang="en-US" dirty="0"/>
              <a:t>. See </a:t>
            </a:r>
            <a:r>
              <a:rPr lang="en-US" dirty="0" smtClean="0"/>
              <a:t>Appendix 1 for </a:t>
            </a:r>
            <a:r>
              <a:rPr lang="en-US" dirty="0"/>
              <a:t>full methodology.</a:t>
            </a:r>
          </a:p>
          <a:p>
            <a:r>
              <a:rPr lang="en-US" dirty="0" smtClean="0"/>
              <a:t>SOURCE</a:t>
            </a:r>
            <a:r>
              <a:rPr lang="en-US" dirty="0"/>
              <a:t>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65760"/>
            <a:ext cx="8961120" cy="914400"/>
          </a:xfrm>
        </p:spPr>
        <p:txBody>
          <a:bodyPr>
            <a:noAutofit/>
          </a:bodyPr>
          <a:lstStyle/>
          <a:p>
            <a:r>
              <a:rPr lang="en-US" sz="2500" dirty="0" smtClean="0">
                <a:solidFill>
                  <a:schemeClr val="tx1"/>
                </a:solidFill>
              </a:rPr>
              <a:t>Switching Rates Were Higher Among Non-LIS PDP Enrollees Facing a Higher Deductible, Compared to Other PDP Enrollees, 2009-2010</a:t>
            </a:r>
            <a:endParaRPr lang="en-US" sz="25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544417" y="1447800"/>
            <a:ext cx="0" cy="3671455"/>
          </a:xfrm>
          <a:prstGeom prst="line">
            <a:avLst/>
          </a:prstGeom>
          <a:ln w="254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717380" y="4876800"/>
            <a:ext cx="604562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38400" y="4876074"/>
            <a:ext cx="6248400" cy="22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  <a:cs typeface="Meta Offc Pro"/>
              </a:rPr>
              <a:t>Change in PDP Deductible From Year 1 to Year 2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76200" y="5754756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6200" y="5287617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57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339756"/>
              </p:ext>
            </p:extLst>
          </p:nvPr>
        </p:nvGraphicFramePr>
        <p:xfrm>
          <a:off x="92075" y="1190626"/>
          <a:ext cx="895985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NOTES: LIS is Low-Income Subsidy. PDP is prescription drug plan. </a:t>
            </a:r>
            <a:r>
              <a:rPr lang="en-US" dirty="0" smtClean="0"/>
              <a:t>Analysis </a:t>
            </a:r>
            <a:r>
              <a:rPr lang="en-US" dirty="0"/>
              <a:t>includes </a:t>
            </a:r>
            <a:r>
              <a:rPr lang="en-US" dirty="0" smtClean="0"/>
              <a:t>non-LIS </a:t>
            </a:r>
            <a:r>
              <a:rPr lang="en-US" dirty="0"/>
              <a:t>Medicare Part D enrollees in a PDP in one or more annual enrollment period from </a:t>
            </a:r>
            <a:r>
              <a:rPr lang="en-US" dirty="0" smtClean="0"/>
              <a:t>2006 to 2008; </a:t>
            </a:r>
            <a:r>
              <a:rPr lang="en-US" dirty="0"/>
              <a:t>excludes those in PDPs adding gap </a:t>
            </a:r>
            <a:r>
              <a:rPr lang="en-US" dirty="0" smtClean="0"/>
              <a:t>coverage and those </a:t>
            </a:r>
            <a:r>
              <a:rPr lang="en-US" dirty="0"/>
              <a:t>who switched to a Medicare Advantage drug </a:t>
            </a:r>
            <a:r>
              <a:rPr lang="en-US" dirty="0" smtClean="0"/>
              <a:t>plan. </a:t>
            </a:r>
            <a:r>
              <a:rPr lang="en-US" dirty="0"/>
              <a:t>See </a:t>
            </a:r>
            <a:r>
              <a:rPr lang="en-US" dirty="0" smtClean="0"/>
              <a:t>Appendix 1 for </a:t>
            </a:r>
            <a:r>
              <a:rPr lang="en-US" dirty="0"/>
              <a:t>full methodology.</a:t>
            </a:r>
          </a:p>
          <a:p>
            <a:r>
              <a:rPr lang="en-US" dirty="0"/>
              <a:t>SOURCE: Georgetown/NORC/Kaiser Family Foundation analysis of Medicare Beneficiary Summary Files and Plan Characteristics Files, 2006-2010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81000"/>
            <a:ext cx="8961120" cy="914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Switching Rates Were Higher Among Non-LIS PDP Enrollees Who Lost Brand-Name Gap Coverage, Compared to Other Enrollees, 2006-2008</a:t>
            </a:r>
            <a:endParaRPr 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040086"/>
              </p:ext>
            </p:extLst>
          </p:nvPr>
        </p:nvGraphicFramePr>
        <p:xfrm>
          <a:off x="0" y="5199895"/>
          <a:ext cx="9144001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143000"/>
                <a:gridCol w="1066800"/>
                <a:gridCol w="1676400"/>
                <a:gridCol w="1600200"/>
                <a:gridCol w="990600"/>
                <a:gridCol w="16764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Share of enrollees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5.0%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89.0%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1.3%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  97.8</a:t>
                      </a:r>
                      <a:r>
                        <a:rPr lang="en-US" sz="1400" i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4829175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  <a:cs typeface="Meta Offc Pro"/>
              </a:rPr>
              <a:t>2006-2007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2539" y="4829175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  <a:cs typeface="Meta Offc Pro"/>
              </a:rPr>
              <a:t>2007-2008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6200" y="5701749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200" y="5208519"/>
            <a:ext cx="8851392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47850" y="1800225"/>
            <a:ext cx="0" cy="3034260"/>
          </a:xfrm>
          <a:prstGeom prst="line">
            <a:avLst/>
          </a:prstGeom>
          <a:ln w="254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10300" y="1800225"/>
            <a:ext cx="0" cy="3034260"/>
          </a:xfrm>
          <a:prstGeom prst="line">
            <a:avLst/>
          </a:prstGeom>
          <a:ln w="254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6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ff81b31fd01be03a41b07d9e49717ecc56e6c1"/>
</p:tagLst>
</file>

<file path=ppt/theme/theme1.xml><?xml version="1.0" encoding="utf-8"?>
<a:theme xmlns:a="http://schemas.openxmlformats.org/drawingml/2006/main" name="Default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78E575E95FE341B5954C427979F220" ma:contentTypeVersion="5" ma:contentTypeDescription="Create a new document." ma:contentTypeScope="" ma:versionID="94db8f5e4a904c252199f146abc08d84">
  <xsd:schema xmlns:xsd="http://www.w3.org/2001/XMLSchema" xmlns:p="http://schemas.microsoft.com/office/2006/metadata/properties" targetNamespace="http://schemas.microsoft.com/office/2006/metadata/properties" ma:root="true" ma:fieldsID="daff7a8922ca223246d6f9669ee62a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77407EE-719C-4461-943C-1F1A4D3A92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78692C-AE39-4C78-8CE6-8496738A46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F52267D-12DB-49F3-8695-FA5A8535A03B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6274</TotalTime>
  <Words>827</Words>
  <Application>Microsoft Office PowerPoint</Application>
  <PresentationFormat>On-screen Show (4:3)</PresentationFormat>
  <Paragraphs>70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Default</vt:lpstr>
      <vt:lpstr>Default with exhibit #</vt:lpstr>
      <vt:lpstr>Default with figure #</vt:lpstr>
      <vt:lpstr>Title page</vt:lpstr>
      <vt:lpstr>Most Non-LIS Medicare Part D Enrollees Did Not Switch Plans Voluntarily During an Open Enrollment Period, 2006-2010</vt:lpstr>
      <vt:lpstr>Switching Rates Among Non-LIS Part D Enrollees Were Similar Across Four Annual Enrollment Periods and Different Plan Types</vt:lpstr>
      <vt:lpstr>Among Non-LIS Part D Enrollees Continuously Enrolled in PDPs From 2006 to 2010, 7 out of 10 Never Voluntarily Switched Plans</vt:lpstr>
      <vt:lpstr>Switching Rates In 2009-2010 Were Higher Among Non-LIS PDP Enrollees Who Previously Switched Plans and Increased With the Number of Prior Switches</vt:lpstr>
      <vt:lpstr>A Larger Share of Non-LIS PDP Enrollees Who Switched Plans Had Lower Costs in Year 2 Than in Year 1, Compared to Non-Switchers, 2006-2010</vt:lpstr>
      <vt:lpstr>Switching Rates Were Higher Among Non-LIS PDP Enrollees Facing Larger Premium Increases, Compared to Other Enrollees, 2006-2010</vt:lpstr>
      <vt:lpstr>Switching Rates Were Higher Among Non-LIS PDP Enrollees Facing a Higher Deductible, Compared to Other PDP Enrollees, 2009-2010</vt:lpstr>
      <vt:lpstr>Switching Rates Were Higher Among Non-LIS PDP Enrollees Who Lost Brand-Name Gap Coverage, Compared to Other Enrollees, 2006-2008</vt:lpstr>
    </vt:vector>
  </TitlesOfParts>
  <Company>NORC at the Univeristy of Chicago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Lanier</dc:creator>
  <cp:lastModifiedBy>Jennifer Huang</cp:lastModifiedBy>
  <cp:revision>215</cp:revision>
  <cp:lastPrinted>2013-08-29T15:22:52Z</cp:lastPrinted>
  <dcterms:created xsi:type="dcterms:W3CDTF">2011-01-21T18:17:35Z</dcterms:created>
  <dcterms:modified xsi:type="dcterms:W3CDTF">2013-10-02T17:50:49Z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0x0101001B78E575E95FE341B5954C427979F220</vt:lpwstr>
  </property>
</Properties>
</file>