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02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454888451443571E-2"/>
          <c:y val="0.17610162401574797"/>
          <c:w val="0.86326640419947531"/>
          <c:h val="0.4150002460629921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Oral Contraceptives</c:v>
                </c:pt>
                <c:pt idx="1">
                  <c:v>IUDs</c:v>
                </c:pt>
                <c:pt idx="2">
                  <c:v>Emergency Contraception Pill</c:v>
                </c:pt>
                <c:pt idx="3">
                  <c:v>STI Testing</c:v>
                </c:pt>
                <c:pt idx="4">
                  <c:v>Preconception Counseling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41</c:v>
                </c:pt>
                <c:pt idx="2">
                  <c:v>26</c:v>
                </c:pt>
                <c:pt idx="3">
                  <c:v>11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Oral Contraceptives</c:v>
                </c:pt>
                <c:pt idx="1">
                  <c:v>IUDs</c:v>
                </c:pt>
                <c:pt idx="2">
                  <c:v>Emergency Contraception Pill</c:v>
                </c:pt>
                <c:pt idx="3">
                  <c:v>STI Testing</c:v>
                </c:pt>
                <c:pt idx="4">
                  <c:v>Preconception Counseling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24</c:v>
                </c:pt>
                <c:pt idx="4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036480"/>
        <c:axId val="86038016"/>
      </c:barChart>
      <c:catAx>
        <c:axId val="86036480"/>
        <c:scaling>
          <c:orientation val="minMax"/>
        </c:scaling>
        <c:delete val="0"/>
        <c:axPos val="b"/>
        <c:majorTickMark val="out"/>
        <c:minorTickMark val="none"/>
        <c:tickLblPos val="nextTo"/>
        <c:crossAx val="86038016"/>
        <c:crosses val="autoZero"/>
        <c:auto val="1"/>
        <c:lblAlgn val="ctr"/>
        <c:lblOffset val="100"/>
        <c:noMultiLvlLbl val="0"/>
      </c:catAx>
      <c:valAx>
        <c:axId val="860380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603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51419426412682"/>
          <c:y val="0.16458055362772386"/>
          <c:w val="0.17817659188645207"/>
          <c:h val="0.1504523930864400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8568D-F757-428E-AE49-A6EB7E813C59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24113-FC16-4939-8AEF-9825A6D45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27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7388"/>
            <a:ext cx="4570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050-B669-4047-BA3A-7FF95347557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0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38C570C4-763B-4A41-8EC9-5CE8FB453CF3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3C9397D9-FE92-4DDB-8436-D726B65D6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0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38C570C4-763B-4A41-8EC9-5CE8FB453CF3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3C9397D9-FE92-4DDB-8436-D726B65D6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5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38C570C4-763B-4A41-8EC9-5CE8FB453CF3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3C9397D9-FE92-4DDB-8436-D726B65D6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40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lang="en-US" sz="3000" b="1" dirty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248400"/>
            <a:ext cx="7467600" cy="53340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15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SOURCE: here.  Also NOTE: </a:t>
            </a:r>
          </a:p>
          <a:p>
            <a:pPr algn="l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39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>
          <a:xfrm>
            <a:off x="347869" y="72121"/>
            <a:ext cx="846813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/>
              <a:t>States Routinely Cover Most Contraceptives, but More Variation for Other Family Planning Services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324600"/>
            <a:ext cx="8229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 smtClean="0">
                <a:latin typeface="+mn-lt"/>
              </a:rPr>
              <a:t>NOTES: Out of 44 states that responded to survey.</a:t>
            </a:r>
          </a:p>
          <a:p>
            <a:r>
              <a:rPr lang="en-US" sz="1050" b="0" dirty="0" smtClean="0">
                <a:latin typeface="+mn-lt"/>
              </a:rPr>
              <a:t>SOURCE: </a:t>
            </a:r>
            <a:r>
              <a:rPr lang="en-US" sz="1050" b="0" dirty="0">
                <a:latin typeface="+mn-lt"/>
              </a:rPr>
              <a:t>Kaiser Family Foundation, </a:t>
            </a:r>
            <a:r>
              <a:rPr lang="en-US" sz="1050" b="0" i="1" dirty="0">
                <a:latin typeface="+mn-lt"/>
              </a:rPr>
              <a:t>State Medicaid Coverage of </a:t>
            </a:r>
            <a:r>
              <a:rPr lang="en-US" sz="1050" b="0" i="1" dirty="0" smtClean="0">
                <a:latin typeface="+mn-lt"/>
              </a:rPr>
              <a:t>Family Planning Services</a:t>
            </a:r>
            <a:r>
              <a:rPr lang="en-US" sz="1050" b="0" i="1" dirty="0">
                <a:latin typeface="+mn-lt"/>
              </a:rPr>
              <a:t>:  Summary of State Survey Findings</a:t>
            </a:r>
            <a:r>
              <a:rPr lang="en-US" sz="1050" b="0" dirty="0">
                <a:latin typeface="+mn-lt"/>
              </a:rPr>
              <a:t>, </a:t>
            </a:r>
            <a:r>
              <a:rPr lang="en-US" sz="1050" b="0" dirty="0" smtClean="0">
                <a:latin typeface="+mn-lt"/>
              </a:rPr>
              <a:t>2009</a:t>
            </a:r>
            <a:r>
              <a:rPr lang="en-US" sz="1050" b="0" dirty="0">
                <a:latin typeface="+mn-lt"/>
              </a:rPr>
              <a:t>.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520962132"/>
              </p:ext>
            </p:extLst>
          </p:nvPr>
        </p:nvGraphicFramePr>
        <p:xfrm>
          <a:off x="892863" y="1864517"/>
          <a:ext cx="7784412" cy="4685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0" y="1519697"/>
            <a:ext cx="6534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Number of States (out of 44) that </a:t>
            </a:r>
            <a:r>
              <a:rPr lang="en-US" sz="2000" dirty="0" smtClean="0">
                <a:latin typeface="+mn-lt"/>
              </a:rPr>
              <a:t/>
            </a:r>
            <a:br>
              <a:rPr lang="en-US" sz="2000" dirty="0" smtClean="0">
                <a:latin typeface="+mn-lt"/>
              </a:rPr>
            </a:br>
            <a:r>
              <a:rPr lang="en-US" sz="2000" i="1" dirty="0" smtClean="0">
                <a:latin typeface="+mn-lt"/>
              </a:rPr>
              <a:t>Always or Sometimes </a:t>
            </a:r>
            <a:r>
              <a:rPr lang="en-US" sz="2000" dirty="0" smtClean="0">
                <a:latin typeface="+mn-lt"/>
              </a:rPr>
              <a:t>Consider </a:t>
            </a:r>
            <a:r>
              <a:rPr lang="en-US" sz="2000" dirty="0">
                <a:latin typeface="+mn-lt"/>
              </a:rPr>
              <a:t>Service as Family Planning</a:t>
            </a:r>
          </a:p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1344" y="2623458"/>
            <a:ext cx="518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44</a:t>
            </a:r>
            <a:endParaRPr lang="en-US" sz="16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0917" y="2673859"/>
            <a:ext cx="518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43</a:t>
            </a:r>
            <a:endParaRPr lang="en-US" sz="16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31553" y="3407231"/>
            <a:ext cx="518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29</a:t>
            </a:r>
            <a:endParaRPr lang="en-US" sz="1600" b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89173" y="3068677"/>
            <a:ext cx="518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35</a:t>
            </a:r>
            <a:endParaRPr lang="en-US" sz="16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71877" y="3962400"/>
            <a:ext cx="518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18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0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Adara Beamesderfer</dc:creator>
  <cp:lastModifiedBy>Adara Beamesderfer</cp:lastModifiedBy>
  <cp:revision>2</cp:revision>
  <dcterms:created xsi:type="dcterms:W3CDTF">2013-09-18T18:20:50Z</dcterms:created>
  <dcterms:modified xsi:type="dcterms:W3CDTF">2013-09-18T18:28:45Z</dcterms:modified>
</cp:coreProperties>
</file>