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8" r:id="rId1"/>
    <p:sldMasterId id="2147483673" r:id="rId2"/>
    <p:sldMasterId id="2147483666" r:id="rId3"/>
    <p:sldMasterId id="2147483679" r:id="rId4"/>
  </p:sldMasterIdLst>
  <p:notesMasterIdLst>
    <p:notesMasterId r:id="rId42"/>
  </p:notesMasterIdLst>
  <p:sldIdLst>
    <p:sldId id="316" r:id="rId5"/>
    <p:sldId id="318" r:id="rId6"/>
    <p:sldId id="279" r:id="rId7"/>
    <p:sldId id="293" r:id="rId8"/>
    <p:sldId id="315" r:id="rId9"/>
    <p:sldId id="298" r:id="rId10"/>
    <p:sldId id="301" r:id="rId11"/>
    <p:sldId id="284" r:id="rId12"/>
    <p:sldId id="296" r:id="rId13"/>
    <p:sldId id="300" r:id="rId14"/>
    <p:sldId id="297" r:id="rId15"/>
    <p:sldId id="285" r:id="rId16"/>
    <p:sldId id="312" r:id="rId17"/>
    <p:sldId id="303" r:id="rId18"/>
    <p:sldId id="334" r:id="rId19"/>
    <p:sldId id="313" r:id="rId20"/>
    <p:sldId id="286" r:id="rId21"/>
    <p:sldId id="311" r:id="rId22"/>
    <p:sldId id="288" r:id="rId23"/>
    <p:sldId id="291" r:id="rId24"/>
    <p:sldId id="320" r:id="rId25"/>
    <p:sldId id="321" r:id="rId26"/>
    <p:sldId id="322" r:id="rId27"/>
    <p:sldId id="323" r:id="rId28"/>
    <p:sldId id="324" r:id="rId29"/>
    <p:sldId id="325" r:id="rId30"/>
    <p:sldId id="331" r:id="rId31"/>
    <p:sldId id="326" r:id="rId32"/>
    <p:sldId id="327" r:id="rId33"/>
    <p:sldId id="332" r:id="rId34"/>
    <p:sldId id="328" r:id="rId35"/>
    <p:sldId id="330" r:id="rId36"/>
    <p:sldId id="329" r:id="rId37"/>
    <p:sldId id="333" r:id="rId38"/>
    <p:sldId id="337" r:id="rId39"/>
    <p:sldId id="335" r:id="rId40"/>
    <p:sldId id="336" r:id="rId4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13" autoAdjust="0"/>
    <p:restoredTop sz="94660"/>
  </p:normalViewPr>
  <p:slideViewPr>
    <p:cSldViewPr>
      <p:cViewPr>
        <p:scale>
          <a:sx n="100" d="100"/>
          <a:sy n="100" d="100"/>
        </p:scale>
        <p:origin x="-72" y="-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00" d="100"/>
          <a:sy n="100" d="100"/>
        </p:scale>
        <p:origin x="-3504" y="64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872973367157374E-2"/>
          <c:y val="6.7943826979635663E-2"/>
          <c:w val="0.93085346314566353"/>
          <c:h val="0.86170341810623174"/>
        </c:manualLayout>
      </c:layout>
      <c:pieChart>
        <c:varyColors val="1"/>
        <c:ser>
          <c:idx val="1"/>
          <c:order val="0"/>
          <c:tx>
            <c:strRef>
              <c:f>Sheet1!$A$3</c:f>
              <c:strCache>
                <c:ptCount val="1"/>
              </c:strCache>
            </c:strRef>
          </c:tx>
          <c:cat>
            <c:strRef>
              <c:f>Sheet1!$B$1:$E$1</c:f>
              <c:strCache>
                <c:ptCount val="4"/>
                <c:pt idx="0">
                  <c:v>Uninsured</c:v>
                </c:pt>
                <c:pt idx="1">
                  <c:v>Medicaid/Other Public</c:v>
                </c:pt>
                <c:pt idx="2">
                  <c:v>Private Non-Group</c:v>
                </c:pt>
                <c:pt idx="3">
                  <c:v>Employer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58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872973367157374E-2"/>
          <c:y val="6.7943826979635663E-2"/>
          <c:w val="0.93085346314566353"/>
          <c:h val="0.86170341810623174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East</c:v>
                </c:pt>
              </c:strCache>
            </c:strRef>
          </c:tx>
          <c:spPr>
            <a:ln w="12700">
              <a:solidFill>
                <a:schemeClr val="tx1"/>
              </a:solidFill>
            </a:ln>
          </c:spPr>
          <c:dPt>
            <c:idx val="2"/>
            <c:bubble3D val="0"/>
            <c:spPr>
              <a:solidFill>
                <a:schemeClr val="accent4"/>
              </a:solidFill>
              <a:ln w="12700"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chemeClr val="accent3"/>
              </a:solidFill>
              <a:ln w="12700">
                <a:solidFill>
                  <a:schemeClr val="tx1"/>
                </a:solidFill>
              </a:ln>
            </c:spPr>
          </c:dPt>
          <c:dLbls>
            <c:dLbl>
              <c:idx val="0"/>
              <c:layout>
                <c:manualLayout>
                  <c:x val="-0.13177642567406347"/>
                  <c:y val="-8.7937965785576028E-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chemeClr val="bg1"/>
                        </a:solidFill>
                      </a:defRPr>
                    </a:pPr>
                    <a:r>
                      <a:rPr lang="en-US" sz="1600" dirty="0" smtClean="0"/>
                      <a:t>32%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layout>
                <c:manualLayout>
                  <c:x val="0.18821641612980194"/>
                  <c:y val="0.1884916418470497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 smtClean="0"/>
                      <a:t>39%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</c:dLbl>
            <c:txPr>
              <a:bodyPr/>
              <a:lstStyle/>
              <a:p>
                <a:pPr>
                  <a:defRPr sz="1600" b="1"/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1"/>
          </c:dLbls>
          <c:cat>
            <c:strRef>
              <c:f>Sheet1!$B$1:$D$1</c:f>
              <c:strCache>
                <c:ptCount val="3"/>
                <c:pt idx="0">
                  <c:v>Uninsured</c:v>
                </c:pt>
                <c:pt idx="1">
                  <c:v>Medicaid/Other Public</c:v>
                </c:pt>
                <c:pt idx="2">
                  <c:v>Employer</c:v>
                </c:pt>
              </c:strCache>
            </c:strRef>
          </c:cat>
          <c:val>
            <c:numRef>
              <c:f>Sheet1!$B$2:$D$2</c:f>
              <c:numCache>
                <c:formatCode>0%</c:formatCode>
                <c:ptCount val="3"/>
                <c:pt idx="0">
                  <c:v>0.32</c:v>
                </c:pt>
                <c:pt idx="1">
                  <c:v>0.3</c:v>
                </c:pt>
                <c:pt idx="2">
                  <c:v>0.39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58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1623EB-D211-4988-9925-6022EAF1C4DB}" type="doc">
      <dgm:prSet loTypeId="urn:microsoft.com/office/officeart/2005/8/layout/h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875DE273-0863-496B-A745-DD66B7205E6F}">
      <dgm:prSet phldrT="[Text]" custT="1"/>
      <dgm:spPr/>
      <dgm:t>
        <a:bodyPr/>
        <a:lstStyle/>
        <a:p>
          <a:r>
            <a:rPr lang="en-US" sz="2400" b="1" dirty="0" smtClean="0"/>
            <a:t>Pre-ACA</a:t>
          </a:r>
          <a:endParaRPr lang="en-US" sz="2400" b="1" dirty="0"/>
        </a:p>
      </dgm:t>
    </dgm:pt>
    <dgm:pt modelId="{BC87A85C-C191-418F-9D4F-4CD391382360}" type="parTrans" cxnId="{504A89FC-CA96-47D5-BD9D-433A4573A42E}">
      <dgm:prSet/>
      <dgm:spPr/>
      <dgm:t>
        <a:bodyPr/>
        <a:lstStyle/>
        <a:p>
          <a:endParaRPr lang="en-US"/>
        </a:p>
      </dgm:t>
    </dgm:pt>
    <dgm:pt modelId="{721F425F-663F-4246-A0A6-3016C8B85A26}" type="sibTrans" cxnId="{504A89FC-CA96-47D5-BD9D-433A4573A42E}">
      <dgm:prSet/>
      <dgm:spPr/>
      <dgm:t>
        <a:bodyPr/>
        <a:lstStyle/>
        <a:p>
          <a:endParaRPr lang="en-US"/>
        </a:p>
      </dgm:t>
    </dgm:pt>
    <dgm:pt modelId="{0BD1E21D-FF94-43CA-A216-54ABE4DB8823}">
      <dgm:prSet phldrT="[Text]" custT="1"/>
      <dgm:spPr>
        <a:noFill/>
      </dgm:spPr>
      <dgm:t>
        <a:bodyPr/>
        <a:lstStyle/>
        <a:p>
          <a:pPr>
            <a:lnSpc>
              <a:spcPct val="100000"/>
            </a:lnSpc>
            <a:spcAft>
              <a:spcPts val="1000"/>
            </a:spcAft>
          </a:pPr>
          <a:r>
            <a:rPr lang="en-US" sz="1800" b="0" dirty="0" smtClean="0">
              <a:latin typeface="+mj-lt"/>
            </a:rPr>
            <a:t>Policies are medically underwritten</a:t>
          </a:r>
          <a:endParaRPr lang="en-US" sz="1800" dirty="0"/>
        </a:p>
      </dgm:t>
    </dgm:pt>
    <dgm:pt modelId="{C0C0D255-EB31-4B13-92C5-A3D0CF2021E6}" type="parTrans" cxnId="{16EAF147-D0D4-4BEC-8BDD-29BF725ACC7F}">
      <dgm:prSet/>
      <dgm:spPr/>
      <dgm:t>
        <a:bodyPr/>
        <a:lstStyle/>
        <a:p>
          <a:endParaRPr lang="en-US"/>
        </a:p>
      </dgm:t>
    </dgm:pt>
    <dgm:pt modelId="{18C1F22A-FD82-4581-AEED-59D7672D8CC0}" type="sibTrans" cxnId="{16EAF147-D0D4-4BEC-8BDD-29BF725ACC7F}">
      <dgm:prSet/>
      <dgm:spPr/>
      <dgm:t>
        <a:bodyPr/>
        <a:lstStyle/>
        <a:p>
          <a:endParaRPr lang="en-US"/>
        </a:p>
      </dgm:t>
    </dgm:pt>
    <dgm:pt modelId="{7A927F97-B96A-4448-8D1A-A9400734D2F3}">
      <dgm:prSet phldrT="[Text]" custT="1"/>
      <dgm:spPr/>
      <dgm:t>
        <a:bodyPr/>
        <a:lstStyle/>
        <a:p>
          <a:r>
            <a:rPr lang="en-US" sz="2400" b="1" dirty="0" smtClean="0"/>
            <a:t>Post-ACA</a:t>
          </a:r>
          <a:endParaRPr lang="en-US" sz="2400" b="1" dirty="0"/>
        </a:p>
      </dgm:t>
    </dgm:pt>
    <dgm:pt modelId="{DD0250F6-5669-49F8-9E3B-F99E7182E4DC}" type="parTrans" cxnId="{973435C5-582B-47B9-8041-5D8A349B42D5}">
      <dgm:prSet/>
      <dgm:spPr/>
      <dgm:t>
        <a:bodyPr/>
        <a:lstStyle/>
        <a:p>
          <a:endParaRPr lang="en-US"/>
        </a:p>
      </dgm:t>
    </dgm:pt>
    <dgm:pt modelId="{CC5AA74B-5C24-457E-9231-2FD2CF2746FF}" type="sibTrans" cxnId="{973435C5-582B-47B9-8041-5D8A349B42D5}">
      <dgm:prSet/>
      <dgm:spPr/>
      <dgm:t>
        <a:bodyPr/>
        <a:lstStyle/>
        <a:p>
          <a:endParaRPr lang="en-US"/>
        </a:p>
      </dgm:t>
    </dgm:pt>
    <dgm:pt modelId="{E9811497-0C10-4188-BC6E-ECF28B4164F8}">
      <dgm:prSet phldrT="[Text]" custT="1"/>
      <dgm:spPr>
        <a:noFill/>
      </dgm:spPr>
      <dgm:t>
        <a:bodyPr/>
        <a:lstStyle/>
        <a:p>
          <a:pPr>
            <a:lnSpc>
              <a:spcPct val="100000"/>
            </a:lnSpc>
            <a:spcAft>
              <a:spcPts val="1000"/>
            </a:spcAft>
          </a:pPr>
          <a:r>
            <a:rPr lang="en-US" sz="1800" b="0" dirty="0" smtClean="0">
              <a:latin typeface="+mj-lt"/>
            </a:rPr>
            <a:t>Insurers are prohibited from discriminating based on health status</a:t>
          </a:r>
          <a:endParaRPr lang="en-US" sz="1800" dirty="0"/>
        </a:p>
      </dgm:t>
    </dgm:pt>
    <dgm:pt modelId="{75A7E599-5A61-406C-8BA8-0B477CA72D84}" type="parTrans" cxnId="{811A34AA-471E-4040-A799-6621D49A7376}">
      <dgm:prSet/>
      <dgm:spPr/>
      <dgm:t>
        <a:bodyPr/>
        <a:lstStyle/>
        <a:p>
          <a:endParaRPr lang="en-US"/>
        </a:p>
      </dgm:t>
    </dgm:pt>
    <dgm:pt modelId="{56854DED-475C-4BDA-9625-A59FC7408752}" type="sibTrans" cxnId="{811A34AA-471E-4040-A799-6621D49A7376}">
      <dgm:prSet/>
      <dgm:spPr/>
      <dgm:t>
        <a:bodyPr/>
        <a:lstStyle/>
        <a:p>
          <a:endParaRPr lang="en-US"/>
        </a:p>
      </dgm:t>
    </dgm:pt>
    <dgm:pt modelId="{F1520C49-4C78-424D-91A9-275DAE869E09}">
      <dgm:prSet phldrT="[Text]" custT="1"/>
      <dgm:spPr>
        <a:noFill/>
      </dgm:spPr>
      <dgm:t>
        <a:bodyPr/>
        <a:lstStyle/>
        <a:p>
          <a:pPr>
            <a:lnSpc>
              <a:spcPct val="100000"/>
            </a:lnSpc>
            <a:spcAft>
              <a:spcPts val="1000"/>
            </a:spcAft>
          </a:pPr>
          <a:r>
            <a:rPr lang="en-US" sz="1800" b="0" dirty="0" smtClean="0">
              <a:latin typeface="+mj-lt"/>
            </a:rPr>
            <a:t>Policies must cover the essential health benefits</a:t>
          </a:r>
          <a:endParaRPr lang="en-US" sz="1800" dirty="0"/>
        </a:p>
      </dgm:t>
    </dgm:pt>
    <dgm:pt modelId="{2D684997-9270-4FBA-A59D-824A7EE3ED9E}" type="parTrans" cxnId="{BD8D31FB-3C9E-41F2-A8DE-8901FC32BF6F}">
      <dgm:prSet/>
      <dgm:spPr/>
      <dgm:t>
        <a:bodyPr/>
        <a:lstStyle/>
        <a:p>
          <a:endParaRPr lang="en-US"/>
        </a:p>
      </dgm:t>
    </dgm:pt>
    <dgm:pt modelId="{2CAF64B7-41FE-4F0D-A3AB-FE3F05266309}" type="sibTrans" cxnId="{BD8D31FB-3C9E-41F2-A8DE-8901FC32BF6F}">
      <dgm:prSet/>
      <dgm:spPr/>
      <dgm:t>
        <a:bodyPr/>
        <a:lstStyle/>
        <a:p>
          <a:endParaRPr lang="en-US"/>
        </a:p>
      </dgm:t>
    </dgm:pt>
    <dgm:pt modelId="{FEF159BC-A84E-434D-8153-53879023A645}">
      <dgm:prSet phldrT="[Text]" custT="1"/>
      <dgm:spPr>
        <a:noFill/>
      </dgm:spPr>
      <dgm:t>
        <a:bodyPr/>
        <a:lstStyle/>
        <a:p>
          <a:pPr>
            <a:lnSpc>
              <a:spcPct val="100000"/>
            </a:lnSpc>
            <a:spcAft>
              <a:spcPts val="1000"/>
            </a:spcAft>
          </a:pPr>
          <a:r>
            <a:rPr lang="en-US" sz="1800" dirty="0" smtClean="0"/>
            <a:t>Consumer out-of-pocket spending is limited</a:t>
          </a:r>
          <a:endParaRPr lang="en-US" sz="1800" dirty="0"/>
        </a:p>
      </dgm:t>
    </dgm:pt>
    <dgm:pt modelId="{D6D05AE1-FC6C-4770-A043-0C0AE92B7E1E}" type="parTrans" cxnId="{A45F3494-AD5D-4EE0-9462-3F9CEA7C821D}">
      <dgm:prSet/>
      <dgm:spPr/>
      <dgm:t>
        <a:bodyPr/>
        <a:lstStyle/>
        <a:p>
          <a:endParaRPr lang="en-US"/>
        </a:p>
      </dgm:t>
    </dgm:pt>
    <dgm:pt modelId="{4374D9C5-8E19-452C-AF35-085AEECD4AC3}" type="sibTrans" cxnId="{A45F3494-AD5D-4EE0-9462-3F9CEA7C821D}">
      <dgm:prSet/>
      <dgm:spPr/>
      <dgm:t>
        <a:bodyPr/>
        <a:lstStyle/>
        <a:p>
          <a:endParaRPr lang="en-US"/>
        </a:p>
      </dgm:t>
    </dgm:pt>
    <dgm:pt modelId="{469124BE-4804-4D94-884B-C59E82BDB466}">
      <dgm:prSet phldrT="[Text]" custT="1"/>
      <dgm:spPr>
        <a:noFill/>
      </dgm:spPr>
      <dgm:t>
        <a:bodyPr/>
        <a:lstStyle/>
        <a:p>
          <a:pPr>
            <a:lnSpc>
              <a:spcPct val="100000"/>
            </a:lnSpc>
            <a:spcAft>
              <a:spcPts val="1000"/>
            </a:spcAft>
          </a:pPr>
          <a:r>
            <a:rPr lang="en-US" sz="1800" b="0" dirty="0" smtClean="0">
              <a:latin typeface="+mj-lt"/>
            </a:rPr>
            <a:t>Premium and cost-sharing subsidies are available</a:t>
          </a:r>
          <a:endParaRPr lang="en-US" sz="1800" dirty="0"/>
        </a:p>
      </dgm:t>
    </dgm:pt>
    <dgm:pt modelId="{A64D12DE-5BE0-4257-8EE9-79C51C9E525B}" type="parTrans" cxnId="{A34E6C1B-BADF-4A79-8D6A-4F0256C87EFC}">
      <dgm:prSet/>
      <dgm:spPr/>
      <dgm:t>
        <a:bodyPr/>
        <a:lstStyle/>
        <a:p>
          <a:endParaRPr lang="en-US"/>
        </a:p>
      </dgm:t>
    </dgm:pt>
    <dgm:pt modelId="{139492A6-BE94-4967-9173-6377874D6A69}" type="sibTrans" cxnId="{A34E6C1B-BADF-4A79-8D6A-4F0256C87EFC}">
      <dgm:prSet/>
      <dgm:spPr/>
      <dgm:t>
        <a:bodyPr/>
        <a:lstStyle/>
        <a:p>
          <a:endParaRPr lang="en-US"/>
        </a:p>
      </dgm:t>
    </dgm:pt>
    <dgm:pt modelId="{7441261C-2951-4202-8ECF-6EBBF4691963}">
      <dgm:prSet phldrT="[Text]" custT="1"/>
      <dgm:spPr>
        <a:noFill/>
      </dgm:spPr>
      <dgm:t>
        <a:bodyPr/>
        <a:lstStyle/>
        <a:p>
          <a:pPr>
            <a:lnSpc>
              <a:spcPct val="100000"/>
            </a:lnSpc>
            <a:spcAft>
              <a:spcPts val="1000"/>
            </a:spcAft>
          </a:pPr>
          <a:r>
            <a:rPr lang="en-US" sz="1800" dirty="0" smtClean="0"/>
            <a:t>Policies typically have high cost sharing</a:t>
          </a:r>
          <a:endParaRPr lang="en-US" sz="1800" dirty="0"/>
        </a:p>
      </dgm:t>
    </dgm:pt>
    <dgm:pt modelId="{8E316BB6-7B1A-4F3B-9B37-23B19909E97B}" type="sibTrans" cxnId="{536E893B-4FBA-41DC-A33A-E4601D5AE328}">
      <dgm:prSet/>
      <dgm:spPr/>
      <dgm:t>
        <a:bodyPr/>
        <a:lstStyle/>
        <a:p>
          <a:endParaRPr lang="en-US"/>
        </a:p>
      </dgm:t>
    </dgm:pt>
    <dgm:pt modelId="{CA408931-58FE-49CA-A053-D982B8CD8E18}" type="parTrans" cxnId="{536E893B-4FBA-41DC-A33A-E4601D5AE328}">
      <dgm:prSet/>
      <dgm:spPr/>
      <dgm:t>
        <a:bodyPr/>
        <a:lstStyle/>
        <a:p>
          <a:endParaRPr lang="en-US"/>
        </a:p>
      </dgm:t>
    </dgm:pt>
    <dgm:pt modelId="{49FAB979-866F-46CE-9144-D007E3572B1A}">
      <dgm:prSet phldrT="[Text]" custT="1"/>
      <dgm:spPr>
        <a:noFill/>
      </dgm:spPr>
      <dgm:t>
        <a:bodyPr/>
        <a:lstStyle/>
        <a:p>
          <a:pPr>
            <a:lnSpc>
              <a:spcPct val="100000"/>
            </a:lnSpc>
            <a:spcAft>
              <a:spcPts val="1000"/>
            </a:spcAft>
          </a:pPr>
          <a:r>
            <a:rPr lang="en-US" sz="1800" b="0" dirty="0" smtClean="0">
              <a:latin typeface="+mj-lt"/>
            </a:rPr>
            <a:t>Many policies exclude benefits such as prescription drugs and maternity care</a:t>
          </a:r>
          <a:endParaRPr lang="en-US" sz="1800" dirty="0"/>
        </a:p>
      </dgm:t>
    </dgm:pt>
    <dgm:pt modelId="{35909A3E-9D37-40EF-863F-C89C6FFA5CFD}" type="sibTrans" cxnId="{D11C7861-1FD4-4AEF-A434-A80AFB42F86C}">
      <dgm:prSet/>
      <dgm:spPr/>
      <dgm:t>
        <a:bodyPr/>
        <a:lstStyle/>
        <a:p>
          <a:endParaRPr lang="en-US"/>
        </a:p>
      </dgm:t>
    </dgm:pt>
    <dgm:pt modelId="{DC73689A-16F5-48A1-8B9A-99763E4EFF76}" type="parTrans" cxnId="{D11C7861-1FD4-4AEF-A434-A80AFB42F86C}">
      <dgm:prSet/>
      <dgm:spPr/>
      <dgm:t>
        <a:bodyPr/>
        <a:lstStyle/>
        <a:p>
          <a:endParaRPr lang="en-US"/>
        </a:p>
      </dgm:t>
    </dgm:pt>
    <dgm:pt modelId="{2278EE44-D858-489B-AB00-01548BC57D0C}">
      <dgm:prSet phldrT="[Text]" custT="1"/>
      <dgm:spPr>
        <a:noFill/>
      </dgm:spPr>
      <dgm:t>
        <a:bodyPr/>
        <a:lstStyle/>
        <a:p>
          <a:pPr>
            <a:lnSpc>
              <a:spcPct val="100000"/>
            </a:lnSpc>
            <a:spcAft>
              <a:spcPts val="1000"/>
            </a:spcAft>
          </a:pPr>
          <a:r>
            <a:rPr lang="en-US" sz="1800" dirty="0" smtClean="0"/>
            <a:t>Premiums are unsubsidized leaving them unaffordable for many</a:t>
          </a:r>
          <a:endParaRPr lang="en-US" sz="1800" dirty="0"/>
        </a:p>
      </dgm:t>
    </dgm:pt>
    <dgm:pt modelId="{16FB9F9E-31F1-41BD-8A04-B716DE25D917}" type="parTrans" cxnId="{1392A9E0-E1EB-4C51-92FE-C9BE76854808}">
      <dgm:prSet/>
      <dgm:spPr/>
      <dgm:t>
        <a:bodyPr/>
        <a:lstStyle/>
        <a:p>
          <a:endParaRPr lang="en-US"/>
        </a:p>
      </dgm:t>
    </dgm:pt>
    <dgm:pt modelId="{DE55BBAA-19CF-4711-96AE-409B91DA6770}" type="sibTrans" cxnId="{1392A9E0-E1EB-4C51-92FE-C9BE76854808}">
      <dgm:prSet/>
      <dgm:spPr/>
      <dgm:t>
        <a:bodyPr/>
        <a:lstStyle/>
        <a:p>
          <a:endParaRPr lang="en-US"/>
        </a:p>
      </dgm:t>
    </dgm:pt>
    <dgm:pt modelId="{79C6F6CE-9550-4D30-93EC-4152A61235DB}" type="pres">
      <dgm:prSet presAssocID="{371623EB-D211-4988-9925-6022EAF1C4D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5B9DA76-2AAE-4725-BB23-33759FA2A6C9}" type="pres">
      <dgm:prSet presAssocID="{875DE273-0863-496B-A745-DD66B7205E6F}" presName="composite" presStyleCnt="0"/>
      <dgm:spPr/>
    </dgm:pt>
    <dgm:pt modelId="{4F6057FB-BB30-423A-AF02-E90054E08F7E}" type="pres">
      <dgm:prSet presAssocID="{875DE273-0863-496B-A745-DD66B7205E6F}" presName="parTx" presStyleLbl="alignNode1" presStyleIdx="0" presStyleCnt="2" custLinFactNeighborY="-966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A2115E-F7D9-4938-BE81-1DA485DA8988}" type="pres">
      <dgm:prSet presAssocID="{875DE273-0863-496B-A745-DD66B7205E6F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E7CD1F-D419-4734-A8DE-969DF8EF20E3}" type="pres">
      <dgm:prSet presAssocID="{721F425F-663F-4246-A0A6-3016C8B85A26}" presName="space" presStyleCnt="0"/>
      <dgm:spPr/>
    </dgm:pt>
    <dgm:pt modelId="{1344A90E-C708-4FD0-9DC6-984B351BD502}" type="pres">
      <dgm:prSet presAssocID="{7A927F97-B96A-4448-8D1A-A9400734D2F3}" presName="composite" presStyleCnt="0"/>
      <dgm:spPr/>
    </dgm:pt>
    <dgm:pt modelId="{1EF21745-5178-40CA-85ED-22F7A5CA6181}" type="pres">
      <dgm:prSet presAssocID="{7A927F97-B96A-4448-8D1A-A9400734D2F3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39C324-DB7E-4F66-9645-5FF349CCF6AB}" type="pres">
      <dgm:prSet presAssocID="{7A927F97-B96A-4448-8D1A-A9400734D2F3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4FAC978-1DFE-4EF2-9AF9-27D51DB4C00B}" type="presOf" srcId="{7A927F97-B96A-4448-8D1A-A9400734D2F3}" destId="{1EF21745-5178-40CA-85ED-22F7A5CA6181}" srcOrd="0" destOrd="0" presId="urn:microsoft.com/office/officeart/2005/8/layout/hList1"/>
    <dgm:cxn modelId="{16EAF147-D0D4-4BEC-8BDD-29BF725ACC7F}" srcId="{875DE273-0863-496B-A745-DD66B7205E6F}" destId="{0BD1E21D-FF94-43CA-A216-54ABE4DB8823}" srcOrd="0" destOrd="0" parTransId="{C0C0D255-EB31-4B13-92C5-A3D0CF2021E6}" sibTransId="{18C1F22A-FD82-4581-AEED-59D7672D8CC0}"/>
    <dgm:cxn modelId="{02E931DF-3335-4FC3-8902-C8D5791BFE79}" type="presOf" srcId="{FEF159BC-A84E-434D-8153-53879023A645}" destId="{D739C324-DB7E-4F66-9645-5FF349CCF6AB}" srcOrd="0" destOrd="2" presId="urn:microsoft.com/office/officeart/2005/8/layout/hList1"/>
    <dgm:cxn modelId="{88B893E1-D416-4AC8-9297-198A3FB33736}" type="presOf" srcId="{0BD1E21D-FF94-43CA-A216-54ABE4DB8823}" destId="{BDA2115E-F7D9-4938-BE81-1DA485DA8988}" srcOrd="0" destOrd="0" presId="urn:microsoft.com/office/officeart/2005/8/layout/hList1"/>
    <dgm:cxn modelId="{BE540DBD-6EA1-410C-985E-7A81BFE393A8}" type="presOf" srcId="{2278EE44-D858-489B-AB00-01548BC57D0C}" destId="{BDA2115E-F7D9-4938-BE81-1DA485DA8988}" srcOrd="0" destOrd="3" presId="urn:microsoft.com/office/officeart/2005/8/layout/hList1"/>
    <dgm:cxn modelId="{F9155168-67D8-4701-9047-B5B13817EA2C}" type="presOf" srcId="{7441261C-2951-4202-8ECF-6EBBF4691963}" destId="{BDA2115E-F7D9-4938-BE81-1DA485DA8988}" srcOrd="0" destOrd="2" presId="urn:microsoft.com/office/officeart/2005/8/layout/hList1"/>
    <dgm:cxn modelId="{76DA8DC2-1EF3-4098-9247-0113EF1BE89D}" type="presOf" srcId="{E9811497-0C10-4188-BC6E-ECF28B4164F8}" destId="{D739C324-DB7E-4F66-9645-5FF349CCF6AB}" srcOrd="0" destOrd="0" presId="urn:microsoft.com/office/officeart/2005/8/layout/hList1"/>
    <dgm:cxn modelId="{A45F3494-AD5D-4EE0-9462-3F9CEA7C821D}" srcId="{7A927F97-B96A-4448-8D1A-A9400734D2F3}" destId="{FEF159BC-A84E-434D-8153-53879023A645}" srcOrd="2" destOrd="0" parTransId="{D6D05AE1-FC6C-4770-A043-0C0AE92B7E1E}" sibTransId="{4374D9C5-8E19-452C-AF35-085AEECD4AC3}"/>
    <dgm:cxn modelId="{88B9C922-D8C8-4A15-A5F8-0EEAC5DEA8EE}" type="presOf" srcId="{371623EB-D211-4988-9925-6022EAF1C4DB}" destId="{79C6F6CE-9550-4D30-93EC-4152A61235DB}" srcOrd="0" destOrd="0" presId="urn:microsoft.com/office/officeart/2005/8/layout/hList1"/>
    <dgm:cxn modelId="{1392A9E0-E1EB-4C51-92FE-C9BE76854808}" srcId="{875DE273-0863-496B-A745-DD66B7205E6F}" destId="{2278EE44-D858-489B-AB00-01548BC57D0C}" srcOrd="3" destOrd="0" parTransId="{16FB9F9E-31F1-41BD-8A04-B716DE25D917}" sibTransId="{DE55BBAA-19CF-4711-96AE-409B91DA6770}"/>
    <dgm:cxn modelId="{D11C7861-1FD4-4AEF-A434-A80AFB42F86C}" srcId="{875DE273-0863-496B-A745-DD66B7205E6F}" destId="{49FAB979-866F-46CE-9144-D007E3572B1A}" srcOrd="1" destOrd="0" parTransId="{DC73689A-16F5-48A1-8B9A-99763E4EFF76}" sibTransId="{35909A3E-9D37-40EF-863F-C89C6FFA5CFD}"/>
    <dgm:cxn modelId="{504A89FC-CA96-47D5-BD9D-433A4573A42E}" srcId="{371623EB-D211-4988-9925-6022EAF1C4DB}" destId="{875DE273-0863-496B-A745-DD66B7205E6F}" srcOrd="0" destOrd="0" parTransId="{BC87A85C-C191-418F-9D4F-4CD391382360}" sibTransId="{721F425F-663F-4246-A0A6-3016C8B85A26}"/>
    <dgm:cxn modelId="{BD8D31FB-3C9E-41F2-A8DE-8901FC32BF6F}" srcId="{7A927F97-B96A-4448-8D1A-A9400734D2F3}" destId="{F1520C49-4C78-424D-91A9-275DAE869E09}" srcOrd="1" destOrd="0" parTransId="{2D684997-9270-4FBA-A59D-824A7EE3ED9E}" sibTransId="{2CAF64B7-41FE-4F0D-A3AB-FE3F05266309}"/>
    <dgm:cxn modelId="{7A8261C7-1DCA-4E2B-AD8B-081D74BD7E5E}" type="presOf" srcId="{F1520C49-4C78-424D-91A9-275DAE869E09}" destId="{D739C324-DB7E-4F66-9645-5FF349CCF6AB}" srcOrd="0" destOrd="1" presId="urn:microsoft.com/office/officeart/2005/8/layout/hList1"/>
    <dgm:cxn modelId="{A34E6C1B-BADF-4A79-8D6A-4F0256C87EFC}" srcId="{7A927F97-B96A-4448-8D1A-A9400734D2F3}" destId="{469124BE-4804-4D94-884B-C59E82BDB466}" srcOrd="3" destOrd="0" parTransId="{A64D12DE-5BE0-4257-8EE9-79C51C9E525B}" sibTransId="{139492A6-BE94-4967-9173-6377874D6A69}"/>
    <dgm:cxn modelId="{91E25748-81C8-423F-8E89-87306422DB43}" type="presOf" srcId="{469124BE-4804-4D94-884B-C59E82BDB466}" destId="{D739C324-DB7E-4F66-9645-5FF349CCF6AB}" srcOrd="0" destOrd="3" presId="urn:microsoft.com/office/officeart/2005/8/layout/hList1"/>
    <dgm:cxn modelId="{536E893B-4FBA-41DC-A33A-E4601D5AE328}" srcId="{875DE273-0863-496B-A745-DD66B7205E6F}" destId="{7441261C-2951-4202-8ECF-6EBBF4691963}" srcOrd="2" destOrd="0" parTransId="{CA408931-58FE-49CA-A053-D982B8CD8E18}" sibTransId="{8E316BB6-7B1A-4F3B-9B37-23B19909E97B}"/>
    <dgm:cxn modelId="{973435C5-582B-47B9-8041-5D8A349B42D5}" srcId="{371623EB-D211-4988-9925-6022EAF1C4DB}" destId="{7A927F97-B96A-4448-8D1A-A9400734D2F3}" srcOrd="1" destOrd="0" parTransId="{DD0250F6-5669-49F8-9E3B-F99E7182E4DC}" sibTransId="{CC5AA74B-5C24-457E-9231-2FD2CF2746FF}"/>
    <dgm:cxn modelId="{65E356F1-CE75-4A7B-B1B1-8EE11AEEDF20}" type="presOf" srcId="{875DE273-0863-496B-A745-DD66B7205E6F}" destId="{4F6057FB-BB30-423A-AF02-E90054E08F7E}" srcOrd="0" destOrd="0" presId="urn:microsoft.com/office/officeart/2005/8/layout/hList1"/>
    <dgm:cxn modelId="{811A34AA-471E-4040-A799-6621D49A7376}" srcId="{7A927F97-B96A-4448-8D1A-A9400734D2F3}" destId="{E9811497-0C10-4188-BC6E-ECF28B4164F8}" srcOrd="0" destOrd="0" parTransId="{75A7E599-5A61-406C-8BA8-0B477CA72D84}" sibTransId="{56854DED-475C-4BDA-9625-A59FC7408752}"/>
    <dgm:cxn modelId="{751E74E6-8DBD-4978-934A-07EC74D8083A}" type="presOf" srcId="{49FAB979-866F-46CE-9144-D007E3572B1A}" destId="{BDA2115E-F7D9-4938-BE81-1DA485DA8988}" srcOrd="0" destOrd="1" presId="urn:microsoft.com/office/officeart/2005/8/layout/hList1"/>
    <dgm:cxn modelId="{0ED38DE7-1541-46DC-BD03-783EE73516D5}" type="presParOf" srcId="{79C6F6CE-9550-4D30-93EC-4152A61235DB}" destId="{85B9DA76-2AAE-4725-BB23-33759FA2A6C9}" srcOrd="0" destOrd="0" presId="urn:microsoft.com/office/officeart/2005/8/layout/hList1"/>
    <dgm:cxn modelId="{94724F49-4595-416A-AEFB-47F4D84488AC}" type="presParOf" srcId="{85B9DA76-2AAE-4725-BB23-33759FA2A6C9}" destId="{4F6057FB-BB30-423A-AF02-E90054E08F7E}" srcOrd="0" destOrd="0" presId="urn:microsoft.com/office/officeart/2005/8/layout/hList1"/>
    <dgm:cxn modelId="{2A6BF87E-B728-492C-A79D-1FA32DABA863}" type="presParOf" srcId="{85B9DA76-2AAE-4725-BB23-33759FA2A6C9}" destId="{BDA2115E-F7D9-4938-BE81-1DA485DA8988}" srcOrd="1" destOrd="0" presId="urn:microsoft.com/office/officeart/2005/8/layout/hList1"/>
    <dgm:cxn modelId="{DEE322BF-798C-4724-95DC-233B40348B38}" type="presParOf" srcId="{79C6F6CE-9550-4D30-93EC-4152A61235DB}" destId="{B3E7CD1F-D419-4734-A8DE-969DF8EF20E3}" srcOrd="1" destOrd="0" presId="urn:microsoft.com/office/officeart/2005/8/layout/hList1"/>
    <dgm:cxn modelId="{7EB98934-F8BB-489C-B450-9F6A3F99E9C4}" type="presParOf" srcId="{79C6F6CE-9550-4D30-93EC-4152A61235DB}" destId="{1344A90E-C708-4FD0-9DC6-984B351BD502}" srcOrd="2" destOrd="0" presId="urn:microsoft.com/office/officeart/2005/8/layout/hList1"/>
    <dgm:cxn modelId="{B51DE5BB-849C-4C88-86F0-517F773CEA48}" type="presParOf" srcId="{1344A90E-C708-4FD0-9DC6-984B351BD502}" destId="{1EF21745-5178-40CA-85ED-22F7A5CA6181}" srcOrd="0" destOrd="0" presId="urn:microsoft.com/office/officeart/2005/8/layout/hList1"/>
    <dgm:cxn modelId="{FD4A10B7-B001-4933-AC33-F1DFFF5F8B2D}" type="presParOf" srcId="{1344A90E-C708-4FD0-9DC6-984B351BD502}" destId="{D739C324-DB7E-4F66-9645-5FF349CCF6A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6057FB-BB30-423A-AF02-E90054E08F7E}">
      <dsp:nvSpPr>
        <dsp:cNvPr id="0" name=""/>
        <dsp:cNvSpPr/>
      </dsp:nvSpPr>
      <dsp:spPr>
        <a:xfrm>
          <a:off x="36" y="0"/>
          <a:ext cx="3482080" cy="8352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Pre-ACA</a:t>
          </a:r>
          <a:endParaRPr lang="en-US" sz="2400" b="1" kern="1200" dirty="0"/>
        </a:p>
      </dsp:txBody>
      <dsp:txXfrm>
        <a:off x="36" y="0"/>
        <a:ext cx="3482080" cy="835200"/>
      </dsp:txXfrm>
    </dsp:sp>
    <dsp:sp modelId="{BDA2115E-F7D9-4938-BE81-1DA485DA8988}">
      <dsp:nvSpPr>
        <dsp:cNvPr id="0" name=""/>
        <dsp:cNvSpPr/>
      </dsp:nvSpPr>
      <dsp:spPr>
        <a:xfrm>
          <a:off x="36" y="839692"/>
          <a:ext cx="3482080" cy="3423015"/>
        </a:xfrm>
        <a:prstGeom prst="rect">
          <a:avLst/>
        </a:prstGeom>
        <a:noFill/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en-US" sz="1800" b="0" kern="1200" dirty="0" smtClean="0">
              <a:latin typeface="+mj-lt"/>
            </a:rPr>
            <a:t>Policies are medically underwritten</a:t>
          </a:r>
          <a:endParaRPr lang="en-US" sz="1800" kern="1200" dirty="0"/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en-US" sz="1800" b="0" kern="1200" dirty="0" smtClean="0">
              <a:latin typeface="+mj-lt"/>
            </a:rPr>
            <a:t>Many policies exclude benefits such as prescription drugs and maternity care</a:t>
          </a:r>
          <a:endParaRPr lang="en-US" sz="1800" kern="1200" dirty="0"/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en-US" sz="1800" kern="1200" dirty="0" smtClean="0"/>
            <a:t>Policies typically have high cost sharing</a:t>
          </a:r>
          <a:endParaRPr lang="en-US" sz="1800" kern="1200" dirty="0"/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en-US" sz="1800" kern="1200" dirty="0" smtClean="0"/>
            <a:t>Premiums are unsubsidized leaving them unaffordable for many</a:t>
          </a:r>
          <a:endParaRPr lang="en-US" sz="1800" kern="1200" dirty="0"/>
        </a:p>
      </dsp:txBody>
      <dsp:txXfrm>
        <a:off x="36" y="839692"/>
        <a:ext cx="3482080" cy="3423015"/>
      </dsp:txXfrm>
    </dsp:sp>
    <dsp:sp modelId="{1EF21745-5178-40CA-85ED-22F7A5CA6181}">
      <dsp:nvSpPr>
        <dsp:cNvPr id="0" name=""/>
        <dsp:cNvSpPr/>
      </dsp:nvSpPr>
      <dsp:spPr>
        <a:xfrm>
          <a:off x="3969608" y="4492"/>
          <a:ext cx="3482080" cy="8352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Post-ACA</a:t>
          </a:r>
          <a:endParaRPr lang="en-US" sz="2400" b="1" kern="1200" dirty="0"/>
        </a:p>
      </dsp:txBody>
      <dsp:txXfrm>
        <a:off x="3969608" y="4492"/>
        <a:ext cx="3482080" cy="835200"/>
      </dsp:txXfrm>
    </dsp:sp>
    <dsp:sp modelId="{D739C324-DB7E-4F66-9645-5FF349CCF6AB}">
      <dsp:nvSpPr>
        <dsp:cNvPr id="0" name=""/>
        <dsp:cNvSpPr/>
      </dsp:nvSpPr>
      <dsp:spPr>
        <a:xfrm>
          <a:off x="3969608" y="839692"/>
          <a:ext cx="3482080" cy="3423015"/>
        </a:xfrm>
        <a:prstGeom prst="rect">
          <a:avLst/>
        </a:prstGeom>
        <a:noFill/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en-US" sz="1800" b="0" kern="1200" dirty="0" smtClean="0">
              <a:latin typeface="+mj-lt"/>
            </a:rPr>
            <a:t>Insurers are prohibited from discriminating based on health status</a:t>
          </a:r>
          <a:endParaRPr lang="en-US" sz="1800" kern="1200" dirty="0"/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en-US" sz="1800" b="0" kern="1200" dirty="0" smtClean="0">
              <a:latin typeface="+mj-lt"/>
            </a:rPr>
            <a:t>Policies must cover the essential health benefits</a:t>
          </a:r>
          <a:endParaRPr lang="en-US" sz="1800" kern="1200" dirty="0"/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en-US" sz="1800" kern="1200" dirty="0" smtClean="0"/>
            <a:t>Consumer out-of-pocket spending is limited</a:t>
          </a:r>
          <a:endParaRPr lang="en-US" sz="1800" kern="1200" dirty="0"/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en-US" sz="1800" b="0" kern="1200" dirty="0" smtClean="0">
              <a:latin typeface="+mj-lt"/>
            </a:rPr>
            <a:t>Premium and cost-sharing subsidies are available</a:t>
          </a:r>
          <a:endParaRPr lang="en-US" sz="1800" kern="1200" dirty="0"/>
        </a:p>
      </dsp:txBody>
      <dsp:txXfrm>
        <a:off x="3969608" y="839692"/>
        <a:ext cx="3482080" cy="34230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D92E5-9FFA-458A-9BEA-BDF5C2EF3530}" type="datetimeFigureOut">
              <a:rPr lang="en-US" smtClean="0"/>
              <a:t>9/5/2013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E76084-7007-4F9A-9BF5-85CA96B02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3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5002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04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355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9297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7129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9213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1455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9155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9155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4451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445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375117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24979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8816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14711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15772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5323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70889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24075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2347" y="1817601"/>
            <a:ext cx="8223439" cy="1000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="1" i="0">
                <a:latin typeface="Calibri" pitchFamily="34" charset="0"/>
                <a:cs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44467" y="2946400"/>
            <a:ext cx="6391275" cy="8842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SUBTITLE STYLE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3" hasCustomPrompt="1"/>
          </p:nvPr>
        </p:nvSpPr>
        <p:spPr>
          <a:xfrm>
            <a:off x="444467" y="4238484"/>
            <a:ext cx="3352800" cy="28436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Authors</a:t>
            </a:r>
            <a:endParaRPr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14" hasCustomPrompt="1"/>
          </p:nvPr>
        </p:nvSpPr>
        <p:spPr>
          <a:xfrm>
            <a:off x="4480280" y="6174160"/>
            <a:ext cx="4416425" cy="531440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1200" b="0" i="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Date: January 23, 2013</a:t>
            </a:r>
          </a:p>
          <a:p>
            <a:pPr lvl="0"/>
            <a:r>
              <a:rPr lang="en-US" dirty="0" smtClean="0"/>
              <a:t>Location: Washington D.C.</a:t>
            </a:r>
            <a:endParaRPr lang="en-US" dirty="0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16" hasCustomPrompt="1"/>
          </p:nvPr>
        </p:nvSpPr>
        <p:spPr>
          <a:xfrm>
            <a:off x="444467" y="4644232"/>
            <a:ext cx="5984875" cy="849313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20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Multiple Author Names, Name Last Name, Name </a:t>
            </a:r>
            <a:r>
              <a:rPr lang="en-US" dirty="0" err="1" smtClean="0"/>
              <a:t>lastname</a:t>
            </a:r>
            <a:r>
              <a:rPr lang="en-US" dirty="0" smtClean="0"/>
              <a:t> &amp; name </a:t>
            </a:r>
            <a:r>
              <a:rPr lang="en-US" dirty="0" err="1" smtClean="0"/>
              <a:t>lastname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794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93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759963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544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911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70903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" y="9144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alibri" pitchFamily="34" charset="0"/>
                <a:cs typeface="Meta Offc Pro"/>
              </a:rPr>
              <a:t>Exhibit </a:t>
            </a:r>
            <a:fld id="{0C16F13B-3659-4888-B784-82F22626CC5F}" type="slidenum">
              <a:rPr lang="en-US" sz="14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400" b="1" dirty="0" err="1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648246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" y="9144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alibri" pitchFamily="34" charset="0"/>
                <a:cs typeface="Meta Offc Pro"/>
              </a:rPr>
              <a:t>Figure </a:t>
            </a:r>
            <a:fld id="{0C16F13B-3659-4888-B784-82F22626CC5F}" type="slidenum">
              <a:rPr lang="en-US" sz="14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400" b="1" dirty="0" err="1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1882789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30541" y="1554480"/>
            <a:ext cx="8682918" cy="4481320"/>
          </a:xfrm>
          <a:prstGeom prst="rect">
            <a:avLst/>
          </a:prstGeom>
          <a:solidFill>
            <a:srgbClr val="0B78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0541" y="228600"/>
            <a:ext cx="1087719" cy="10932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59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8" r:id="rId2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 baseline="0">
          <a:solidFill>
            <a:schemeClr val="bg1"/>
          </a:solidFill>
          <a:latin typeface="MetaSerif-Book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28222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hyperlink" Target="http://www.google.com/url?sa=i&amp;source=images&amp;cd=&amp;cad=rja&amp;docid=nbJ0O0n8qkILNM&amp;tbnid=HHMnDnAHDPNGiM:&amp;ved=0CAgQjRwwAA&amp;url=http://www.clker.com/clipart-193969.html&amp;ei=TTseUYK0PIr29gT0goCgAg&amp;psig=AFQjCNHleCT_l_KNSmLfs-4TMR8baErQzg&amp;ust=1361022158066889" TargetMode="External"/><Relationship Id="rId7" Type="http://schemas.openxmlformats.org/officeDocument/2006/relationships/image" Target="../media/image7.png"/><Relationship Id="rId12" Type="http://schemas.microsoft.com/office/2007/relationships/hdphoto" Target="../media/hdphoto4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microsoft.com/office/2007/relationships/hdphoto" Target="../media/hdphoto1.wdp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0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wmf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11" Type="http://schemas.openxmlformats.org/officeDocument/2006/relationships/image" Target="../media/image18.png"/><Relationship Id="rId5" Type="http://schemas.openxmlformats.org/officeDocument/2006/relationships/image" Target="../media/image13.png"/><Relationship Id="rId10" Type="http://schemas.openxmlformats.org/officeDocument/2006/relationships/hyperlink" Target="http://www.google.com/url?sa=i&amp;rct=j&amp;q=&amp;esrc=s&amp;frm=1&amp;source=images&amp;cd=&amp;cad=rja&amp;docid=j0-1iDsxHL4cSM&amp;tbnid=Y5Kbu4SESRw0sM:&amp;ved=0CAUQjRw&amp;url=http://www.behance.net/gallery/Family-Icon/5408155&amp;ei=cHIdUaqkMMaE2QWe3YC4Dw&amp;bvm=bv.42452523,d.b2I&amp;psig=AFQjCNHu8DcOglT_eKxuZHT7030CMSJl6Q&amp;ust=1360970716289889" TargetMode="External"/><Relationship Id="rId4" Type="http://schemas.openxmlformats.org/officeDocument/2006/relationships/image" Target="../media/image12.wmf"/><Relationship Id="rId9" Type="http://schemas.openxmlformats.org/officeDocument/2006/relationships/image" Target="../media/image17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hyperlink" Target="http://www.healthcare.gov/" TargetMode="External"/><Relationship Id="rId7" Type="http://schemas.openxmlformats.org/officeDocument/2006/relationships/image" Target="../media/image21.wmf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8.xml"/><Relationship Id="rId6" Type="http://schemas.microsoft.com/office/2007/relationships/hdphoto" Target="../media/hdphoto5.wdp"/><Relationship Id="rId5" Type="http://schemas.openxmlformats.org/officeDocument/2006/relationships/image" Target="../media/image20.png"/><Relationship Id="rId4" Type="http://schemas.openxmlformats.org/officeDocument/2006/relationships/hyperlink" Target="http://www.cuidadodesalud.gov/es/" TargetMode="External"/><Relationship Id="rId9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ff.org/interactive/subsidy-calculator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www.kff.org/other/state-indicator/premium-amounts/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veredca.com/news/PDFs/CC_Health_Plans_Booklet-rev1-8-6.pdf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breakthroughs.kera.org/obamacare-101-how-the-texas-health-insurance-marketplace-will-work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6.PNG"/><Relationship Id="rId4" Type="http://schemas.openxmlformats.org/officeDocument/2006/relationships/hyperlink" Target="http://economy.money.cnn.com/2013/07/18/obamacare/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ff.org/disparities-policy" TargetMode="Externa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://www.kff.org/tag/employers" TargetMode="Externa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ff.org/tag/marketplaces" TargetMode="External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ff.org/tag/immigrants" TargetMode="External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ff.org/graphics/search/" TargetMode="External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ff.org/medicaid/" TargetMode="External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ff.org/polling" TargetMode="External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ff.org/tag/subsidies" TargetMode="External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Webinar for Univision: What Do Consumers Need to Know About Health Reform’s Private Coverage and Exchange Options?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Presented by the Kaiser Family Foundation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Thursday, September 5, 2013</a:t>
            </a:r>
          </a:p>
          <a:p>
            <a:r>
              <a:rPr lang="en-US" dirty="0" smtClean="0"/>
              <a:t>1:30 p.m. ET</a:t>
            </a:r>
          </a:p>
          <a:p>
            <a:r>
              <a:rPr lang="en-US" dirty="0" smtClean="0"/>
              <a:t>kff.org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38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Speakers from the Kaiser Family Foundation</a:t>
            </a:r>
            <a:endParaRPr lang="en-US" dirty="0"/>
          </a:p>
        </p:txBody>
      </p:sp>
      <p:sp>
        <p:nvSpPr>
          <p:cNvPr id="11" name="Content Placeholder 6"/>
          <p:cNvSpPr txBox="1">
            <a:spLocks/>
          </p:cNvSpPr>
          <p:nvPr/>
        </p:nvSpPr>
        <p:spPr>
          <a:xfrm>
            <a:off x="3409950" y="2838449"/>
            <a:ext cx="2209800" cy="2952751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 b="0" i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 sz="2200" b="1" dirty="0" smtClean="0">
                <a:solidFill>
                  <a:srgbClr val="000000"/>
                </a:solidFill>
              </a:rPr>
              <a:t>Karen Pollitz</a:t>
            </a:r>
          </a:p>
          <a:p>
            <a:pPr marL="0" indent="0">
              <a:buFontTx/>
              <a:buNone/>
            </a:pPr>
            <a:endParaRPr lang="en-US" sz="1800" dirty="0" smtClean="0">
              <a:solidFill>
                <a:srgbClr val="000000"/>
              </a:solidFill>
            </a:endParaRPr>
          </a:p>
          <a:p>
            <a:pPr marL="0" indent="0">
              <a:buFontTx/>
              <a:buNone/>
            </a:pPr>
            <a:r>
              <a:rPr lang="en-US" sz="1800" dirty="0" smtClean="0">
                <a:solidFill>
                  <a:srgbClr val="000000"/>
                </a:solidFill>
              </a:rPr>
              <a:t>Senior Fellow, Health Reform and Private Insurance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12" name="Content Placeholder 6"/>
          <p:cNvSpPr txBox="1">
            <a:spLocks/>
          </p:cNvSpPr>
          <p:nvPr/>
        </p:nvSpPr>
        <p:spPr>
          <a:xfrm>
            <a:off x="386417" y="2838449"/>
            <a:ext cx="2255520" cy="3267075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 b="0" i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US" dirty="0" smtClean="0">
              <a:solidFill>
                <a:srgbClr val="000000"/>
              </a:solidFill>
            </a:endParaRPr>
          </a:p>
          <a:p>
            <a:pPr marL="0" indent="0">
              <a:buFontTx/>
              <a:buNone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950" y="1264062"/>
            <a:ext cx="1939932" cy="14994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34" y="1264062"/>
            <a:ext cx="1939886" cy="14994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066801"/>
            <a:ext cx="1295400" cy="172719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86418" y="2838449"/>
            <a:ext cx="225552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>
                <a:latin typeface="Calibri" pitchFamily="34" charset="0"/>
              </a:rPr>
              <a:t>Jennifer Tolbert</a:t>
            </a:r>
          </a:p>
          <a:p>
            <a:endParaRPr lang="en-US" dirty="0">
              <a:latin typeface="Calibri" pitchFamily="34" charset="0"/>
            </a:endParaRPr>
          </a:p>
          <a:p>
            <a:r>
              <a:rPr lang="en-US" dirty="0" smtClean="0">
                <a:latin typeface="Calibri" pitchFamily="34" charset="0"/>
              </a:rPr>
              <a:t>Director, State </a:t>
            </a:r>
            <a:r>
              <a:rPr lang="en-US" dirty="0">
                <a:latin typeface="Calibri" pitchFamily="34" charset="0"/>
              </a:rPr>
              <a:t>Health Reform </a:t>
            </a:r>
          </a:p>
        </p:txBody>
      </p:sp>
      <p:sp>
        <p:nvSpPr>
          <p:cNvPr id="13" name="Content Placeholder 6"/>
          <p:cNvSpPr txBox="1">
            <a:spLocks/>
          </p:cNvSpPr>
          <p:nvPr/>
        </p:nvSpPr>
        <p:spPr>
          <a:xfrm>
            <a:off x="6019800" y="2838448"/>
            <a:ext cx="2209800" cy="3050861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 b="0" i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1" dirty="0"/>
              <a:t>Penny Duckham</a:t>
            </a:r>
          </a:p>
          <a:p>
            <a:pPr marL="0" indent="0">
              <a:buFontTx/>
              <a:buNone/>
            </a:pPr>
            <a:endParaRPr lang="en-US" sz="18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1800" dirty="0"/>
              <a:t>Executive Director, Media Fellowships Program</a:t>
            </a:r>
          </a:p>
        </p:txBody>
      </p:sp>
    </p:spTree>
    <p:extLst>
      <p:ext uri="{BB962C8B-B14F-4D97-AF65-F5344CB8AC3E}">
        <p14:creationId xmlns:p14="http://schemas.microsoft.com/office/powerpoint/2010/main" val="372345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" y="304800"/>
            <a:ext cx="8961120" cy="609600"/>
          </a:xfrm>
        </p:spPr>
        <p:txBody>
          <a:bodyPr/>
          <a:lstStyle/>
          <a:p>
            <a:r>
              <a:rPr lang="en-US" dirty="0" smtClean="0"/>
              <a:t>Promoting Health Coverage through the ACA</a:t>
            </a:r>
            <a:endParaRPr lang="en-US" dirty="0"/>
          </a:p>
        </p:txBody>
      </p:sp>
      <p:sp>
        <p:nvSpPr>
          <p:cNvPr id="4" name="Isosceles Triangle 2"/>
          <p:cNvSpPr>
            <a:spLocks noChangeArrowheads="1"/>
          </p:cNvSpPr>
          <p:nvPr/>
        </p:nvSpPr>
        <p:spPr bwMode="auto">
          <a:xfrm>
            <a:off x="2057400" y="1608137"/>
            <a:ext cx="5029200" cy="4183063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 b="1"/>
          </a:p>
        </p:txBody>
      </p:sp>
      <p:sp>
        <p:nvSpPr>
          <p:cNvPr id="5" name="TextBox 4"/>
          <p:cNvSpPr txBox="1"/>
          <p:nvPr/>
        </p:nvSpPr>
        <p:spPr>
          <a:xfrm>
            <a:off x="533400" y="3048000"/>
            <a:ext cx="262719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b="1" dirty="0">
                <a:cs typeface="Arial" pitchFamily="34" charset="0"/>
              </a:rPr>
              <a:t>Medicaid </a:t>
            </a:r>
            <a:r>
              <a:rPr lang="en-US" sz="2000" b="1" dirty="0" smtClean="0">
                <a:cs typeface="Arial" pitchFamily="34" charset="0"/>
              </a:rPr>
              <a:t>Coverage For Low-Income Individuals </a:t>
            </a:r>
            <a:endParaRPr lang="en-US" sz="2000" b="1" dirty="0"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38400" y="5786735"/>
            <a:ext cx="45583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dirty="0" smtClean="0">
                <a:cs typeface="Arial" pitchFamily="34" charset="0"/>
              </a:rPr>
              <a:t>Employer-Sponsored </a:t>
            </a:r>
            <a:r>
              <a:rPr lang="en-US" sz="2400" b="1" dirty="0">
                <a:cs typeface="Arial" pitchFamily="34" charset="0"/>
              </a:rPr>
              <a:t>Coverage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0" y="2971800"/>
            <a:ext cx="3276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b="1" dirty="0" smtClean="0">
                <a:cs typeface="Arial" pitchFamily="34" charset="0"/>
              </a:rPr>
              <a:t>Marketplaces With Subsidies for Moderate Income Individuals</a:t>
            </a:r>
            <a:endParaRPr lang="en-US" sz="2000" b="1" dirty="0"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29000" y="3124200"/>
            <a:ext cx="236220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bg1"/>
                </a:solidFill>
                <a:cs typeface="Arial" pitchFamily="34" charset="0"/>
              </a:rPr>
              <a:t>Individual</a:t>
            </a:r>
          </a:p>
          <a:p>
            <a:pPr algn="ctr">
              <a:defRPr/>
            </a:pPr>
            <a:r>
              <a:rPr lang="en-US" sz="2400" b="1" dirty="0">
                <a:solidFill>
                  <a:schemeClr val="bg1"/>
                </a:solidFill>
                <a:cs typeface="Arial" pitchFamily="34" charset="0"/>
              </a:rPr>
              <a:t>Mandate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76600" y="4343400"/>
            <a:ext cx="266700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bg1"/>
                </a:solidFill>
                <a:cs typeface="Arial" pitchFamily="34" charset="0"/>
              </a:rPr>
              <a:t>Health Insurance Market Reforms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71800" y="1138535"/>
            <a:ext cx="31423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dirty="0" smtClean="0">
                <a:solidFill>
                  <a:srgbClr val="000000"/>
                </a:solidFill>
                <a:cs typeface="Arial" pitchFamily="34" charset="0"/>
              </a:rPr>
              <a:t>Universal Coverage</a:t>
            </a:r>
            <a:endParaRPr lang="en-US" sz="2400" b="1" dirty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28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9" name="Content Placeholder 52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933571"/>
              </p:ext>
            </p:extLst>
          </p:nvPr>
        </p:nvGraphicFramePr>
        <p:xfrm>
          <a:off x="237170" y="1540876"/>
          <a:ext cx="4182430" cy="39455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29" name="Content Placeholder 528"/>
          <p:cNvGraphicFramePr>
            <a:graphicFrameLocks noGrp="1"/>
          </p:cNvGraphicFramePr>
          <p:nvPr>
            <p:ph idx="12"/>
            <p:extLst>
              <p:ext uri="{D42A27DB-BD31-4B8C-83A1-F6EECF244321}">
                <p14:modId xmlns:p14="http://schemas.microsoft.com/office/powerpoint/2010/main" val="1869530525"/>
              </p:ext>
            </p:extLst>
          </p:nvPr>
        </p:nvGraphicFramePr>
        <p:xfrm>
          <a:off x="120138" y="1981200"/>
          <a:ext cx="4191000" cy="4338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304800"/>
            <a:ext cx="8961120" cy="914400"/>
          </a:xfrm>
        </p:spPr>
        <p:txBody>
          <a:bodyPr/>
          <a:lstStyle/>
          <a:p>
            <a:r>
              <a:rPr lang="en-US" dirty="0" smtClean="0">
                <a:latin typeface="+mj-lt"/>
                <a:cs typeface="Arial" pitchFamily="34" charset="0"/>
              </a:rPr>
              <a:t>Most Uninsured Hispanics are at Income Levels that Qualify for Medicaid Expansion or Marketplace Subsidies</a:t>
            </a:r>
            <a:endParaRPr lang="en-US" dirty="0">
              <a:latin typeface="+mj-lt"/>
              <a:cs typeface="Arial" pitchFamily="34" charset="0"/>
            </a:endParaRPr>
          </a:p>
        </p:txBody>
      </p:sp>
      <p:sp>
        <p:nvSpPr>
          <p:cNvPr id="547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6324600"/>
            <a:ext cx="6172200" cy="457200"/>
          </a:xfrm>
        </p:spPr>
        <p:txBody>
          <a:bodyPr/>
          <a:lstStyle/>
          <a:p>
            <a:r>
              <a:rPr lang="en-US" dirty="0" smtClean="0">
                <a:latin typeface="+mj-lt"/>
              </a:rPr>
              <a:t>Data may not total 100% due to rounding.</a:t>
            </a:r>
            <a:br>
              <a:rPr lang="en-US" dirty="0" smtClean="0">
                <a:latin typeface="+mj-lt"/>
              </a:rPr>
            </a:br>
            <a:r>
              <a:rPr lang="en-US" dirty="0" smtClean="0">
                <a:latin typeface="+mj-lt"/>
              </a:rPr>
              <a:t>SOURCE: KCMU/ Urban Institute analysis of 2012 ASEC Supplement to the CPS.</a:t>
            </a:r>
            <a:endParaRPr lang="en-US" dirty="0">
              <a:latin typeface="+mj-lt"/>
            </a:endParaRPr>
          </a:p>
        </p:txBody>
      </p:sp>
      <p:sp>
        <p:nvSpPr>
          <p:cNvPr id="584" name="Right Brace 583"/>
          <p:cNvSpPr/>
          <p:nvPr/>
        </p:nvSpPr>
        <p:spPr>
          <a:xfrm>
            <a:off x="4345704" y="3595379"/>
            <a:ext cx="454896" cy="1923949"/>
          </a:xfrm>
          <a:prstGeom prst="rightBrace">
            <a:avLst>
              <a:gd name="adj1" fmla="val 147669"/>
              <a:gd name="adj2" fmla="val 49223"/>
            </a:avLst>
          </a:prstGeom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546" name="Title 3"/>
          <p:cNvSpPr txBox="1">
            <a:spLocks/>
          </p:cNvSpPr>
          <p:nvPr/>
        </p:nvSpPr>
        <p:spPr bwMode="auto">
          <a:xfrm>
            <a:off x="-76200" y="1396425"/>
            <a:ext cx="5304223" cy="322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2600" b="1" i="0">
                <a:solidFill>
                  <a:srgbClr val="000000"/>
                </a:solidFill>
                <a:latin typeface="Meta Offc Pro"/>
                <a:ea typeface="+mj-ea"/>
                <a:cs typeface="Meta Offc Pro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/>
            <a:r>
              <a:rPr lang="en-US" sz="1600" dirty="0" smtClean="0">
                <a:latin typeface="+mj-lt"/>
              </a:rPr>
              <a:t>Health Insurance Status among the 49.2 Million                                 Non-Elderly Hispanics in the U.S.</a:t>
            </a:r>
          </a:p>
        </p:txBody>
      </p:sp>
      <p:sp>
        <p:nvSpPr>
          <p:cNvPr id="833" name="Rectangle 832"/>
          <p:cNvSpPr/>
          <p:nvPr/>
        </p:nvSpPr>
        <p:spPr>
          <a:xfrm>
            <a:off x="5105400" y="1396425"/>
            <a:ext cx="36429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latin typeface="+mj-lt"/>
              </a:rPr>
              <a:t>15.5 Million Non Elderly Uninsured Hispanics By Income Level</a:t>
            </a:r>
            <a:endParaRPr lang="en-US" sz="1600" b="1" dirty="0">
              <a:latin typeface="+mj-lt"/>
            </a:endParaRPr>
          </a:p>
        </p:txBody>
      </p:sp>
      <p:grpSp>
        <p:nvGrpSpPr>
          <p:cNvPr id="865" name="Group 864"/>
          <p:cNvGrpSpPr/>
          <p:nvPr/>
        </p:nvGrpSpPr>
        <p:grpSpPr>
          <a:xfrm>
            <a:off x="5697013" y="2202733"/>
            <a:ext cx="175654" cy="332090"/>
            <a:chOff x="3654345" y="2923878"/>
            <a:chExt cx="890975" cy="1986999"/>
          </a:xfrm>
          <a:solidFill>
            <a:schemeClr val="bg1"/>
          </a:solidFill>
        </p:grpSpPr>
        <p:sp>
          <p:nvSpPr>
            <p:cNvPr id="866" name="Oval 865"/>
            <p:cNvSpPr/>
            <p:nvPr/>
          </p:nvSpPr>
          <p:spPr>
            <a:xfrm>
              <a:off x="3939816" y="2923878"/>
              <a:ext cx="320040" cy="320040"/>
            </a:xfrm>
            <a:prstGeom prst="ellipse">
              <a:avLst/>
            </a:prstGeom>
            <a:grpFill/>
            <a:ln w="127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867" name="Rounded Rectangle 866"/>
            <p:cNvSpPr/>
            <p:nvPr/>
          </p:nvSpPr>
          <p:spPr>
            <a:xfrm>
              <a:off x="3899017" y="3975391"/>
              <a:ext cx="182880" cy="935486"/>
            </a:xfrm>
            <a:prstGeom prst="roundRect">
              <a:avLst>
                <a:gd name="adj" fmla="val 50000"/>
              </a:avLst>
            </a:prstGeom>
            <a:grpFill/>
            <a:ln w="127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868" name="Rounded Rectangle 867"/>
            <p:cNvSpPr/>
            <p:nvPr/>
          </p:nvSpPr>
          <p:spPr>
            <a:xfrm>
              <a:off x="4118571" y="3975391"/>
              <a:ext cx="182880" cy="935486"/>
            </a:xfrm>
            <a:prstGeom prst="roundRect">
              <a:avLst>
                <a:gd name="adj" fmla="val 50000"/>
              </a:avLst>
            </a:prstGeom>
            <a:grpFill/>
            <a:ln w="127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869" name="Round Same Side Corner Rectangle 868"/>
            <p:cNvSpPr/>
            <p:nvPr/>
          </p:nvSpPr>
          <p:spPr>
            <a:xfrm>
              <a:off x="3781110" y="3303696"/>
              <a:ext cx="637455" cy="256031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 w="127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latin typeface="+mj-lt"/>
              </a:endParaRPr>
            </a:p>
          </p:txBody>
        </p:sp>
        <p:grpSp>
          <p:nvGrpSpPr>
            <p:cNvPr id="870" name="Group 869"/>
            <p:cNvGrpSpPr/>
            <p:nvPr/>
          </p:nvGrpSpPr>
          <p:grpSpPr>
            <a:xfrm>
              <a:off x="3654345" y="3333672"/>
              <a:ext cx="890975" cy="712285"/>
              <a:chOff x="3654345" y="3350339"/>
              <a:chExt cx="890975" cy="712285"/>
            </a:xfrm>
            <a:grpFill/>
          </p:grpSpPr>
          <p:sp>
            <p:nvSpPr>
              <p:cNvPr id="872" name="Rounded Rectangle 871"/>
              <p:cNvSpPr/>
              <p:nvPr/>
            </p:nvSpPr>
            <p:spPr>
              <a:xfrm rot="17700000" flipH="1">
                <a:off x="3380498" y="3624186"/>
                <a:ext cx="712285" cy="164591"/>
              </a:xfrm>
              <a:prstGeom prst="roundRect">
                <a:avLst>
                  <a:gd name="adj" fmla="val 50000"/>
                </a:avLst>
              </a:prstGeom>
              <a:grpFill/>
              <a:ln w="1270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73" name="Rounded Rectangle 872"/>
              <p:cNvSpPr/>
              <p:nvPr/>
            </p:nvSpPr>
            <p:spPr>
              <a:xfrm rot="3900000">
                <a:off x="4106882" y="3624185"/>
                <a:ext cx="712284" cy="164592"/>
              </a:xfrm>
              <a:prstGeom prst="roundRect">
                <a:avLst>
                  <a:gd name="adj" fmla="val 50000"/>
                </a:avLst>
              </a:prstGeom>
              <a:grpFill/>
              <a:ln w="1270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latin typeface="+mj-lt"/>
                </a:endParaRPr>
              </a:p>
            </p:txBody>
          </p:sp>
        </p:grpSp>
        <p:sp>
          <p:nvSpPr>
            <p:cNvPr id="871" name="Rounded Rectangle 870"/>
            <p:cNvSpPr/>
            <p:nvPr/>
          </p:nvSpPr>
          <p:spPr>
            <a:xfrm>
              <a:off x="3898619" y="3339864"/>
              <a:ext cx="402435" cy="858307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884" name="Group 883"/>
          <p:cNvGrpSpPr/>
          <p:nvPr/>
        </p:nvGrpSpPr>
        <p:grpSpPr>
          <a:xfrm>
            <a:off x="6791374" y="2193575"/>
            <a:ext cx="171303" cy="360906"/>
            <a:chOff x="5287084" y="2926861"/>
            <a:chExt cx="792991" cy="1970728"/>
          </a:xfrm>
          <a:solidFill>
            <a:schemeClr val="tx2"/>
          </a:solidFill>
        </p:grpSpPr>
        <p:sp>
          <p:nvSpPr>
            <p:cNvPr id="885" name="Oval 884"/>
            <p:cNvSpPr/>
            <p:nvPr/>
          </p:nvSpPr>
          <p:spPr>
            <a:xfrm>
              <a:off x="5523559" y="2926861"/>
              <a:ext cx="320040" cy="3200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latin typeface="+mj-lt"/>
              </a:endParaRPr>
            </a:p>
          </p:txBody>
        </p:sp>
        <p:grpSp>
          <p:nvGrpSpPr>
            <p:cNvPr id="886" name="Group 885"/>
            <p:cNvGrpSpPr/>
            <p:nvPr/>
          </p:nvGrpSpPr>
          <p:grpSpPr>
            <a:xfrm>
              <a:off x="5508901" y="4114392"/>
              <a:ext cx="349356" cy="783197"/>
              <a:chOff x="5351796" y="5908768"/>
              <a:chExt cx="349356" cy="783197"/>
            </a:xfrm>
            <a:grpFill/>
          </p:grpSpPr>
          <p:sp>
            <p:nvSpPr>
              <p:cNvPr id="892" name="Rounded Rectangle 891"/>
              <p:cNvSpPr/>
              <p:nvPr/>
            </p:nvSpPr>
            <p:spPr>
              <a:xfrm>
                <a:off x="5351796" y="5908768"/>
                <a:ext cx="146304" cy="783197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93" name="Rounded Rectangle 892"/>
              <p:cNvSpPr/>
              <p:nvPr/>
            </p:nvSpPr>
            <p:spPr>
              <a:xfrm>
                <a:off x="5554848" y="5908768"/>
                <a:ext cx="146304" cy="783197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latin typeface="+mj-lt"/>
                </a:endParaRPr>
              </a:p>
            </p:txBody>
          </p:sp>
        </p:grpSp>
        <p:sp>
          <p:nvSpPr>
            <p:cNvPr id="887" name="Trapezoid 886"/>
            <p:cNvSpPr/>
            <p:nvPr/>
          </p:nvSpPr>
          <p:spPr>
            <a:xfrm>
              <a:off x="5340195" y="3459869"/>
              <a:ext cx="686768" cy="884395"/>
            </a:xfrm>
            <a:prstGeom prst="trapezoid">
              <a:avLst>
                <a:gd name="adj" fmla="val 2532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888" name="Rounded Rectangle 887"/>
            <p:cNvSpPr/>
            <p:nvPr/>
          </p:nvSpPr>
          <p:spPr>
            <a:xfrm>
              <a:off x="5427132" y="3342174"/>
              <a:ext cx="512895" cy="21755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latin typeface="+mj-lt"/>
              </a:endParaRPr>
            </a:p>
          </p:txBody>
        </p:sp>
        <p:grpSp>
          <p:nvGrpSpPr>
            <p:cNvPr id="889" name="Group 888"/>
            <p:cNvGrpSpPr/>
            <p:nvPr/>
          </p:nvGrpSpPr>
          <p:grpSpPr>
            <a:xfrm>
              <a:off x="5287084" y="3357795"/>
              <a:ext cx="792991" cy="712285"/>
              <a:chOff x="5287084" y="3357795"/>
              <a:chExt cx="792991" cy="712285"/>
            </a:xfrm>
            <a:grpFill/>
          </p:grpSpPr>
          <p:sp>
            <p:nvSpPr>
              <p:cNvPr id="890" name="Rounded Rectangle 889"/>
              <p:cNvSpPr/>
              <p:nvPr/>
            </p:nvSpPr>
            <p:spPr>
              <a:xfrm rot="17700000" flipH="1">
                <a:off x="4994949" y="3649930"/>
                <a:ext cx="712285" cy="128016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91" name="Rounded Rectangle 890"/>
              <p:cNvSpPr/>
              <p:nvPr/>
            </p:nvSpPr>
            <p:spPr>
              <a:xfrm rot="3900000">
                <a:off x="5659924" y="3649930"/>
                <a:ext cx="712285" cy="128016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latin typeface="+mj-lt"/>
                </a:endParaRPr>
              </a:p>
            </p:txBody>
          </p:sp>
        </p:grpSp>
      </p:grpSp>
      <p:sp>
        <p:nvSpPr>
          <p:cNvPr id="894" name="Rectangle 893"/>
          <p:cNvSpPr/>
          <p:nvPr/>
        </p:nvSpPr>
        <p:spPr>
          <a:xfrm>
            <a:off x="6324600" y="2532817"/>
            <a:ext cx="1228310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30" b="1" dirty="0" smtClean="0">
                <a:latin typeface="+mj-lt"/>
              </a:rPr>
              <a:t>139-399% FPL </a:t>
            </a:r>
          </a:p>
          <a:p>
            <a:pPr algn="ctr"/>
            <a:r>
              <a:rPr lang="en-US" sz="1130" b="1" dirty="0" smtClean="0">
                <a:latin typeface="+mj-lt"/>
              </a:rPr>
              <a:t>Subsidies (38%)</a:t>
            </a:r>
            <a:endParaRPr lang="en-US" sz="1130" b="1" dirty="0">
              <a:latin typeface="+mj-lt"/>
            </a:endParaRPr>
          </a:p>
        </p:txBody>
      </p:sp>
      <p:sp>
        <p:nvSpPr>
          <p:cNvPr id="895" name="Rectangle 894"/>
          <p:cNvSpPr/>
          <p:nvPr/>
        </p:nvSpPr>
        <p:spPr>
          <a:xfrm>
            <a:off x="5334000" y="2532817"/>
            <a:ext cx="969214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30" b="1" dirty="0" smtClean="0">
                <a:latin typeface="+mj-lt"/>
              </a:rPr>
              <a:t>≥</a:t>
            </a:r>
            <a:r>
              <a:rPr lang="en-US" sz="1130" b="1" dirty="0">
                <a:latin typeface="+mj-lt"/>
              </a:rPr>
              <a:t>400% </a:t>
            </a:r>
            <a:r>
              <a:rPr lang="en-US" sz="1130" b="1" dirty="0" smtClean="0">
                <a:latin typeface="+mj-lt"/>
              </a:rPr>
              <a:t>FPL </a:t>
            </a:r>
          </a:p>
          <a:p>
            <a:pPr algn="ctr"/>
            <a:r>
              <a:rPr lang="en-US" sz="1130" b="1" dirty="0" smtClean="0">
                <a:latin typeface="+mj-lt"/>
              </a:rPr>
              <a:t>(</a:t>
            </a:r>
            <a:r>
              <a:rPr lang="en-US" sz="1130" b="1" dirty="0">
                <a:latin typeface="+mj-lt"/>
              </a:rPr>
              <a:t>5</a:t>
            </a:r>
            <a:r>
              <a:rPr lang="en-US" sz="1130" b="1" dirty="0" smtClean="0">
                <a:latin typeface="+mj-lt"/>
              </a:rPr>
              <a:t>%)</a:t>
            </a:r>
            <a:endParaRPr lang="en-US" sz="1130" b="1" dirty="0">
              <a:latin typeface="+mj-lt"/>
            </a:endParaRPr>
          </a:p>
        </p:txBody>
      </p:sp>
      <p:sp>
        <p:nvSpPr>
          <p:cNvPr id="569" name="Rectangle 568"/>
          <p:cNvSpPr/>
          <p:nvPr/>
        </p:nvSpPr>
        <p:spPr>
          <a:xfrm>
            <a:off x="6649594" y="4189396"/>
            <a:ext cx="152807" cy="19510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721" name="Rectangle 720"/>
          <p:cNvSpPr/>
          <p:nvPr/>
        </p:nvSpPr>
        <p:spPr>
          <a:xfrm>
            <a:off x="5722210" y="3626500"/>
            <a:ext cx="135878" cy="6503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722" name="Rectangle 721"/>
          <p:cNvSpPr/>
          <p:nvPr/>
        </p:nvSpPr>
        <p:spPr>
          <a:xfrm>
            <a:off x="5406650" y="3620418"/>
            <a:ext cx="152807" cy="19510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723" name="Rectangle 722"/>
          <p:cNvSpPr/>
          <p:nvPr/>
        </p:nvSpPr>
        <p:spPr>
          <a:xfrm>
            <a:off x="5696020" y="3034273"/>
            <a:ext cx="135878" cy="6503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724" name="Rectangle 723"/>
          <p:cNvSpPr/>
          <p:nvPr/>
        </p:nvSpPr>
        <p:spPr>
          <a:xfrm>
            <a:off x="5380461" y="3028191"/>
            <a:ext cx="152807" cy="19510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725" name="Rectangle 724"/>
          <p:cNvSpPr/>
          <p:nvPr/>
        </p:nvSpPr>
        <p:spPr>
          <a:xfrm>
            <a:off x="7990857" y="4480668"/>
            <a:ext cx="152807" cy="19510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726" name="Rectangle 725"/>
          <p:cNvSpPr/>
          <p:nvPr/>
        </p:nvSpPr>
        <p:spPr>
          <a:xfrm>
            <a:off x="6683522" y="3617335"/>
            <a:ext cx="152807" cy="19510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727" name="Rectangle 726"/>
          <p:cNvSpPr/>
          <p:nvPr/>
        </p:nvSpPr>
        <p:spPr>
          <a:xfrm>
            <a:off x="6032963" y="3623248"/>
            <a:ext cx="152807" cy="19510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04" name="Rectangle 803"/>
          <p:cNvSpPr/>
          <p:nvPr/>
        </p:nvSpPr>
        <p:spPr>
          <a:xfrm>
            <a:off x="6049311" y="3051474"/>
            <a:ext cx="135878" cy="6503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05" name="Rectangle 804"/>
          <p:cNvSpPr/>
          <p:nvPr/>
        </p:nvSpPr>
        <p:spPr>
          <a:xfrm>
            <a:off x="5733752" y="3045393"/>
            <a:ext cx="152807" cy="1951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630" name="TextBox 1063"/>
          <p:cNvSpPr txBox="1"/>
          <p:nvPr/>
        </p:nvSpPr>
        <p:spPr>
          <a:xfrm>
            <a:off x="889610" y="2904897"/>
            <a:ext cx="243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600" dirty="0" smtClean="0">
                <a:solidFill>
                  <a:srgbClr val="000000"/>
                </a:solidFill>
                <a:latin typeface="+mj-lt"/>
              </a:rPr>
              <a:t>Employer-Sponsored </a:t>
            </a:r>
          </a:p>
          <a:p>
            <a:r>
              <a:rPr lang="en-US" sz="1600" dirty="0" smtClean="0">
                <a:solidFill>
                  <a:srgbClr val="000000"/>
                </a:solidFill>
                <a:latin typeface="+mj-lt"/>
              </a:rPr>
              <a:t>Coverage</a:t>
            </a:r>
          </a:p>
        </p:txBody>
      </p:sp>
      <p:sp>
        <p:nvSpPr>
          <p:cNvPr id="631" name="TextBox 1063"/>
          <p:cNvSpPr txBox="1"/>
          <p:nvPr/>
        </p:nvSpPr>
        <p:spPr>
          <a:xfrm>
            <a:off x="2869820" y="4273367"/>
            <a:ext cx="12785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600" dirty="0" smtClean="0">
                <a:solidFill>
                  <a:srgbClr val="FFFFFF"/>
                </a:solidFill>
                <a:latin typeface="+mj-lt"/>
              </a:rPr>
              <a:t>Uninsured</a:t>
            </a:r>
          </a:p>
        </p:txBody>
      </p:sp>
      <p:sp>
        <p:nvSpPr>
          <p:cNvPr id="632" name="TextBox 1063"/>
          <p:cNvSpPr txBox="1"/>
          <p:nvPr/>
        </p:nvSpPr>
        <p:spPr>
          <a:xfrm>
            <a:off x="868828" y="4444730"/>
            <a:ext cx="13468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600" dirty="0" smtClean="0">
                <a:solidFill>
                  <a:srgbClr val="FFFFFF"/>
                </a:solidFill>
                <a:latin typeface="+mj-lt"/>
              </a:rPr>
              <a:t>Medicaid/ Other Public</a:t>
            </a:r>
          </a:p>
        </p:txBody>
      </p:sp>
      <p:grpSp>
        <p:nvGrpSpPr>
          <p:cNvPr id="634" name="Group 633"/>
          <p:cNvGrpSpPr/>
          <p:nvPr/>
        </p:nvGrpSpPr>
        <p:grpSpPr>
          <a:xfrm>
            <a:off x="5370626" y="4757686"/>
            <a:ext cx="582545" cy="550396"/>
            <a:chOff x="3654352" y="2923878"/>
            <a:chExt cx="1782870" cy="1986999"/>
          </a:xfrm>
          <a:solidFill>
            <a:srgbClr val="0070C0"/>
          </a:solidFill>
        </p:grpSpPr>
        <p:grpSp>
          <p:nvGrpSpPr>
            <p:cNvPr id="635" name="Group 634"/>
            <p:cNvGrpSpPr/>
            <p:nvPr/>
          </p:nvGrpSpPr>
          <p:grpSpPr>
            <a:xfrm>
              <a:off x="3654352" y="2923878"/>
              <a:ext cx="890968" cy="1986999"/>
              <a:chOff x="3654352" y="2923878"/>
              <a:chExt cx="890968" cy="1986999"/>
            </a:xfrm>
            <a:grpFill/>
          </p:grpSpPr>
          <p:sp>
            <p:nvSpPr>
              <p:cNvPr id="646" name="Oval 645"/>
              <p:cNvSpPr/>
              <p:nvPr/>
            </p:nvSpPr>
            <p:spPr>
              <a:xfrm>
                <a:off x="3939816" y="2923878"/>
                <a:ext cx="320040" cy="320040"/>
              </a:xfrm>
              <a:prstGeom prst="ellipse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647" name="Rounded Rectangle 646"/>
              <p:cNvSpPr/>
              <p:nvPr/>
            </p:nvSpPr>
            <p:spPr>
              <a:xfrm>
                <a:off x="3899017" y="3975391"/>
                <a:ext cx="182880" cy="935486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648" name="Rounded Rectangle 647"/>
              <p:cNvSpPr/>
              <p:nvPr/>
            </p:nvSpPr>
            <p:spPr>
              <a:xfrm>
                <a:off x="4118571" y="3975391"/>
                <a:ext cx="182880" cy="935486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649" name="Rounded Rectangle 648"/>
              <p:cNvSpPr/>
              <p:nvPr/>
            </p:nvSpPr>
            <p:spPr>
              <a:xfrm>
                <a:off x="3898619" y="3475015"/>
                <a:ext cx="402434" cy="730983"/>
              </a:xfrm>
              <a:prstGeom prst="roundRect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650" name="Round Same Side Corner Rectangle 649"/>
              <p:cNvSpPr/>
              <p:nvPr/>
            </p:nvSpPr>
            <p:spPr>
              <a:xfrm>
                <a:off x="3781109" y="3303697"/>
                <a:ext cx="637454" cy="256032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651" name="Group 650"/>
              <p:cNvGrpSpPr/>
              <p:nvPr/>
            </p:nvGrpSpPr>
            <p:grpSpPr>
              <a:xfrm>
                <a:off x="3654352" y="3333672"/>
                <a:ext cx="890968" cy="712284"/>
                <a:chOff x="3654352" y="3350339"/>
                <a:chExt cx="890968" cy="712284"/>
              </a:xfrm>
              <a:grpFill/>
            </p:grpSpPr>
            <p:sp>
              <p:nvSpPr>
                <p:cNvPr id="652" name="Rounded Rectangle 651"/>
                <p:cNvSpPr/>
                <p:nvPr/>
              </p:nvSpPr>
              <p:spPr>
                <a:xfrm rot="17700000" flipH="1">
                  <a:off x="3380506" y="3624185"/>
                  <a:ext cx="712284" cy="164592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653" name="Rounded Rectangle 652"/>
                <p:cNvSpPr/>
                <p:nvPr/>
              </p:nvSpPr>
              <p:spPr>
                <a:xfrm rot="3900000">
                  <a:off x="4106882" y="3624185"/>
                  <a:ext cx="712284" cy="164592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636" name="Group 635"/>
            <p:cNvGrpSpPr/>
            <p:nvPr/>
          </p:nvGrpSpPr>
          <p:grpSpPr>
            <a:xfrm>
              <a:off x="4644231" y="2940149"/>
              <a:ext cx="792991" cy="1970728"/>
              <a:chOff x="5287084" y="2926861"/>
              <a:chExt cx="792991" cy="1970728"/>
            </a:xfrm>
            <a:grpFill/>
          </p:grpSpPr>
          <p:sp>
            <p:nvSpPr>
              <p:cNvPr id="637" name="Oval 636"/>
              <p:cNvSpPr/>
              <p:nvPr/>
            </p:nvSpPr>
            <p:spPr>
              <a:xfrm>
                <a:off x="5523559" y="2926861"/>
                <a:ext cx="320040" cy="320040"/>
              </a:xfrm>
              <a:prstGeom prst="ellipse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638" name="Group 637"/>
              <p:cNvGrpSpPr/>
              <p:nvPr/>
            </p:nvGrpSpPr>
            <p:grpSpPr>
              <a:xfrm>
                <a:off x="5508901" y="4114392"/>
                <a:ext cx="349356" cy="783197"/>
                <a:chOff x="5351796" y="5908768"/>
                <a:chExt cx="349356" cy="783197"/>
              </a:xfrm>
              <a:grpFill/>
            </p:grpSpPr>
            <p:sp>
              <p:nvSpPr>
                <p:cNvPr id="644" name="Rounded Rectangle 643"/>
                <p:cNvSpPr/>
                <p:nvPr/>
              </p:nvSpPr>
              <p:spPr>
                <a:xfrm>
                  <a:off x="5351796" y="5908768"/>
                  <a:ext cx="146304" cy="783197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645" name="Rounded Rectangle 644"/>
                <p:cNvSpPr/>
                <p:nvPr/>
              </p:nvSpPr>
              <p:spPr>
                <a:xfrm>
                  <a:off x="5554848" y="5908768"/>
                  <a:ext cx="146304" cy="783197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  <p:sp>
            <p:nvSpPr>
              <p:cNvPr id="639" name="Trapezoid 638"/>
              <p:cNvSpPr/>
              <p:nvPr/>
            </p:nvSpPr>
            <p:spPr>
              <a:xfrm>
                <a:off x="5340195" y="3459869"/>
                <a:ext cx="686768" cy="884395"/>
              </a:xfrm>
              <a:prstGeom prst="trapezoid">
                <a:avLst>
                  <a:gd name="adj" fmla="val 25329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640" name="Rounded Rectangle 639"/>
              <p:cNvSpPr/>
              <p:nvPr/>
            </p:nvSpPr>
            <p:spPr>
              <a:xfrm>
                <a:off x="5427132" y="3342174"/>
                <a:ext cx="512895" cy="217555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641" name="Group 640"/>
              <p:cNvGrpSpPr/>
              <p:nvPr/>
            </p:nvGrpSpPr>
            <p:grpSpPr>
              <a:xfrm>
                <a:off x="5287084" y="3357795"/>
                <a:ext cx="792991" cy="712285"/>
                <a:chOff x="5287084" y="3357795"/>
                <a:chExt cx="792991" cy="712285"/>
              </a:xfrm>
              <a:grpFill/>
            </p:grpSpPr>
            <p:sp>
              <p:nvSpPr>
                <p:cNvPr id="642" name="Rounded Rectangle 641"/>
                <p:cNvSpPr/>
                <p:nvPr/>
              </p:nvSpPr>
              <p:spPr>
                <a:xfrm rot="17700000" flipH="1">
                  <a:off x="4994949" y="3649930"/>
                  <a:ext cx="712285" cy="128016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643" name="Rounded Rectangle 642"/>
                <p:cNvSpPr/>
                <p:nvPr/>
              </p:nvSpPr>
              <p:spPr>
                <a:xfrm rot="3900000">
                  <a:off x="5659924" y="3649930"/>
                  <a:ext cx="712285" cy="128016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</p:grpSp>
      </p:grpSp>
      <p:grpSp>
        <p:nvGrpSpPr>
          <p:cNvPr id="654" name="Group 653"/>
          <p:cNvGrpSpPr/>
          <p:nvPr/>
        </p:nvGrpSpPr>
        <p:grpSpPr>
          <a:xfrm>
            <a:off x="5989803" y="4757125"/>
            <a:ext cx="582545" cy="550396"/>
            <a:chOff x="3654352" y="2923878"/>
            <a:chExt cx="1782870" cy="1986999"/>
          </a:xfrm>
          <a:solidFill>
            <a:srgbClr val="0070C0"/>
          </a:solidFill>
        </p:grpSpPr>
        <p:grpSp>
          <p:nvGrpSpPr>
            <p:cNvPr id="655" name="Group 654"/>
            <p:cNvGrpSpPr/>
            <p:nvPr/>
          </p:nvGrpSpPr>
          <p:grpSpPr>
            <a:xfrm>
              <a:off x="3654352" y="2923878"/>
              <a:ext cx="890968" cy="1986999"/>
              <a:chOff x="3654352" y="2923878"/>
              <a:chExt cx="890968" cy="1986999"/>
            </a:xfrm>
            <a:grpFill/>
          </p:grpSpPr>
          <p:sp>
            <p:nvSpPr>
              <p:cNvPr id="666" name="Oval 665"/>
              <p:cNvSpPr/>
              <p:nvPr/>
            </p:nvSpPr>
            <p:spPr>
              <a:xfrm>
                <a:off x="3939816" y="2923878"/>
                <a:ext cx="320040" cy="320040"/>
              </a:xfrm>
              <a:prstGeom prst="ellipse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667" name="Rounded Rectangle 666"/>
              <p:cNvSpPr/>
              <p:nvPr/>
            </p:nvSpPr>
            <p:spPr>
              <a:xfrm>
                <a:off x="3899017" y="3975391"/>
                <a:ext cx="182880" cy="935486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668" name="Rounded Rectangle 667"/>
              <p:cNvSpPr/>
              <p:nvPr/>
            </p:nvSpPr>
            <p:spPr>
              <a:xfrm>
                <a:off x="4118571" y="3975391"/>
                <a:ext cx="182880" cy="935486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669" name="Rounded Rectangle 668"/>
              <p:cNvSpPr/>
              <p:nvPr/>
            </p:nvSpPr>
            <p:spPr>
              <a:xfrm>
                <a:off x="3898619" y="3475015"/>
                <a:ext cx="402434" cy="730983"/>
              </a:xfrm>
              <a:prstGeom prst="roundRect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670" name="Round Same Side Corner Rectangle 669"/>
              <p:cNvSpPr/>
              <p:nvPr/>
            </p:nvSpPr>
            <p:spPr>
              <a:xfrm>
                <a:off x="3781109" y="3303697"/>
                <a:ext cx="637454" cy="256032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671" name="Group 670"/>
              <p:cNvGrpSpPr/>
              <p:nvPr/>
            </p:nvGrpSpPr>
            <p:grpSpPr>
              <a:xfrm>
                <a:off x="3654352" y="3333672"/>
                <a:ext cx="890968" cy="712284"/>
                <a:chOff x="3654352" y="3350339"/>
                <a:chExt cx="890968" cy="712284"/>
              </a:xfrm>
              <a:grpFill/>
            </p:grpSpPr>
            <p:sp>
              <p:nvSpPr>
                <p:cNvPr id="672" name="Rounded Rectangle 671"/>
                <p:cNvSpPr/>
                <p:nvPr/>
              </p:nvSpPr>
              <p:spPr>
                <a:xfrm rot="17700000" flipH="1">
                  <a:off x="3380506" y="3624185"/>
                  <a:ext cx="712284" cy="164592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673" name="Rounded Rectangle 672"/>
                <p:cNvSpPr/>
                <p:nvPr/>
              </p:nvSpPr>
              <p:spPr>
                <a:xfrm rot="3900000">
                  <a:off x="4106882" y="3624185"/>
                  <a:ext cx="712284" cy="164592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656" name="Group 655"/>
            <p:cNvGrpSpPr/>
            <p:nvPr/>
          </p:nvGrpSpPr>
          <p:grpSpPr>
            <a:xfrm>
              <a:off x="4644231" y="2940149"/>
              <a:ext cx="792991" cy="1970728"/>
              <a:chOff x="5287084" y="2926861"/>
              <a:chExt cx="792991" cy="1970728"/>
            </a:xfrm>
            <a:grpFill/>
          </p:grpSpPr>
          <p:sp>
            <p:nvSpPr>
              <p:cNvPr id="657" name="Oval 656"/>
              <p:cNvSpPr/>
              <p:nvPr/>
            </p:nvSpPr>
            <p:spPr>
              <a:xfrm>
                <a:off x="5523559" y="2926861"/>
                <a:ext cx="320040" cy="320040"/>
              </a:xfrm>
              <a:prstGeom prst="ellipse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658" name="Group 657"/>
              <p:cNvGrpSpPr/>
              <p:nvPr/>
            </p:nvGrpSpPr>
            <p:grpSpPr>
              <a:xfrm>
                <a:off x="5508901" y="4114392"/>
                <a:ext cx="349356" cy="783197"/>
                <a:chOff x="5351796" y="5908768"/>
                <a:chExt cx="349356" cy="783197"/>
              </a:xfrm>
              <a:grpFill/>
            </p:grpSpPr>
            <p:sp>
              <p:nvSpPr>
                <p:cNvPr id="664" name="Rounded Rectangle 663"/>
                <p:cNvSpPr/>
                <p:nvPr/>
              </p:nvSpPr>
              <p:spPr>
                <a:xfrm>
                  <a:off x="5351796" y="5908768"/>
                  <a:ext cx="146304" cy="783197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665" name="Rounded Rectangle 664"/>
                <p:cNvSpPr/>
                <p:nvPr/>
              </p:nvSpPr>
              <p:spPr>
                <a:xfrm>
                  <a:off x="5554848" y="5908768"/>
                  <a:ext cx="146304" cy="783197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  <p:sp>
            <p:nvSpPr>
              <p:cNvPr id="659" name="Trapezoid 658"/>
              <p:cNvSpPr/>
              <p:nvPr/>
            </p:nvSpPr>
            <p:spPr>
              <a:xfrm>
                <a:off x="5340195" y="3459869"/>
                <a:ext cx="686768" cy="884395"/>
              </a:xfrm>
              <a:prstGeom prst="trapezoid">
                <a:avLst>
                  <a:gd name="adj" fmla="val 25329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660" name="Rounded Rectangle 659"/>
              <p:cNvSpPr/>
              <p:nvPr/>
            </p:nvSpPr>
            <p:spPr>
              <a:xfrm>
                <a:off x="5427132" y="3342174"/>
                <a:ext cx="512895" cy="217555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661" name="Group 660"/>
              <p:cNvGrpSpPr/>
              <p:nvPr/>
            </p:nvGrpSpPr>
            <p:grpSpPr>
              <a:xfrm>
                <a:off x="5287084" y="3357795"/>
                <a:ext cx="792991" cy="712285"/>
                <a:chOff x="5287084" y="3357795"/>
                <a:chExt cx="792991" cy="712285"/>
              </a:xfrm>
              <a:grpFill/>
            </p:grpSpPr>
            <p:sp>
              <p:nvSpPr>
                <p:cNvPr id="662" name="Rounded Rectangle 661"/>
                <p:cNvSpPr/>
                <p:nvPr/>
              </p:nvSpPr>
              <p:spPr>
                <a:xfrm rot="17700000" flipH="1">
                  <a:off x="4994949" y="3649930"/>
                  <a:ext cx="712285" cy="128016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663" name="Rounded Rectangle 662"/>
                <p:cNvSpPr/>
                <p:nvPr/>
              </p:nvSpPr>
              <p:spPr>
                <a:xfrm rot="3900000">
                  <a:off x="5659924" y="3649930"/>
                  <a:ext cx="712285" cy="128016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</p:grpSp>
      </p:grpSp>
      <p:grpSp>
        <p:nvGrpSpPr>
          <p:cNvPr id="674" name="Group 673"/>
          <p:cNvGrpSpPr/>
          <p:nvPr/>
        </p:nvGrpSpPr>
        <p:grpSpPr>
          <a:xfrm>
            <a:off x="6619750" y="4751340"/>
            <a:ext cx="582545" cy="550396"/>
            <a:chOff x="3654352" y="2923878"/>
            <a:chExt cx="1782870" cy="1986999"/>
          </a:xfrm>
          <a:solidFill>
            <a:srgbClr val="0070C0"/>
          </a:solidFill>
        </p:grpSpPr>
        <p:grpSp>
          <p:nvGrpSpPr>
            <p:cNvPr id="675" name="Group 674"/>
            <p:cNvGrpSpPr/>
            <p:nvPr/>
          </p:nvGrpSpPr>
          <p:grpSpPr>
            <a:xfrm>
              <a:off x="3654352" y="2923878"/>
              <a:ext cx="890968" cy="1986999"/>
              <a:chOff x="3654352" y="2923878"/>
              <a:chExt cx="890968" cy="1986999"/>
            </a:xfrm>
            <a:grpFill/>
          </p:grpSpPr>
          <p:sp>
            <p:nvSpPr>
              <p:cNvPr id="686" name="Oval 685"/>
              <p:cNvSpPr/>
              <p:nvPr/>
            </p:nvSpPr>
            <p:spPr>
              <a:xfrm>
                <a:off x="3939816" y="2923878"/>
                <a:ext cx="320040" cy="320040"/>
              </a:xfrm>
              <a:prstGeom prst="ellipse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687" name="Rounded Rectangle 686"/>
              <p:cNvSpPr/>
              <p:nvPr/>
            </p:nvSpPr>
            <p:spPr>
              <a:xfrm>
                <a:off x="3899017" y="3975391"/>
                <a:ext cx="182880" cy="935486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688" name="Rounded Rectangle 687"/>
              <p:cNvSpPr/>
              <p:nvPr/>
            </p:nvSpPr>
            <p:spPr>
              <a:xfrm>
                <a:off x="4118571" y="3975391"/>
                <a:ext cx="182880" cy="935486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689" name="Rounded Rectangle 688"/>
              <p:cNvSpPr/>
              <p:nvPr/>
            </p:nvSpPr>
            <p:spPr>
              <a:xfrm>
                <a:off x="3898619" y="3475015"/>
                <a:ext cx="402434" cy="730983"/>
              </a:xfrm>
              <a:prstGeom prst="roundRect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690" name="Round Same Side Corner Rectangle 689"/>
              <p:cNvSpPr/>
              <p:nvPr/>
            </p:nvSpPr>
            <p:spPr>
              <a:xfrm>
                <a:off x="3781109" y="3303697"/>
                <a:ext cx="637454" cy="256032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691" name="Group 690"/>
              <p:cNvGrpSpPr/>
              <p:nvPr/>
            </p:nvGrpSpPr>
            <p:grpSpPr>
              <a:xfrm>
                <a:off x="3654352" y="3333672"/>
                <a:ext cx="890968" cy="712284"/>
                <a:chOff x="3654352" y="3350339"/>
                <a:chExt cx="890968" cy="712284"/>
              </a:xfrm>
              <a:grpFill/>
            </p:grpSpPr>
            <p:sp>
              <p:nvSpPr>
                <p:cNvPr id="692" name="Rounded Rectangle 691"/>
                <p:cNvSpPr/>
                <p:nvPr/>
              </p:nvSpPr>
              <p:spPr>
                <a:xfrm rot="17700000" flipH="1">
                  <a:off x="3380506" y="3624185"/>
                  <a:ext cx="712284" cy="164592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693" name="Rounded Rectangle 692"/>
                <p:cNvSpPr/>
                <p:nvPr/>
              </p:nvSpPr>
              <p:spPr>
                <a:xfrm rot="3900000">
                  <a:off x="4106882" y="3624185"/>
                  <a:ext cx="712284" cy="164592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676" name="Group 675"/>
            <p:cNvGrpSpPr/>
            <p:nvPr/>
          </p:nvGrpSpPr>
          <p:grpSpPr>
            <a:xfrm>
              <a:off x="4644231" y="2940149"/>
              <a:ext cx="792991" cy="1970728"/>
              <a:chOff x="5287084" y="2926861"/>
              <a:chExt cx="792991" cy="1970728"/>
            </a:xfrm>
            <a:grpFill/>
          </p:grpSpPr>
          <p:sp>
            <p:nvSpPr>
              <p:cNvPr id="677" name="Oval 676"/>
              <p:cNvSpPr/>
              <p:nvPr/>
            </p:nvSpPr>
            <p:spPr>
              <a:xfrm>
                <a:off x="5523559" y="2926861"/>
                <a:ext cx="320040" cy="320040"/>
              </a:xfrm>
              <a:prstGeom prst="ellipse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678" name="Group 677"/>
              <p:cNvGrpSpPr/>
              <p:nvPr/>
            </p:nvGrpSpPr>
            <p:grpSpPr>
              <a:xfrm>
                <a:off x="5508901" y="4114392"/>
                <a:ext cx="349356" cy="783197"/>
                <a:chOff x="5351796" y="5908768"/>
                <a:chExt cx="349356" cy="783197"/>
              </a:xfrm>
              <a:grpFill/>
            </p:grpSpPr>
            <p:sp>
              <p:nvSpPr>
                <p:cNvPr id="684" name="Rounded Rectangle 683"/>
                <p:cNvSpPr/>
                <p:nvPr/>
              </p:nvSpPr>
              <p:spPr>
                <a:xfrm>
                  <a:off x="5351796" y="5908768"/>
                  <a:ext cx="146304" cy="783197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685" name="Rounded Rectangle 684"/>
                <p:cNvSpPr/>
                <p:nvPr/>
              </p:nvSpPr>
              <p:spPr>
                <a:xfrm>
                  <a:off x="5554848" y="5908768"/>
                  <a:ext cx="146304" cy="783197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  <p:sp>
            <p:nvSpPr>
              <p:cNvPr id="679" name="Trapezoid 678"/>
              <p:cNvSpPr/>
              <p:nvPr/>
            </p:nvSpPr>
            <p:spPr>
              <a:xfrm>
                <a:off x="5340195" y="3459869"/>
                <a:ext cx="686768" cy="884395"/>
              </a:xfrm>
              <a:prstGeom prst="trapezoid">
                <a:avLst>
                  <a:gd name="adj" fmla="val 25329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680" name="Rounded Rectangle 679"/>
              <p:cNvSpPr/>
              <p:nvPr/>
            </p:nvSpPr>
            <p:spPr>
              <a:xfrm>
                <a:off x="5427132" y="3342174"/>
                <a:ext cx="512895" cy="217555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681" name="Group 680"/>
              <p:cNvGrpSpPr/>
              <p:nvPr/>
            </p:nvGrpSpPr>
            <p:grpSpPr>
              <a:xfrm>
                <a:off x="5287084" y="3357795"/>
                <a:ext cx="792991" cy="712285"/>
                <a:chOff x="5287084" y="3357795"/>
                <a:chExt cx="792991" cy="712285"/>
              </a:xfrm>
              <a:grpFill/>
            </p:grpSpPr>
            <p:sp>
              <p:nvSpPr>
                <p:cNvPr id="682" name="Rounded Rectangle 681"/>
                <p:cNvSpPr/>
                <p:nvPr/>
              </p:nvSpPr>
              <p:spPr>
                <a:xfrm rot="17700000" flipH="1">
                  <a:off x="4994949" y="3649930"/>
                  <a:ext cx="712285" cy="128016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683" name="Rounded Rectangle 682"/>
                <p:cNvSpPr/>
                <p:nvPr/>
              </p:nvSpPr>
              <p:spPr>
                <a:xfrm rot="3900000">
                  <a:off x="5659924" y="3649930"/>
                  <a:ext cx="712285" cy="128016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</p:grpSp>
      </p:grpSp>
      <p:grpSp>
        <p:nvGrpSpPr>
          <p:cNvPr id="733" name="Group 732"/>
          <p:cNvGrpSpPr/>
          <p:nvPr/>
        </p:nvGrpSpPr>
        <p:grpSpPr>
          <a:xfrm>
            <a:off x="7871164" y="4750779"/>
            <a:ext cx="582544" cy="550396"/>
            <a:chOff x="3654352" y="2923878"/>
            <a:chExt cx="1782870" cy="1986999"/>
          </a:xfrm>
          <a:solidFill>
            <a:schemeClr val="accent3"/>
          </a:solidFill>
        </p:grpSpPr>
        <p:grpSp>
          <p:nvGrpSpPr>
            <p:cNvPr id="734" name="Group 733"/>
            <p:cNvGrpSpPr/>
            <p:nvPr/>
          </p:nvGrpSpPr>
          <p:grpSpPr>
            <a:xfrm>
              <a:off x="3654352" y="2923878"/>
              <a:ext cx="890968" cy="1986999"/>
              <a:chOff x="3654352" y="2923878"/>
              <a:chExt cx="890968" cy="1986999"/>
            </a:xfrm>
            <a:grpFill/>
          </p:grpSpPr>
          <p:sp>
            <p:nvSpPr>
              <p:cNvPr id="745" name="Oval 744"/>
              <p:cNvSpPr/>
              <p:nvPr/>
            </p:nvSpPr>
            <p:spPr>
              <a:xfrm>
                <a:off x="3939816" y="2923878"/>
                <a:ext cx="320040" cy="320040"/>
              </a:xfrm>
              <a:prstGeom prst="ellipse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746" name="Rounded Rectangle 745"/>
              <p:cNvSpPr/>
              <p:nvPr/>
            </p:nvSpPr>
            <p:spPr>
              <a:xfrm>
                <a:off x="3899017" y="3975391"/>
                <a:ext cx="182880" cy="935486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747" name="Rounded Rectangle 746"/>
              <p:cNvSpPr/>
              <p:nvPr/>
            </p:nvSpPr>
            <p:spPr>
              <a:xfrm>
                <a:off x="4118571" y="3975391"/>
                <a:ext cx="182880" cy="935486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748" name="Rounded Rectangle 747"/>
              <p:cNvSpPr/>
              <p:nvPr/>
            </p:nvSpPr>
            <p:spPr>
              <a:xfrm>
                <a:off x="3898619" y="3475015"/>
                <a:ext cx="402434" cy="730983"/>
              </a:xfrm>
              <a:prstGeom prst="roundRect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749" name="Round Same Side Corner Rectangle 748"/>
              <p:cNvSpPr/>
              <p:nvPr/>
            </p:nvSpPr>
            <p:spPr>
              <a:xfrm>
                <a:off x="3781109" y="3303697"/>
                <a:ext cx="637454" cy="256032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750" name="Group 749"/>
              <p:cNvGrpSpPr/>
              <p:nvPr/>
            </p:nvGrpSpPr>
            <p:grpSpPr>
              <a:xfrm>
                <a:off x="3654352" y="3333672"/>
                <a:ext cx="890968" cy="712284"/>
                <a:chOff x="3654352" y="3350339"/>
                <a:chExt cx="890968" cy="712284"/>
              </a:xfrm>
              <a:grpFill/>
            </p:grpSpPr>
            <p:sp>
              <p:nvSpPr>
                <p:cNvPr id="751" name="Rounded Rectangle 750"/>
                <p:cNvSpPr/>
                <p:nvPr/>
              </p:nvSpPr>
              <p:spPr>
                <a:xfrm rot="17700000" flipH="1">
                  <a:off x="3380506" y="3624185"/>
                  <a:ext cx="712284" cy="164592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752" name="Rounded Rectangle 751"/>
                <p:cNvSpPr/>
                <p:nvPr/>
              </p:nvSpPr>
              <p:spPr>
                <a:xfrm rot="3900000">
                  <a:off x="4106882" y="3624185"/>
                  <a:ext cx="712284" cy="164592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735" name="Group 734"/>
            <p:cNvGrpSpPr/>
            <p:nvPr/>
          </p:nvGrpSpPr>
          <p:grpSpPr>
            <a:xfrm>
              <a:off x="4644231" y="2940149"/>
              <a:ext cx="792991" cy="1970728"/>
              <a:chOff x="5287084" y="2926861"/>
              <a:chExt cx="792991" cy="1970728"/>
            </a:xfrm>
            <a:grpFill/>
          </p:grpSpPr>
          <p:sp>
            <p:nvSpPr>
              <p:cNvPr id="736" name="Oval 735"/>
              <p:cNvSpPr/>
              <p:nvPr/>
            </p:nvSpPr>
            <p:spPr>
              <a:xfrm>
                <a:off x="5523559" y="2926861"/>
                <a:ext cx="320040" cy="320040"/>
              </a:xfrm>
              <a:prstGeom prst="ellipse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737" name="Group 736"/>
              <p:cNvGrpSpPr/>
              <p:nvPr/>
            </p:nvGrpSpPr>
            <p:grpSpPr>
              <a:xfrm>
                <a:off x="5508901" y="4114392"/>
                <a:ext cx="349354" cy="783197"/>
                <a:chOff x="5351796" y="5908768"/>
                <a:chExt cx="349354" cy="783197"/>
              </a:xfrm>
              <a:grpFill/>
            </p:grpSpPr>
            <p:sp>
              <p:nvSpPr>
                <p:cNvPr id="743" name="Rounded Rectangle 742"/>
                <p:cNvSpPr/>
                <p:nvPr/>
              </p:nvSpPr>
              <p:spPr>
                <a:xfrm>
                  <a:off x="5351796" y="5908768"/>
                  <a:ext cx="146304" cy="783197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744" name="Rounded Rectangle 743"/>
                <p:cNvSpPr/>
                <p:nvPr/>
              </p:nvSpPr>
              <p:spPr>
                <a:xfrm>
                  <a:off x="5554845" y="5908768"/>
                  <a:ext cx="146305" cy="783197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  <p:sp>
            <p:nvSpPr>
              <p:cNvPr id="738" name="Trapezoid 737"/>
              <p:cNvSpPr/>
              <p:nvPr/>
            </p:nvSpPr>
            <p:spPr>
              <a:xfrm>
                <a:off x="5340195" y="3459869"/>
                <a:ext cx="686768" cy="884395"/>
              </a:xfrm>
              <a:prstGeom prst="trapezoid">
                <a:avLst>
                  <a:gd name="adj" fmla="val 25329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739" name="Rounded Rectangle 738"/>
              <p:cNvSpPr/>
              <p:nvPr/>
            </p:nvSpPr>
            <p:spPr>
              <a:xfrm>
                <a:off x="5427132" y="3342174"/>
                <a:ext cx="512895" cy="217555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740" name="Group 739"/>
              <p:cNvGrpSpPr/>
              <p:nvPr/>
            </p:nvGrpSpPr>
            <p:grpSpPr>
              <a:xfrm>
                <a:off x="5287084" y="3357795"/>
                <a:ext cx="792991" cy="712285"/>
                <a:chOff x="5287084" y="3357795"/>
                <a:chExt cx="792991" cy="712285"/>
              </a:xfrm>
              <a:grpFill/>
            </p:grpSpPr>
            <p:sp>
              <p:nvSpPr>
                <p:cNvPr id="741" name="Rounded Rectangle 740"/>
                <p:cNvSpPr/>
                <p:nvPr/>
              </p:nvSpPr>
              <p:spPr>
                <a:xfrm rot="17700000" flipH="1">
                  <a:off x="4994949" y="3649930"/>
                  <a:ext cx="712285" cy="128016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742" name="Rounded Rectangle 741"/>
                <p:cNvSpPr/>
                <p:nvPr/>
              </p:nvSpPr>
              <p:spPr>
                <a:xfrm rot="3900000">
                  <a:off x="5659924" y="3649930"/>
                  <a:ext cx="712285" cy="128016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</p:grpSp>
      </p:grpSp>
      <p:grpSp>
        <p:nvGrpSpPr>
          <p:cNvPr id="753" name="Group 752"/>
          <p:cNvGrpSpPr/>
          <p:nvPr/>
        </p:nvGrpSpPr>
        <p:grpSpPr>
          <a:xfrm>
            <a:off x="5381063" y="5317004"/>
            <a:ext cx="582545" cy="550396"/>
            <a:chOff x="3654352" y="2923878"/>
            <a:chExt cx="1782870" cy="1986999"/>
          </a:xfrm>
          <a:solidFill>
            <a:schemeClr val="accent3"/>
          </a:solidFill>
        </p:grpSpPr>
        <p:grpSp>
          <p:nvGrpSpPr>
            <p:cNvPr id="754" name="Group 753"/>
            <p:cNvGrpSpPr/>
            <p:nvPr/>
          </p:nvGrpSpPr>
          <p:grpSpPr>
            <a:xfrm>
              <a:off x="3654352" y="2923878"/>
              <a:ext cx="890968" cy="1986999"/>
              <a:chOff x="3654352" y="2923878"/>
              <a:chExt cx="890968" cy="1986999"/>
            </a:xfrm>
            <a:grpFill/>
          </p:grpSpPr>
          <p:sp>
            <p:nvSpPr>
              <p:cNvPr id="765" name="Oval 764"/>
              <p:cNvSpPr/>
              <p:nvPr/>
            </p:nvSpPr>
            <p:spPr>
              <a:xfrm>
                <a:off x="3939816" y="2923878"/>
                <a:ext cx="320040" cy="320040"/>
              </a:xfrm>
              <a:prstGeom prst="ellipse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766" name="Rounded Rectangle 765"/>
              <p:cNvSpPr/>
              <p:nvPr/>
            </p:nvSpPr>
            <p:spPr>
              <a:xfrm>
                <a:off x="3899017" y="3975391"/>
                <a:ext cx="182880" cy="935486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767" name="Rounded Rectangle 766"/>
              <p:cNvSpPr/>
              <p:nvPr/>
            </p:nvSpPr>
            <p:spPr>
              <a:xfrm>
                <a:off x="4118571" y="3975391"/>
                <a:ext cx="182880" cy="935486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768" name="Rounded Rectangle 767"/>
              <p:cNvSpPr/>
              <p:nvPr/>
            </p:nvSpPr>
            <p:spPr>
              <a:xfrm>
                <a:off x="3898619" y="3475015"/>
                <a:ext cx="402434" cy="730983"/>
              </a:xfrm>
              <a:prstGeom prst="roundRect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769" name="Round Same Side Corner Rectangle 768"/>
              <p:cNvSpPr/>
              <p:nvPr/>
            </p:nvSpPr>
            <p:spPr>
              <a:xfrm>
                <a:off x="3781109" y="3303697"/>
                <a:ext cx="637454" cy="256032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770" name="Group 769"/>
              <p:cNvGrpSpPr/>
              <p:nvPr/>
            </p:nvGrpSpPr>
            <p:grpSpPr>
              <a:xfrm>
                <a:off x="3654352" y="3333672"/>
                <a:ext cx="890968" cy="712284"/>
                <a:chOff x="3654352" y="3350339"/>
                <a:chExt cx="890968" cy="712284"/>
              </a:xfrm>
              <a:grpFill/>
            </p:grpSpPr>
            <p:sp>
              <p:nvSpPr>
                <p:cNvPr id="771" name="Rounded Rectangle 770"/>
                <p:cNvSpPr/>
                <p:nvPr/>
              </p:nvSpPr>
              <p:spPr>
                <a:xfrm rot="17700000" flipH="1">
                  <a:off x="3380506" y="3624185"/>
                  <a:ext cx="712284" cy="164592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772" name="Rounded Rectangle 771"/>
                <p:cNvSpPr/>
                <p:nvPr/>
              </p:nvSpPr>
              <p:spPr>
                <a:xfrm rot="3900000">
                  <a:off x="4106882" y="3624185"/>
                  <a:ext cx="712284" cy="164592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755" name="Group 754"/>
            <p:cNvGrpSpPr/>
            <p:nvPr/>
          </p:nvGrpSpPr>
          <p:grpSpPr>
            <a:xfrm>
              <a:off x="4644231" y="2940149"/>
              <a:ext cx="792991" cy="1970728"/>
              <a:chOff x="5287084" y="2926861"/>
              <a:chExt cx="792991" cy="1970728"/>
            </a:xfrm>
            <a:grpFill/>
          </p:grpSpPr>
          <p:sp>
            <p:nvSpPr>
              <p:cNvPr id="756" name="Oval 755"/>
              <p:cNvSpPr/>
              <p:nvPr/>
            </p:nvSpPr>
            <p:spPr>
              <a:xfrm>
                <a:off x="5523559" y="2926861"/>
                <a:ext cx="320040" cy="320040"/>
              </a:xfrm>
              <a:prstGeom prst="ellipse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757" name="Group 756"/>
              <p:cNvGrpSpPr/>
              <p:nvPr/>
            </p:nvGrpSpPr>
            <p:grpSpPr>
              <a:xfrm>
                <a:off x="5508901" y="4114392"/>
                <a:ext cx="349356" cy="783197"/>
                <a:chOff x="5351796" y="5908768"/>
                <a:chExt cx="349356" cy="783197"/>
              </a:xfrm>
              <a:grpFill/>
            </p:grpSpPr>
            <p:sp>
              <p:nvSpPr>
                <p:cNvPr id="763" name="Rounded Rectangle 762"/>
                <p:cNvSpPr/>
                <p:nvPr/>
              </p:nvSpPr>
              <p:spPr>
                <a:xfrm>
                  <a:off x="5351796" y="5908768"/>
                  <a:ext cx="146304" cy="783197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764" name="Rounded Rectangle 763"/>
                <p:cNvSpPr/>
                <p:nvPr/>
              </p:nvSpPr>
              <p:spPr>
                <a:xfrm>
                  <a:off x="5554848" y="5908768"/>
                  <a:ext cx="146304" cy="783197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  <p:sp>
            <p:nvSpPr>
              <p:cNvPr id="758" name="Trapezoid 757"/>
              <p:cNvSpPr/>
              <p:nvPr/>
            </p:nvSpPr>
            <p:spPr>
              <a:xfrm>
                <a:off x="5340195" y="3459869"/>
                <a:ext cx="686768" cy="884395"/>
              </a:xfrm>
              <a:prstGeom prst="trapezoid">
                <a:avLst>
                  <a:gd name="adj" fmla="val 25329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759" name="Rounded Rectangle 758"/>
              <p:cNvSpPr/>
              <p:nvPr/>
            </p:nvSpPr>
            <p:spPr>
              <a:xfrm>
                <a:off x="5427132" y="3342174"/>
                <a:ext cx="512895" cy="217555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760" name="Group 759"/>
              <p:cNvGrpSpPr/>
              <p:nvPr/>
            </p:nvGrpSpPr>
            <p:grpSpPr>
              <a:xfrm>
                <a:off x="5287084" y="3357795"/>
                <a:ext cx="792991" cy="712285"/>
                <a:chOff x="5287084" y="3357795"/>
                <a:chExt cx="792991" cy="712285"/>
              </a:xfrm>
              <a:grpFill/>
            </p:grpSpPr>
            <p:sp>
              <p:nvSpPr>
                <p:cNvPr id="761" name="Rounded Rectangle 760"/>
                <p:cNvSpPr/>
                <p:nvPr/>
              </p:nvSpPr>
              <p:spPr>
                <a:xfrm rot="17700000" flipH="1">
                  <a:off x="4994949" y="3649930"/>
                  <a:ext cx="712285" cy="128016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762" name="Rounded Rectangle 761"/>
                <p:cNvSpPr/>
                <p:nvPr/>
              </p:nvSpPr>
              <p:spPr>
                <a:xfrm rot="3900000">
                  <a:off x="5659924" y="3649930"/>
                  <a:ext cx="712285" cy="128016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</p:grpSp>
      </p:grpSp>
      <p:grpSp>
        <p:nvGrpSpPr>
          <p:cNvPr id="773" name="Group 772"/>
          <p:cNvGrpSpPr/>
          <p:nvPr/>
        </p:nvGrpSpPr>
        <p:grpSpPr>
          <a:xfrm>
            <a:off x="6000240" y="5316443"/>
            <a:ext cx="582545" cy="550396"/>
            <a:chOff x="3654352" y="2923878"/>
            <a:chExt cx="1782870" cy="1986999"/>
          </a:xfrm>
          <a:solidFill>
            <a:schemeClr val="accent3"/>
          </a:solidFill>
        </p:grpSpPr>
        <p:grpSp>
          <p:nvGrpSpPr>
            <p:cNvPr id="774" name="Group 773"/>
            <p:cNvGrpSpPr/>
            <p:nvPr/>
          </p:nvGrpSpPr>
          <p:grpSpPr>
            <a:xfrm>
              <a:off x="3654352" y="2923878"/>
              <a:ext cx="890968" cy="1986999"/>
              <a:chOff x="3654352" y="2923878"/>
              <a:chExt cx="890968" cy="1986999"/>
            </a:xfrm>
            <a:grpFill/>
          </p:grpSpPr>
          <p:sp>
            <p:nvSpPr>
              <p:cNvPr id="785" name="Oval 784"/>
              <p:cNvSpPr/>
              <p:nvPr/>
            </p:nvSpPr>
            <p:spPr>
              <a:xfrm>
                <a:off x="3939816" y="2923878"/>
                <a:ext cx="320040" cy="320040"/>
              </a:xfrm>
              <a:prstGeom prst="ellipse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786" name="Rounded Rectangle 785"/>
              <p:cNvSpPr/>
              <p:nvPr/>
            </p:nvSpPr>
            <p:spPr>
              <a:xfrm>
                <a:off x="3899017" y="3975391"/>
                <a:ext cx="182880" cy="935486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787" name="Rounded Rectangle 786"/>
              <p:cNvSpPr/>
              <p:nvPr/>
            </p:nvSpPr>
            <p:spPr>
              <a:xfrm>
                <a:off x="4118571" y="3975391"/>
                <a:ext cx="182880" cy="935486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788" name="Rounded Rectangle 787"/>
              <p:cNvSpPr/>
              <p:nvPr/>
            </p:nvSpPr>
            <p:spPr>
              <a:xfrm>
                <a:off x="3898619" y="3475015"/>
                <a:ext cx="402434" cy="730983"/>
              </a:xfrm>
              <a:prstGeom prst="roundRect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789" name="Round Same Side Corner Rectangle 788"/>
              <p:cNvSpPr/>
              <p:nvPr/>
            </p:nvSpPr>
            <p:spPr>
              <a:xfrm>
                <a:off x="3781109" y="3303697"/>
                <a:ext cx="637454" cy="256032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791" name="Group 790"/>
              <p:cNvGrpSpPr/>
              <p:nvPr/>
            </p:nvGrpSpPr>
            <p:grpSpPr>
              <a:xfrm>
                <a:off x="3654352" y="3333672"/>
                <a:ext cx="890968" cy="712284"/>
                <a:chOff x="3654352" y="3350339"/>
                <a:chExt cx="890968" cy="712284"/>
              </a:xfrm>
              <a:grpFill/>
            </p:grpSpPr>
            <p:sp>
              <p:nvSpPr>
                <p:cNvPr id="792" name="Rounded Rectangle 791"/>
                <p:cNvSpPr/>
                <p:nvPr/>
              </p:nvSpPr>
              <p:spPr>
                <a:xfrm rot="17700000" flipH="1">
                  <a:off x="3380506" y="3624185"/>
                  <a:ext cx="712284" cy="164592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793" name="Rounded Rectangle 792"/>
                <p:cNvSpPr/>
                <p:nvPr/>
              </p:nvSpPr>
              <p:spPr>
                <a:xfrm rot="3900000">
                  <a:off x="4106882" y="3624185"/>
                  <a:ext cx="712284" cy="164592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775" name="Group 774"/>
            <p:cNvGrpSpPr/>
            <p:nvPr/>
          </p:nvGrpSpPr>
          <p:grpSpPr>
            <a:xfrm>
              <a:off x="4644231" y="2940149"/>
              <a:ext cx="792991" cy="1970728"/>
              <a:chOff x="5287084" y="2926861"/>
              <a:chExt cx="792991" cy="1970728"/>
            </a:xfrm>
            <a:grpFill/>
          </p:grpSpPr>
          <p:sp>
            <p:nvSpPr>
              <p:cNvPr id="776" name="Oval 775"/>
              <p:cNvSpPr/>
              <p:nvPr/>
            </p:nvSpPr>
            <p:spPr>
              <a:xfrm>
                <a:off x="5523559" y="2926861"/>
                <a:ext cx="320040" cy="320040"/>
              </a:xfrm>
              <a:prstGeom prst="ellipse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777" name="Group 776"/>
              <p:cNvGrpSpPr/>
              <p:nvPr/>
            </p:nvGrpSpPr>
            <p:grpSpPr>
              <a:xfrm>
                <a:off x="5508901" y="4114392"/>
                <a:ext cx="349356" cy="783197"/>
                <a:chOff x="5351796" y="5908768"/>
                <a:chExt cx="349356" cy="783197"/>
              </a:xfrm>
              <a:grpFill/>
            </p:grpSpPr>
            <p:sp>
              <p:nvSpPr>
                <p:cNvPr id="783" name="Rounded Rectangle 782"/>
                <p:cNvSpPr/>
                <p:nvPr/>
              </p:nvSpPr>
              <p:spPr>
                <a:xfrm>
                  <a:off x="5351796" y="5908768"/>
                  <a:ext cx="146304" cy="783197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784" name="Rounded Rectangle 783"/>
                <p:cNvSpPr/>
                <p:nvPr/>
              </p:nvSpPr>
              <p:spPr>
                <a:xfrm>
                  <a:off x="5554848" y="5908768"/>
                  <a:ext cx="146304" cy="783197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  <p:sp>
            <p:nvSpPr>
              <p:cNvPr id="778" name="Trapezoid 777"/>
              <p:cNvSpPr/>
              <p:nvPr/>
            </p:nvSpPr>
            <p:spPr>
              <a:xfrm>
                <a:off x="5340195" y="3459869"/>
                <a:ext cx="686768" cy="884395"/>
              </a:xfrm>
              <a:prstGeom prst="trapezoid">
                <a:avLst>
                  <a:gd name="adj" fmla="val 25329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779" name="Rounded Rectangle 778"/>
              <p:cNvSpPr/>
              <p:nvPr/>
            </p:nvSpPr>
            <p:spPr>
              <a:xfrm>
                <a:off x="5427132" y="3342174"/>
                <a:ext cx="512895" cy="217555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780" name="Group 779"/>
              <p:cNvGrpSpPr/>
              <p:nvPr/>
            </p:nvGrpSpPr>
            <p:grpSpPr>
              <a:xfrm>
                <a:off x="5287084" y="3357795"/>
                <a:ext cx="792991" cy="712285"/>
                <a:chOff x="5287084" y="3357795"/>
                <a:chExt cx="792991" cy="712285"/>
              </a:xfrm>
              <a:grpFill/>
            </p:grpSpPr>
            <p:sp>
              <p:nvSpPr>
                <p:cNvPr id="781" name="Rounded Rectangle 780"/>
                <p:cNvSpPr/>
                <p:nvPr/>
              </p:nvSpPr>
              <p:spPr>
                <a:xfrm rot="17700000" flipH="1">
                  <a:off x="4994949" y="3649930"/>
                  <a:ext cx="712285" cy="128016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782" name="Rounded Rectangle 781"/>
                <p:cNvSpPr/>
                <p:nvPr/>
              </p:nvSpPr>
              <p:spPr>
                <a:xfrm rot="3900000">
                  <a:off x="5659924" y="3649930"/>
                  <a:ext cx="712285" cy="128016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</p:grpSp>
      </p:grpSp>
      <p:grpSp>
        <p:nvGrpSpPr>
          <p:cNvPr id="794" name="Group 793"/>
          <p:cNvGrpSpPr/>
          <p:nvPr/>
        </p:nvGrpSpPr>
        <p:grpSpPr>
          <a:xfrm>
            <a:off x="6630188" y="5310658"/>
            <a:ext cx="582545" cy="550396"/>
            <a:chOff x="3654352" y="2923878"/>
            <a:chExt cx="1782870" cy="1986999"/>
          </a:xfrm>
          <a:solidFill>
            <a:schemeClr val="accent3"/>
          </a:solidFill>
        </p:grpSpPr>
        <p:grpSp>
          <p:nvGrpSpPr>
            <p:cNvPr id="795" name="Group 794"/>
            <p:cNvGrpSpPr/>
            <p:nvPr/>
          </p:nvGrpSpPr>
          <p:grpSpPr>
            <a:xfrm>
              <a:off x="3654352" y="2923878"/>
              <a:ext cx="890968" cy="1986999"/>
              <a:chOff x="3654352" y="2923878"/>
              <a:chExt cx="890968" cy="1986999"/>
            </a:xfrm>
            <a:grpFill/>
          </p:grpSpPr>
          <p:sp>
            <p:nvSpPr>
              <p:cNvPr id="824" name="Oval 823"/>
              <p:cNvSpPr/>
              <p:nvPr/>
            </p:nvSpPr>
            <p:spPr>
              <a:xfrm>
                <a:off x="3939816" y="2923878"/>
                <a:ext cx="320040" cy="320040"/>
              </a:xfrm>
              <a:prstGeom prst="ellipse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825" name="Rounded Rectangle 824"/>
              <p:cNvSpPr/>
              <p:nvPr/>
            </p:nvSpPr>
            <p:spPr>
              <a:xfrm>
                <a:off x="3899017" y="3975391"/>
                <a:ext cx="182880" cy="935486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826" name="Rounded Rectangle 825"/>
              <p:cNvSpPr/>
              <p:nvPr/>
            </p:nvSpPr>
            <p:spPr>
              <a:xfrm>
                <a:off x="4118571" y="3975391"/>
                <a:ext cx="182880" cy="935486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827" name="Rounded Rectangle 826"/>
              <p:cNvSpPr/>
              <p:nvPr/>
            </p:nvSpPr>
            <p:spPr>
              <a:xfrm>
                <a:off x="3898619" y="3475015"/>
                <a:ext cx="402434" cy="730983"/>
              </a:xfrm>
              <a:prstGeom prst="roundRect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828" name="Round Same Side Corner Rectangle 827"/>
              <p:cNvSpPr/>
              <p:nvPr/>
            </p:nvSpPr>
            <p:spPr>
              <a:xfrm>
                <a:off x="3781109" y="3303697"/>
                <a:ext cx="637454" cy="256032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829" name="Group 828"/>
              <p:cNvGrpSpPr/>
              <p:nvPr/>
            </p:nvGrpSpPr>
            <p:grpSpPr>
              <a:xfrm>
                <a:off x="3654352" y="3333672"/>
                <a:ext cx="890968" cy="712284"/>
                <a:chOff x="3654352" y="3350339"/>
                <a:chExt cx="890968" cy="712284"/>
              </a:xfrm>
              <a:grpFill/>
            </p:grpSpPr>
            <p:sp>
              <p:nvSpPr>
                <p:cNvPr id="840" name="Rounded Rectangle 839"/>
                <p:cNvSpPr/>
                <p:nvPr/>
              </p:nvSpPr>
              <p:spPr>
                <a:xfrm rot="17700000" flipH="1">
                  <a:off x="3380506" y="3624185"/>
                  <a:ext cx="712284" cy="164592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841" name="Rounded Rectangle 840"/>
                <p:cNvSpPr/>
                <p:nvPr/>
              </p:nvSpPr>
              <p:spPr>
                <a:xfrm rot="3900000">
                  <a:off x="4106882" y="3624185"/>
                  <a:ext cx="712284" cy="164592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796" name="Group 795"/>
            <p:cNvGrpSpPr/>
            <p:nvPr/>
          </p:nvGrpSpPr>
          <p:grpSpPr>
            <a:xfrm>
              <a:off x="4644231" y="2940149"/>
              <a:ext cx="792991" cy="1970728"/>
              <a:chOff x="5287084" y="2926861"/>
              <a:chExt cx="792991" cy="1970728"/>
            </a:xfrm>
            <a:grpFill/>
          </p:grpSpPr>
          <p:sp>
            <p:nvSpPr>
              <p:cNvPr id="797" name="Oval 796"/>
              <p:cNvSpPr/>
              <p:nvPr/>
            </p:nvSpPr>
            <p:spPr>
              <a:xfrm>
                <a:off x="5523559" y="2926861"/>
                <a:ext cx="320040" cy="320040"/>
              </a:xfrm>
              <a:prstGeom prst="ellipse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798" name="Group 797"/>
              <p:cNvGrpSpPr/>
              <p:nvPr/>
            </p:nvGrpSpPr>
            <p:grpSpPr>
              <a:xfrm>
                <a:off x="5508901" y="4114392"/>
                <a:ext cx="349356" cy="783197"/>
                <a:chOff x="5351796" y="5908768"/>
                <a:chExt cx="349356" cy="783197"/>
              </a:xfrm>
              <a:grpFill/>
            </p:grpSpPr>
            <p:sp>
              <p:nvSpPr>
                <p:cNvPr id="822" name="Rounded Rectangle 821"/>
                <p:cNvSpPr/>
                <p:nvPr/>
              </p:nvSpPr>
              <p:spPr>
                <a:xfrm>
                  <a:off x="5351796" y="5908768"/>
                  <a:ext cx="146304" cy="783197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823" name="Rounded Rectangle 822"/>
                <p:cNvSpPr/>
                <p:nvPr/>
              </p:nvSpPr>
              <p:spPr>
                <a:xfrm>
                  <a:off x="5554848" y="5908768"/>
                  <a:ext cx="146304" cy="783197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  <p:sp>
            <p:nvSpPr>
              <p:cNvPr id="799" name="Trapezoid 798"/>
              <p:cNvSpPr/>
              <p:nvPr/>
            </p:nvSpPr>
            <p:spPr>
              <a:xfrm>
                <a:off x="5340195" y="3459869"/>
                <a:ext cx="686768" cy="884395"/>
              </a:xfrm>
              <a:prstGeom prst="trapezoid">
                <a:avLst>
                  <a:gd name="adj" fmla="val 25329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800" name="Rounded Rectangle 799"/>
              <p:cNvSpPr/>
              <p:nvPr/>
            </p:nvSpPr>
            <p:spPr>
              <a:xfrm>
                <a:off x="5427132" y="3342174"/>
                <a:ext cx="512895" cy="217555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803" name="Group 802"/>
              <p:cNvGrpSpPr/>
              <p:nvPr/>
            </p:nvGrpSpPr>
            <p:grpSpPr>
              <a:xfrm>
                <a:off x="5287084" y="3357795"/>
                <a:ext cx="792991" cy="712285"/>
                <a:chOff x="5287084" y="3357795"/>
                <a:chExt cx="792991" cy="712285"/>
              </a:xfrm>
              <a:grpFill/>
            </p:grpSpPr>
            <p:sp>
              <p:nvSpPr>
                <p:cNvPr id="810" name="Rounded Rectangle 809"/>
                <p:cNvSpPr/>
                <p:nvPr/>
              </p:nvSpPr>
              <p:spPr>
                <a:xfrm rot="17700000" flipH="1">
                  <a:off x="4994949" y="3649930"/>
                  <a:ext cx="712285" cy="128016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812" name="Rounded Rectangle 811"/>
                <p:cNvSpPr/>
                <p:nvPr/>
              </p:nvSpPr>
              <p:spPr>
                <a:xfrm rot="3900000">
                  <a:off x="5659924" y="3649930"/>
                  <a:ext cx="712285" cy="128016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</p:grpSp>
      </p:grpSp>
      <p:grpSp>
        <p:nvGrpSpPr>
          <p:cNvPr id="842" name="Group 841"/>
          <p:cNvGrpSpPr/>
          <p:nvPr/>
        </p:nvGrpSpPr>
        <p:grpSpPr>
          <a:xfrm>
            <a:off x="7259954" y="5310097"/>
            <a:ext cx="582545" cy="550396"/>
            <a:chOff x="3654352" y="2923878"/>
            <a:chExt cx="1782870" cy="1986999"/>
          </a:xfrm>
          <a:solidFill>
            <a:schemeClr val="accent3"/>
          </a:solidFill>
        </p:grpSpPr>
        <p:grpSp>
          <p:nvGrpSpPr>
            <p:cNvPr id="843" name="Group 842"/>
            <p:cNvGrpSpPr/>
            <p:nvPr/>
          </p:nvGrpSpPr>
          <p:grpSpPr>
            <a:xfrm>
              <a:off x="3654352" y="2923878"/>
              <a:ext cx="890968" cy="1986999"/>
              <a:chOff x="3654352" y="2923878"/>
              <a:chExt cx="890968" cy="1986999"/>
            </a:xfrm>
            <a:grpFill/>
          </p:grpSpPr>
          <p:sp>
            <p:nvSpPr>
              <p:cNvPr id="950" name="Oval 949"/>
              <p:cNvSpPr/>
              <p:nvPr/>
            </p:nvSpPr>
            <p:spPr>
              <a:xfrm>
                <a:off x="3939816" y="2923878"/>
                <a:ext cx="320040" cy="320040"/>
              </a:xfrm>
              <a:prstGeom prst="ellipse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951" name="Rounded Rectangle 950"/>
              <p:cNvSpPr/>
              <p:nvPr/>
            </p:nvSpPr>
            <p:spPr>
              <a:xfrm>
                <a:off x="3899017" y="3975391"/>
                <a:ext cx="182880" cy="935486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952" name="Rounded Rectangle 951"/>
              <p:cNvSpPr/>
              <p:nvPr/>
            </p:nvSpPr>
            <p:spPr>
              <a:xfrm>
                <a:off x="4118571" y="3975391"/>
                <a:ext cx="182880" cy="935486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953" name="Rounded Rectangle 952"/>
              <p:cNvSpPr/>
              <p:nvPr/>
            </p:nvSpPr>
            <p:spPr>
              <a:xfrm>
                <a:off x="3898619" y="3475015"/>
                <a:ext cx="402434" cy="730983"/>
              </a:xfrm>
              <a:prstGeom prst="roundRect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954" name="Round Same Side Corner Rectangle 953"/>
              <p:cNvSpPr/>
              <p:nvPr/>
            </p:nvSpPr>
            <p:spPr>
              <a:xfrm>
                <a:off x="3781109" y="3303697"/>
                <a:ext cx="637454" cy="256032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1013" name="Group 1012"/>
              <p:cNvGrpSpPr/>
              <p:nvPr/>
            </p:nvGrpSpPr>
            <p:grpSpPr>
              <a:xfrm>
                <a:off x="3654352" y="3333672"/>
                <a:ext cx="890968" cy="712284"/>
                <a:chOff x="3654352" y="3350339"/>
                <a:chExt cx="890968" cy="712284"/>
              </a:xfrm>
              <a:grpFill/>
            </p:grpSpPr>
            <p:sp>
              <p:nvSpPr>
                <p:cNvPr id="1014" name="Rounded Rectangle 1013"/>
                <p:cNvSpPr/>
                <p:nvPr/>
              </p:nvSpPr>
              <p:spPr>
                <a:xfrm rot="17700000" flipH="1">
                  <a:off x="3380506" y="3624185"/>
                  <a:ext cx="712284" cy="164592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1015" name="Rounded Rectangle 1014"/>
                <p:cNvSpPr/>
                <p:nvPr/>
              </p:nvSpPr>
              <p:spPr>
                <a:xfrm rot="3900000">
                  <a:off x="4106882" y="3624185"/>
                  <a:ext cx="712284" cy="164592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844" name="Group 843"/>
            <p:cNvGrpSpPr/>
            <p:nvPr/>
          </p:nvGrpSpPr>
          <p:grpSpPr>
            <a:xfrm>
              <a:off x="4644231" y="2940149"/>
              <a:ext cx="792991" cy="1970728"/>
              <a:chOff x="5287084" y="2926861"/>
              <a:chExt cx="792991" cy="1970728"/>
            </a:xfrm>
            <a:grpFill/>
          </p:grpSpPr>
          <p:sp>
            <p:nvSpPr>
              <p:cNvPr id="845" name="Oval 844"/>
              <p:cNvSpPr/>
              <p:nvPr/>
            </p:nvSpPr>
            <p:spPr>
              <a:xfrm>
                <a:off x="5523559" y="2926861"/>
                <a:ext cx="320040" cy="320040"/>
              </a:xfrm>
              <a:prstGeom prst="ellipse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846" name="Group 845"/>
              <p:cNvGrpSpPr/>
              <p:nvPr/>
            </p:nvGrpSpPr>
            <p:grpSpPr>
              <a:xfrm>
                <a:off x="5508901" y="4114392"/>
                <a:ext cx="349356" cy="783197"/>
                <a:chOff x="5351796" y="5908768"/>
                <a:chExt cx="349356" cy="783197"/>
              </a:xfrm>
              <a:grpFill/>
            </p:grpSpPr>
            <p:sp>
              <p:nvSpPr>
                <p:cNvPr id="948" name="Rounded Rectangle 947"/>
                <p:cNvSpPr/>
                <p:nvPr/>
              </p:nvSpPr>
              <p:spPr>
                <a:xfrm>
                  <a:off x="5351796" y="5908768"/>
                  <a:ext cx="146304" cy="783197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949" name="Rounded Rectangle 948"/>
                <p:cNvSpPr/>
                <p:nvPr/>
              </p:nvSpPr>
              <p:spPr>
                <a:xfrm>
                  <a:off x="5554848" y="5908768"/>
                  <a:ext cx="146304" cy="783197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  <p:sp>
            <p:nvSpPr>
              <p:cNvPr id="847" name="Trapezoid 846"/>
              <p:cNvSpPr/>
              <p:nvPr/>
            </p:nvSpPr>
            <p:spPr>
              <a:xfrm>
                <a:off x="5340195" y="3459869"/>
                <a:ext cx="686768" cy="884395"/>
              </a:xfrm>
              <a:prstGeom prst="trapezoid">
                <a:avLst>
                  <a:gd name="adj" fmla="val 25329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848" name="Rounded Rectangle 847"/>
              <p:cNvSpPr/>
              <p:nvPr/>
            </p:nvSpPr>
            <p:spPr>
              <a:xfrm>
                <a:off x="5427132" y="3342174"/>
                <a:ext cx="512895" cy="217555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849" name="Group 848"/>
              <p:cNvGrpSpPr/>
              <p:nvPr/>
            </p:nvGrpSpPr>
            <p:grpSpPr>
              <a:xfrm>
                <a:off x="5287084" y="3357795"/>
                <a:ext cx="792991" cy="712285"/>
                <a:chOff x="5287084" y="3357795"/>
                <a:chExt cx="792991" cy="712285"/>
              </a:xfrm>
              <a:grpFill/>
            </p:grpSpPr>
            <p:sp>
              <p:nvSpPr>
                <p:cNvPr id="946" name="Rounded Rectangle 945"/>
                <p:cNvSpPr/>
                <p:nvPr/>
              </p:nvSpPr>
              <p:spPr>
                <a:xfrm rot="17700000" flipH="1">
                  <a:off x="4994949" y="3649930"/>
                  <a:ext cx="712285" cy="128016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947" name="Rounded Rectangle 946"/>
                <p:cNvSpPr/>
                <p:nvPr/>
              </p:nvSpPr>
              <p:spPr>
                <a:xfrm rot="3900000">
                  <a:off x="5659924" y="3649930"/>
                  <a:ext cx="712285" cy="128016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</p:grpSp>
      </p:grpSp>
      <p:grpSp>
        <p:nvGrpSpPr>
          <p:cNvPr id="1016" name="Group 1015"/>
          <p:cNvGrpSpPr/>
          <p:nvPr/>
        </p:nvGrpSpPr>
        <p:grpSpPr>
          <a:xfrm>
            <a:off x="8205040" y="5314604"/>
            <a:ext cx="259106" cy="545889"/>
            <a:chOff x="5287084" y="2926861"/>
            <a:chExt cx="792991" cy="1970728"/>
          </a:xfrm>
          <a:solidFill>
            <a:schemeClr val="accent3"/>
          </a:solidFill>
        </p:grpSpPr>
        <p:sp>
          <p:nvSpPr>
            <p:cNvPr id="1017" name="Oval 1016"/>
            <p:cNvSpPr/>
            <p:nvPr/>
          </p:nvSpPr>
          <p:spPr>
            <a:xfrm>
              <a:off x="5523559" y="2926861"/>
              <a:ext cx="320040" cy="320040"/>
            </a:xfrm>
            <a:prstGeom prst="ellipse">
              <a:avLst/>
            </a:prstGeom>
            <a:grpFill/>
            <a:ln w="635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FFFFFF"/>
                </a:solidFill>
                <a:latin typeface="+mj-lt"/>
              </a:endParaRPr>
            </a:p>
          </p:txBody>
        </p:sp>
        <p:grpSp>
          <p:nvGrpSpPr>
            <p:cNvPr id="1018" name="Group 1017"/>
            <p:cNvGrpSpPr/>
            <p:nvPr/>
          </p:nvGrpSpPr>
          <p:grpSpPr>
            <a:xfrm>
              <a:off x="5508901" y="4114392"/>
              <a:ext cx="349354" cy="783197"/>
              <a:chOff x="5351796" y="5908768"/>
              <a:chExt cx="349354" cy="783197"/>
            </a:xfrm>
            <a:grpFill/>
          </p:grpSpPr>
          <p:sp>
            <p:nvSpPr>
              <p:cNvPr id="1024" name="Rounded Rectangle 1023"/>
              <p:cNvSpPr/>
              <p:nvPr/>
            </p:nvSpPr>
            <p:spPr>
              <a:xfrm>
                <a:off x="5351796" y="5908768"/>
                <a:ext cx="146304" cy="783197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025" name="Rounded Rectangle 1024"/>
              <p:cNvSpPr/>
              <p:nvPr/>
            </p:nvSpPr>
            <p:spPr>
              <a:xfrm>
                <a:off x="5554845" y="5908768"/>
                <a:ext cx="146305" cy="783197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</p:grpSp>
        <p:sp>
          <p:nvSpPr>
            <p:cNvPr id="1019" name="Trapezoid 1018"/>
            <p:cNvSpPr/>
            <p:nvPr/>
          </p:nvSpPr>
          <p:spPr>
            <a:xfrm>
              <a:off x="5340195" y="3459869"/>
              <a:ext cx="686768" cy="884395"/>
            </a:xfrm>
            <a:prstGeom prst="trapezoid">
              <a:avLst>
                <a:gd name="adj" fmla="val 25329"/>
              </a:avLst>
            </a:prstGeom>
            <a:grpFill/>
            <a:ln w="635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1020" name="Rounded Rectangle 1019"/>
            <p:cNvSpPr/>
            <p:nvPr/>
          </p:nvSpPr>
          <p:spPr>
            <a:xfrm>
              <a:off x="5427132" y="3342174"/>
              <a:ext cx="512895" cy="217555"/>
            </a:xfrm>
            <a:prstGeom prst="roundRect">
              <a:avLst>
                <a:gd name="adj" fmla="val 50000"/>
              </a:avLst>
            </a:prstGeom>
            <a:grpFill/>
            <a:ln w="635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FFFFFF"/>
                </a:solidFill>
                <a:latin typeface="+mj-lt"/>
              </a:endParaRPr>
            </a:p>
          </p:txBody>
        </p:sp>
        <p:grpSp>
          <p:nvGrpSpPr>
            <p:cNvPr id="1021" name="Group 1020"/>
            <p:cNvGrpSpPr/>
            <p:nvPr/>
          </p:nvGrpSpPr>
          <p:grpSpPr>
            <a:xfrm>
              <a:off x="5287084" y="3357795"/>
              <a:ext cx="792991" cy="712285"/>
              <a:chOff x="5287084" y="3357795"/>
              <a:chExt cx="792991" cy="712285"/>
            </a:xfrm>
            <a:grpFill/>
          </p:grpSpPr>
          <p:sp>
            <p:nvSpPr>
              <p:cNvPr id="1022" name="Rounded Rectangle 1021"/>
              <p:cNvSpPr/>
              <p:nvPr/>
            </p:nvSpPr>
            <p:spPr>
              <a:xfrm rot="17700000" flipH="1">
                <a:off x="4994949" y="3649930"/>
                <a:ext cx="712285" cy="128016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023" name="Rounded Rectangle 1022"/>
              <p:cNvSpPr/>
              <p:nvPr/>
            </p:nvSpPr>
            <p:spPr>
              <a:xfrm rot="3900000">
                <a:off x="5659924" y="3649930"/>
                <a:ext cx="712285" cy="128016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</p:grpSp>
      </p:grpSp>
      <p:grpSp>
        <p:nvGrpSpPr>
          <p:cNvPr id="1026" name="Group 1025"/>
          <p:cNvGrpSpPr/>
          <p:nvPr/>
        </p:nvGrpSpPr>
        <p:grpSpPr>
          <a:xfrm>
            <a:off x="5385507" y="4212628"/>
            <a:ext cx="582545" cy="550396"/>
            <a:chOff x="3654352" y="2923878"/>
            <a:chExt cx="1782870" cy="1986999"/>
          </a:xfrm>
          <a:solidFill>
            <a:schemeClr val="tx2"/>
          </a:solidFill>
        </p:grpSpPr>
        <p:grpSp>
          <p:nvGrpSpPr>
            <p:cNvPr id="1027" name="Group 1026"/>
            <p:cNvGrpSpPr/>
            <p:nvPr/>
          </p:nvGrpSpPr>
          <p:grpSpPr>
            <a:xfrm>
              <a:off x="3654352" y="2923878"/>
              <a:ext cx="890968" cy="1986999"/>
              <a:chOff x="3654352" y="2923878"/>
              <a:chExt cx="890968" cy="1986999"/>
            </a:xfrm>
            <a:grpFill/>
          </p:grpSpPr>
          <p:sp>
            <p:nvSpPr>
              <p:cNvPr id="1323" name="Oval 1322"/>
              <p:cNvSpPr/>
              <p:nvPr/>
            </p:nvSpPr>
            <p:spPr>
              <a:xfrm>
                <a:off x="3939816" y="2923878"/>
                <a:ext cx="320040" cy="320040"/>
              </a:xfrm>
              <a:prstGeom prst="ellipse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324" name="Rounded Rectangle 1323"/>
              <p:cNvSpPr/>
              <p:nvPr/>
            </p:nvSpPr>
            <p:spPr>
              <a:xfrm>
                <a:off x="3899017" y="3975391"/>
                <a:ext cx="182880" cy="935486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325" name="Rounded Rectangle 1324"/>
              <p:cNvSpPr/>
              <p:nvPr/>
            </p:nvSpPr>
            <p:spPr>
              <a:xfrm>
                <a:off x="4118571" y="3975391"/>
                <a:ext cx="182880" cy="935486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326" name="Rounded Rectangle 1325"/>
              <p:cNvSpPr/>
              <p:nvPr/>
            </p:nvSpPr>
            <p:spPr>
              <a:xfrm>
                <a:off x="3898619" y="3475015"/>
                <a:ext cx="402434" cy="730983"/>
              </a:xfrm>
              <a:prstGeom prst="roundRect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327" name="Round Same Side Corner Rectangle 1326"/>
              <p:cNvSpPr/>
              <p:nvPr/>
            </p:nvSpPr>
            <p:spPr>
              <a:xfrm>
                <a:off x="3781109" y="3303697"/>
                <a:ext cx="637454" cy="256032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1328" name="Group 1327"/>
              <p:cNvGrpSpPr/>
              <p:nvPr/>
            </p:nvGrpSpPr>
            <p:grpSpPr>
              <a:xfrm>
                <a:off x="3654352" y="3333672"/>
                <a:ext cx="890968" cy="712284"/>
                <a:chOff x="3654352" y="3350339"/>
                <a:chExt cx="890968" cy="712284"/>
              </a:xfrm>
              <a:grpFill/>
            </p:grpSpPr>
            <p:sp>
              <p:nvSpPr>
                <p:cNvPr id="1329" name="Rounded Rectangle 1328"/>
                <p:cNvSpPr/>
                <p:nvPr/>
              </p:nvSpPr>
              <p:spPr>
                <a:xfrm rot="17700000" flipH="1">
                  <a:off x="3380506" y="3624185"/>
                  <a:ext cx="712284" cy="164592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1330" name="Rounded Rectangle 1329"/>
                <p:cNvSpPr/>
                <p:nvPr/>
              </p:nvSpPr>
              <p:spPr>
                <a:xfrm rot="3900000">
                  <a:off x="4106882" y="3624185"/>
                  <a:ext cx="712284" cy="164592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1028" name="Group 1027"/>
            <p:cNvGrpSpPr/>
            <p:nvPr/>
          </p:nvGrpSpPr>
          <p:grpSpPr>
            <a:xfrm>
              <a:off x="4644231" y="2940149"/>
              <a:ext cx="792991" cy="1970728"/>
              <a:chOff x="5287084" y="2926861"/>
              <a:chExt cx="792991" cy="1970728"/>
            </a:xfrm>
            <a:grpFill/>
          </p:grpSpPr>
          <p:sp>
            <p:nvSpPr>
              <p:cNvPr id="1029" name="Oval 1028"/>
              <p:cNvSpPr/>
              <p:nvPr/>
            </p:nvSpPr>
            <p:spPr>
              <a:xfrm>
                <a:off x="5523559" y="2926861"/>
                <a:ext cx="320040" cy="320040"/>
              </a:xfrm>
              <a:prstGeom prst="ellipse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1030" name="Group 1029"/>
              <p:cNvGrpSpPr/>
              <p:nvPr/>
            </p:nvGrpSpPr>
            <p:grpSpPr>
              <a:xfrm>
                <a:off x="5508901" y="4114392"/>
                <a:ext cx="349356" cy="783197"/>
                <a:chOff x="5351796" y="5908768"/>
                <a:chExt cx="349356" cy="783197"/>
              </a:xfrm>
              <a:grpFill/>
            </p:grpSpPr>
            <p:sp>
              <p:nvSpPr>
                <p:cNvPr id="1321" name="Rounded Rectangle 1320"/>
                <p:cNvSpPr/>
                <p:nvPr/>
              </p:nvSpPr>
              <p:spPr>
                <a:xfrm>
                  <a:off x="5351796" y="5908768"/>
                  <a:ext cx="146304" cy="783197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1322" name="Rounded Rectangle 1321"/>
                <p:cNvSpPr/>
                <p:nvPr/>
              </p:nvSpPr>
              <p:spPr>
                <a:xfrm>
                  <a:off x="5554848" y="5908768"/>
                  <a:ext cx="146304" cy="783197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  <p:sp>
            <p:nvSpPr>
              <p:cNvPr id="1031" name="Trapezoid 1030"/>
              <p:cNvSpPr/>
              <p:nvPr/>
            </p:nvSpPr>
            <p:spPr>
              <a:xfrm>
                <a:off x="5340195" y="3459869"/>
                <a:ext cx="686768" cy="884395"/>
              </a:xfrm>
              <a:prstGeom prst="trapezoid">
                <a:avLst>
                  <a:gd name="adj" fmla="val 25329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317" name="Rounded Rectangle 1316"/>
              <p:cNvSpPr/>
              <p:nvPr/>
            </p:nvSpPr>
            <p:spPr>
              <a:xfrm>
                <a:off x="5427132" y="3342174"/>
                <a:ext cx="512895" cy="217555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1318" name="Group 1317"/>
              <p:cNvGrpSpPr/>
              <p:nvPr/>
            </p:nvGrpSpPr>
            <p:grpSpPr>
              <a:xfrm>
                <a:off x="5287084" y="3357795"/>
                <a:ext cx="792991" cy="712285"/>
                <a:chOff x="5287084" y="3357795"/>
                <a:chExt cx="792991" cy="712285"/>
              </a:xfrm>
              <a:grpFill/>
            </p:grpSpPr>
            <p:sp>
              <p:nvSpPr>
                <p:cNvPr id="1319" name="Rounded Rectangle 1318"/>
                <p:cNvSpPr/>
                <p:nvPr/>
              </p:nvSpPr>
              <p:spPr>
                <a:xfrm rot="17700000" flipH="1">
                  <a:off x="4994949" y="3649930"/>
                  <a:ext cx="712285" cy="128016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1320" name="Rounded Rectangle 1319"/>
                <p:cNvSpPr/>
                <p:nvPr/>
              </p:nvSpPr>
              <p:spPr>
                <a:xfrm rot="3900000">
                  <a:off x="5659924" y="3649930"/>
                  <a:ext cx="712285" cy="128016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</p:grpSp>
      </p:grpSp>
      <p:grpSp>
        <p:nvGrpSpPr>
          <p:cNvPr id="1331" name="Group 1330"/>
          <p:cNvGrpSpPr/>
          <p:nvPr/>
        </p:nvGrpSpPr>
        <p:grpSpPr>
          <a:xfrm>
            <a:off x="5398411" y="3627499"/>
            <a:ext cx="582545" cy="550396"/>
            <a:chOff x="3654352" y="2923878"/>
            <a:chExt cx="1782870" cy="1986999"/>
          </a:xfrm>
          <a:solidFill>
            <a:srgbClr val="FF8811"/>
          </a:solidFill>
        </p:grpSpPr>
        <p:grpSp>
          <p:nvGrpSpPr>
            <p:cNvPr id="1332" name="Group 1331"/>
            <p:cNvGrpSpPr/>
            <p:nvPr/>
          </p:nvGrpSpPr>
          <p:grpSpPr>
            <a:xfrm>
              <a:off x="3654352" y="2923878"/>
              <a:ext cx="890968" cy="1986999"/>
              <a:chOff x="3654352" y="2923878"/>
              <a:chExt cx="890968" cy="1986999"/>
            </a:xfrm>
            <a:grpFill/>
          </p:grpSpPr>
          <p:sp>
            <p:nvSpPr>
              <p:cNvPr id="1343" name="Oval 1342"/>
              <p:cNvSpPr/>
              <p:nvPr/>
            </p:nvSpPr>
            <p:spPr>
              <a:xfrm>
                <a:off x="3939816" y="2923878"/>
                <a:ext cx="320040" cy="320040"/>
              </a:xfrm>
              <a:prstGeom prst="ellips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344" name="Rounded Rectangle 1343"/>
              <p:cNvSpPr/>
              <p:nvPr/>
            </p:nvSpPr>
            <p:spPr>
              <a:xfrm>
                <a:off x="3899017" y="3975391"/>
                <a:ext cx="182880" cy="935486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345" name="Rounded Rectangle 1344"/>
              <p:cNvSpPr/>
              <p:nvPr/>
            </p:nvSpPr>
            <p:spPr>
              <a:xfrm>
                <a:off x="4118571" y="3975391"/>
                <a:ext cx="182880" cy="935486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346" name="Rounded Rectangle 1345"/>
              <p:cNvSpPr/>
              <p:nvPr/>
            </p:nvSpPr>
            <p:spPr>
              <a:xfrm>
                <a:off x="3898619" y="3475015"/>
                <a:ext cx="402434" cy="730983"/>
              </a:xfrm>
              <a:prstGeom prst="round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347" name="Round Same Side Corner Rectangle 1346"/>
              <p:cNvSpPr/>
              <p:nvPr/>
            </p:nvSpPr>
            <p:spPr>
              <a:xfrm>
                <a:off x="3781109" y="3303697"/>
                <a:ext cx="637454" cy="256032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1348" name="Group 1347"/>
              <p:cNvGrpSpPr/>
              <p:nvPr/>
            </p:nvGrpSpPr>
            <p:grpSpPr>
              <a:xfrm>
                <a:off x="3654352" y="3333672"/>
                <a:ext cx="890968" cy="712284"/>
                <a:chOff x="3654352" y="3350339"/>
                <a:chExt cx="890968" cy="712284"/>
              </a:xfrm>
              <a:grpFill/>
            </p:grpSpPr>
            <p:sp>
              <p:nvSpPr>
                <p:cNvPr id="1349" name="Rounded Rectangle 1348"/>
                <p:cNvSpPr/>
                <p:nvPr/>
              </p:nvSpPr>
              <p:spPr>
                <a:xfrm rot="17700000" flipH="1">
                  <a:off x="3380506" y="3624185"/>
                  <a:ext cx="712284" cy="164592"/>
                </a:xfrm>
                <a:prstGeom prst="roundRect">
                  <a:avLst>
                    <a:gd name="adj" fmla="val 50000"/>
                  </a:avLst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1350" name="Rounded Rectangle 1349"/>
                <p:cNvSpPr/>
                <p:nvPr/>
              </p:nvSpPr>
              <p:spPr>
                <a:xfrm rot="3900000">
                  <a:off x="4106882" y="3624185"/>
                  <a:ext cx="712284" cy="164592"/>
                </a:xfrm>
                <a:prstGeom prst="roundRect">
                  <a:avLst>
                    <a:gd name="adj" fmla="val 50000"/>
                  </a:avLst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1333" name="Group 1332"/>
            <p:cNvGrpSpPr/>
            <p:nvPr/>
          </p:nvGrpSpPr>
          <p:grpSpPr>
            <a:xfrm>
              <a:off x="4644231" y="2940149"/>
              <a:ext cx="792991" cy="1970728"/>
              <a:chOff x="5287084" y="2926861"/>
              <a:chExt cx="792991" cy="1970728"/>
            </a:xfrm>
            <a:grpFill/>
          </p:grpSpPr>
          <p:sp>
            <p:nvSpPr>
              <p:cNvPr id="1334" name="Oval 1333"/>
              <p:cNvSpPr/>
              <p:nvPr/>
            </p:nvSpPr>
            <p:spPr>
              <a:xfrm>
                <a:off x="5523559" y="2926861"/>
                <a:ext cx="320040" cy="320040"/>
              </a:xfrm>
              <a:prstGeom prst="ellips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1335" name="Group 1334"/>
              <p:cNvGrpSpPr/>
              <p:nvPr/>
            </p:nvGrpSpPr>
            <p:grpSpPr>
              <a:xfrm>
                <a:off x="5508901" y="4114392"/>
                <a:ext cx="349356" cy="783197"/>
                <a:chOff x="5351796" y="5908768"/>
                <a:chExt cx="349356" cy="783197"/>
              </a:xfrm>
              <a:grpFill/>
            </p:grpSpPr>
            <p:sp>
              <p:nvSpPr>
                <p:cNvPr id="1341" name="Rounded Rectangle 1340"/>
                <p:cNvSpPr/>
                <p:nvPr/>
              </p:nvSpPr>
              <p:spPr>
                <a:xfrm>
                  <a:off x="5351796" y="5908768"/>
                  <a:ext cx="146304" cy="783197"/>
                </a:xfrm>
                <a:prstGeom prst="roundRect">
                  <a:avLst>
                    <a:gd name="adj" fmla="val 50000"/>
                  </a:avLst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1342" name="Rounded Rectangle 1341"/>
                <p:cNvSpPr/>
                <p:nvPr/>
              </p:nvSpPr>
              <p:spPr>
                <a:xfrm>
                  <a:off x="5554848" y="5908768"/>
                  <a:ext cx="146304" cy="783197"/>
                </a:xfrm>
                <a:prstGeom prst="roundRect">
                  <a:avLst>
                    <a:gd name="adj" fmla="val 50000"/>
                  </a:avLst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  <p:sp>
            <p:nvSpPr>
              <p:cNvPr id="1336" name="Trapezoid 1335"/>
              <p:cNvSpPr/>
              <p:nvPr/>
            </p:nvSpPr>
            <p:spPr>
              <a:xfrm>
                <a:off x="5340195" y="3459869"/>
                <a:ext cx="686768" cy="884395"/>
              </a:xfrm>
              <a:prstGeom prst="trapezoid">
                <a:avLst>
                  <a:gd name="adj" fmla="val 25329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337" name="Rounded Rectangle 1336"/>
              <p:cNvSpPr/>
              <p:nvPr/>
            </p:nvSpPr>
            <p:spPr>
              <a:xfrm>
                <a:off x="5427132" y="3342174"/>
                <a:ext cx="512895" cy="217555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1338" name="Group 1337"/>
              <p:cNvGrpSpPr/>
              <p:nvPr/>
            </p:nvGrpSpPr>
            <p:grpSpPr>
              <a:xfrm>
                <a:off x="5287084" y="3357795"/>
                <a:ext cx="792991" cy="712285"/>
                <a:chOff x="5287084" y="3357795"/>
                <a:chExt cx="792991" cy="712285"/>
              </a:xfrm>
              <a:grpFill/>
            </p:grpSpPr>
            <p:sp>
              <p:nvSpPr>
                <p:cNvPr id="1339" name="Rounded Rectangle 1338"/>
                <p:cNvSpPr/>
                <p:nvPr/>
              </p:nvSpPr>
              <p:spPr>
                <a:xfrm rot="17700000" flipH="1">
                  <a:off x="4994949" y="3649930"/>
                  <a:ext cx="712285" cy="128016"/>
                </a:xfrm>
                <a:prstGeom prst="roundRect">
                  <a:avLst>
                    <a:gd name="adj" fmla="val 50000"/>
                  </a:avLst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1340" name="Rounded Rectangle 1339"/>
                <p:cNvSpPr/>
                <p:nvPr/>
              </p:nvSpPr>
              <p:spPr>
                <a:xfrm rot="3900000">
                  <a:off x="5659924" y="3649930"/>
                  <a:ext cx="712285" cy="128016"/>
                </a:xfrm>
                <a:prstGeom prst="roundRect">
                  <a:avLst>
                    <a:gd name="adj" fmla="val 50000"/>
                  </a:avLst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</p:grpSp>
      </p:grpSp>
      <p:grpSp>
        <p:nvGrpSpPr>
          <p:cNvPr id="1371" name="Group 1370"/>
          <p:cNvGrpSpPr/>
          <p:nvPr/>
        </p:nvGrpSpPr>
        <p:grpSpPr>
          <a:xfrm>
            <a:off x="6647535" y="3621153"/>
            <a:ext cx="582545" cy="550396"/>
            <a:chOff x="3654352" y="2923878"/>
            <a:chExt cx="1782870" cy="1986999"/>
          </a:xfrm>
          <a:solidFill>
            <a:schemeClr val="tx2"/>
          </a:solidFill>
        </p:grpSpPr>
        <p:grpSp>
          <p:nvGrpSpPr>
            <p:cNvPr id="1372" name="Group 1371"/>
            <p:cNvGrpSpPr/>
            <p:nvPr/>
          </p:nvGrpSpPr>
          <p:grpSpPr>
            <a:xfrm>
              <a:off x="3654352" y="2923878"/>
              <a:ext cx="890968" cy="1986999"/>
              <a:chOff x="3654352" y="2923878"/>
              <a:chExt cx="890968" cy="1986999"/>
            </a:xfrm>
            <a:grpFill/>
          </p:grpSpPr>
          <p:sp>
            <p:nvSpPr>
              <p:cNvPr id="1383" name="Oval 1382"/>
              <p:cNvSpPr/>
              <p:nvPr/>
            </p:nvSpPr>
            <p:spPr>
              <a:xfrm>
                <a:off x="3939816" y="2923878"/>
                <a:ext cx="320040" cy="320040"/>
              </a:xfrm>
              <a:prstGeom prst="ellipse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384" name="Rounded Rectangle 1383"/>
              <p:cNvSpPr/>
              <p:nvPr/>
            </p:nvSpPr>
            <p:spPr>
              <a:xfrm>
                <a:off x="3899017" y="3975391"/>
                <a:ext cx="182880" cy="935486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385" name="Rounded Rectangle 1384"/>
              <p:cNvSpPr/>
              <p:nvPr/>
            </p:nvSpPr>
            <p:spPr>
              <a:xfrm>
                <a:off x="4118571" y="3975391"/>
                <a:ext cx="182880" cy="935486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386" name="Rounded Rectangle 1385"/>
              <p:cNvSpPr/>
              <p:nvPr/>
            </p:nvSpPr>
            <p:spPr>
              <a:xfrm>
                <a:off x="3898619" y="3475015"/>
                <a:ext cx="402434" cy="730983"/>
              </a:xfrm>
              <a:prstGeom prst="roundRect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387" name="Round Same Side Corner Rectangle 1386"/>
              <p:cNvSpPr/>
              <p:nvPr/>
            </p:nvSpPr>
            <p:spPr>
              <a:xfrm>
                <a:off x="3781109" y="3303697"/>
                <a:ext cx="637454" cy="256032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1388" name="Group 1387"/>
              <p:cNvGrpSpPr/>
              <p:nvPr/>
            </p:nvGrpSpPr>
            <p:grpSpPr>
              <a:xfrm>
                <a:off x="3654352" y="3333672"/>
                <a:ext cx="890968" cy="712284"/>
                <a:chOff x="3654352" y="3350339"/>
                <a:chExt cx="890968" cy="712284"/>
              </a:xfrm>
              <a:grpFill/>
            </p:grpSpPr>
            <p:sp>
              <p:nvSpPr>
                <p:cNvPr id="1389" name="Rounded Rectangle 1388"/>
                <p:cNvSpPr/>
                <p:nvPr/>
              </p:nvSpPr>
              <p:spPr>
                <a:xfrm rot="17700000" flipH="1">
                  <a:off x="3380506" y="3624185"/>
                  <a:ext cx="712284" cy="164592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1390" name="Rounded Rectangle 1389"/>
                <p:cNvSpPr/>
                <p:nvPr/>
              </p:nvSpPr>
              <p:spPr>
                <a:xfrm rot="3900000">
                  <a:off x="4106882" y="3624185"/>
                  <a:ext cx="712284" cy="164592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1373" name="Group 1372"/>
            <p:cNvGrpSpPr/>
            <p:nvPr/>
          </p:nvGrpSpPr>
          <p:grpSpPr>
            <a:xfrm>
              <a:off x="4644231" y="2940149"/>
              <a:ext cx="792991" cy="1970728"/>
              <a:chOff x="5287084" y="2926861"/>
              <a:chExt cx="792991" cy="1970728"/>
            </a:xfrm>
            <a:grpFill/>
          </p:grpSpPr>
          <p:sp>
            <p:nvSpPr>
              <p:cNvPr id="1374" name="Oval 1373"/>
              <p:cNvSpPr/>
              <p:nvPr/>
            </p:nvSpPr>
            <p:spPr>
              <a:xfrm>
                <a:off x="5523559" y="2926861"/>
                <a:ext cx="320040" cy="320040"/>
              </a:xfrm>
              <a:prstGeom prst="ellipse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1375" name="Group 1374"/>
              <p:cNvGrpSpPr/>
              <p:nvPr/>
            </p:nvGrpSpPr>
            <p:grpSpPr>
              <a:xfrm>
                <a:off x="5508901" y="4114392"/>
                <a:ext cx="349356" cy="783197"/>
                <a:chOff x="5351796" y="5908768"/>
                <a:chExt cx="349356" cy="783197"/>
              </a:xfrm>
              <a:grpFill/>
            </p:grpSpPr>
            <p:sp>
              <p:nvSpPr>
                <p:cNvPr id="1381" name="Rounded Rectangle 1380"/>
                <p:cNvSpPr/>
                <p:nvPr/>
              </p:nvSpPr>
              <p:spPr>
                <a:xfrm>
                  <a:off x="5351796" y="5908768"/>
                  <a:ext cx="146304" cy="783197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1382" name="Rounded Rectangle 1381"/>
                <p:cNvSpPr/>
                <p:nvPr/>
              </p:nvSpPr>
              <p:spPr>
                <a:xfrm>
                  <a:off x="5554848" y="5908768"/>
                  <a:ext cx="146304" cy="783197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  <p:sp>
            <p:nvSpPr>
              <p:cNvPr id="1376" name="Trapezoid 1375"/>
              <p:cNvSpPr/>
              <p:nvPr/>
            </p:nvSpPr>
            <p:spPr>
              <a:xfrm>
                <a:off x="5340195" y="3459869"/>
                <a:ext cx="686768" cy="884395"/>
              </a:xfrm>
              <a:prstGeom prst="trapezoid">
                <a:avLst>
                  <a:gd name="adj" fmla="val 25329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377" name="Rounded Rectangle 1376"/>
              <p:cNvSpPr/>
              <p:nvPr/>
            </p:nvSpPr>
            <p:spPr>
              <a:xfrm>
                <a:off x="5427132" y="3342174"/>
                <a:ext cx="512895" cy="217555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1378" name="Group 1377"/>
              <p:cNvGrpSpPr/>
              <p:nvPr/>
            </p:nvGrpSpPr>
            <p:grpSpPr>
              <a:xfrm>
                <a:off x="5287084" y="3357795"/>
                <a:ext cx="792991" cy="712285"/>
                <a:chOff x="5287084" y="3357795"/>
                <a:chExt cx="792991" cy="712285"/>
              </a:xfrm>
              <a:grpFill/>
            </p:grpSpPr>
            <p:sp>
              <p:nvSpPr>
                <p:cNvPr id="1379" name="Rounded Rectangle 1378"/>
                <p:cNvSpPr/>
                <p:nvPr/>
              </p:nvSpPr>
              <p:spPr>
                <a:xfrm rot="17700000" flipH="1">
                  <a:off x="4994949" y="3649930"/>
                  <a:ext cx="712285" cy="128016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1380" name="Rounded Rectangle 1379"/>
                <p:cNvSpPr/>
                <p:nvPr/>
              </p:nvSpPr>
              <p:spPr>
                <a:xfrm rot="3900000">
                  <a:off x="5659924" y="3649930"/>
                  <a:ext cx="712285" cy="128016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</p:grpSp>
      </p:grpSp>
      <p:grpSp>
        <p:nvGrpSpPr>
          <p:cNvPr id="1391" name="Group 1390"/>
          <p:cNvGrpSpPr/>
          <p:nvPr/>
        </p:nvGrpSpPr>
        <p:grpSpPr>
          <a:xfrm>
            <a:off x="7277301" y="3620592"/>
            <a:ext cx="582545" cy="550396"/>
            <a:chOff x="3654352" y="2923878"/>
            <a:chExt cx="1782870" cy="1986999"/>
          </a:xfrm>
          <a:solidFill>
            <a:schemeClr val="tx2"/>
          </a:solidFill>
        </p:grpSpPr>
        <p:grpSp>
          <p:nvGrpSpPr>
            <p:cNvPr id="1392" name="Group 1391"/>
            <p:cNvGrpSpPr/>
            <p:nvPr/>
          </p:nvGrpSpPr>
          <p:grpSpPr>
            <a:xfrm>
              <a:off x="3654352" y="2923878"/>
              <a:ext cx="890968" cy="1986999"/>
              <a:chOff x="3654352" y="2923878"/>
              <a:chExt cx="890968" cy="1986999"/>
            </a:xfrm>
            <a:grpFill/>
          </p:grpSpPr>
          <p:sp>
            <p:nvSpPr>
              <p:cNvPr id="1403" name="Oval 1402"/>
              <p:cNvSpPr/>
              <p:nvPr/>
            </p:nvSpPr>
            <p:spPr>
              <a:xfrm>
                <a:off x="3939816" y="2923878"/>
                <a:ext cx="320040" cy="320040"/>
              </a:xfrm>
              <a:prstGeom prst="ellipse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404" name="Rounded Rectangle 1403"/>
              <p:cNvSpPr/>
              <p:nvPr/>
            </p:nvSpPr>
            <p:spPr>
              <a:xfrm>
                <a:off x="3899017" y="3975391"/>
                <a:ext cx="182880" cy="935486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405" name="Rounded Rectangle 1404"/>
              <p:cNvSpPr/>
              <p:nvPr/>
            </p:nvSpPr>
            <p:spPr>
              <a:xfrm>
                <a:off x="4118571" y="3975391"/>
                <a:ext cx="182880" cy="935486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406" name="Rounded Rectangle 1405"/>
              <p:cNvSpPr/>
              <p:nvPr/>
            </p:nvSpPr>
            <p:spPr>
              <a:xfrm>
                <a:off x="3898619" y="3475015"/>
                <a:ext cx="402434" cy="730983"/>
              </a:xfrm>
              <a:prstGeom prst="roundRect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407" name="Round Same Side Corner Rectangle 1406"/>
              <p:cNvSpPr/>
              <p:nvPr/>
            </p:nvSpPr>
            <p:spPr>
              <a:xfrm>
                <a:off x="3781109" y="3303697"/>
                <a:ext cx="637454" cy="256032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1408" name="Group 1407"/>
              <p:cNvGrpSpPr/>
              <p:nvPr/>
            </p:nvGrpSpPr>
            <p:grpSpPr>
              <a:xfrm>
                <a:off x="3654352" y="3333672"/>
                <a:ext cx="890968" cy="712284"/>
                <a:chOff x="3654352" y="3350339"/>
                <a:chExt cx="890968" cy="712284"/>
              </a:xfrm>
              <a:grpFill/>
            </p:grpSpPr>
            <p:sp>
              <p:nvSpPr>
                <p:cNvPr id="1409" name="Rounded Rectangle 1408"/>
                <p:cNvSpPr/>
                <p:nvPr/>
              </p:nvSpPr>
              <p:spPr>
                <a:xfrm rot="17700000" flipH="1">
                  <a:off x="3380506" y="3624185"/>
                  <a:ext cx="712284" cy="164592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1410" name="Rounded Rectangle 1409"/>
                <p:cNvSpPr/>
                <p:nvPr/>
              </p:nvSpPr>
              <p:spPr>
                <a:xfrm rot="3900000">
                  <a:off x="4106882" y="3624185"/>
                  <a:ext cx="712284" cy="164592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1393" name="Group 1392"/>
            <p:cNvGrpSpPr/>
            <p:nvPr/>
          </p:nvGrpSpPr>
          <p:grpSpPr>
            <a:xfrm>
              <a:off x="4644231" y="2940149"/>
              <a:ext cx="792991" cy="1970728"/>
              <a:chOff x="5287084" y="2926861"/>
              <a:chExt cx="792991" cy="1970728"/>
            </a:xfrm>
            <a:grpFill/>
          </p:grpSpPr>
          <p:sp>
            <p:nvSpPr>
              <p:cNvPr id="1394" name="Oval 1393"/>
              <p:cNvSpPr/>
              <p:nvPr/>
            </p:nvSpPr>
            <p:spPr>
              <a:xfrm>
                <a:off x="5523559" y="2926861"/>
                <a:ext cx="320040" cy="320040"/>
              </a:xfrm>
              <a:prstGeom prst="ellipse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1395" name="Group 1394"/>
              <p:cNvGrpSpPr/>
              <p:nvPr/>
            </p:nvGrpSpPr>
            <p:grpSpPr>
              <a:xfrm>
                <a:off x="5508901" y="4114392"/>
                <a:ext cx="349356" cy="783197"/>
                <a:chOff x="5351796" y="5908768"/>
                <a:chExt cx="349356" cy="783197"/>
              </a:xfrm>
              <a:grpFill/>
            </p:grpSpPr>
            <p:sp>
              <p:nvSpPr>
                <p:cNvPr id="1401" name="Rounded Rectangle 1400"/>
                <p:cNvSpPr/>
                <p:nvPr/>
              </p:nvSpPr>
              <p:spPr>
                <a:xfrm>
                  <a:off x="5351796" y="5908768"/>
                  <a:ext cx="146304" cy="783197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1402" name="Rounded Rectangle 1401"/>
                <p:cNvSpPr/>
                <p:nvPr/>
              </p:nvSpPr>
              <p:spPr>
                <a:xfrm>
                  <a:off x="5554848" y="5908768"/>
                  <a:ext cx="146304" cy="783197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  <p:sp>
            <p:nvSpPr>
              <p:cNvPr id="1396" name="Trapezoid 1395"/>
              <p:cNvSpPr/>
              <p:nvPr/>
            </p:nvSpPr>
            <p:spPr>
              <a:xfrm>
                <a:off x="5340195" y="3459869"/>
                <a:ext cx="686768" cy="884395"/>
              </a:xfrm>
              <a:prstGeom prst="trapezoid">
                <a:avLst>
                  <a:gd name="adj" fmla="val 25329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397" name="Rounded Rectangle 1396"/>
              <p:cNvSpPr/>
              <p:nvPr/>
            </p:nvSpPr>
            <p:spPr>
              <a:xfrm>
                <a:off x="5427132" y="3342174"/>
                <a:ext cx="512895" cy="217555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1398" name="Group 1397"/>
              <p:cNvGrpSpPr/>
              <p:nvPr/>
            </p:nvGrpSpPr>
            <p:grpSpPr>
              <a:xfrm>
                <a:off x="5287084" y="3357795"/>
                <a:ext cx="792991" cy="712285"/>
                <a:chOff x="5287084" y="3357795"/>
                <a:chExt cx="792991" cy="712285"/>
              </a:xfrm>
              <a:grpFill/>
            </p:grpSpPr>
            <p:sp>
              <p:nvSpPr>
                <p:cNvPr id="1399" name="Rounded Rectangle 1398"/>
                <p:cNvSpPr/>
                <p:nvPr/>
              </p:nvSpPr>
              <p:spPr>
                <a:xfrm rot="17700000" flipH="1">
                  <a:off x="4994949" y="3649930"/>
                  <a:ext cx="712285" cy="128016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1400" name="Rounded Rectangle 1399"/>
                <p:cNvSpPr/>
                <p:nvPr/>
              </p:nvSpPr>
              <p:spPr>
                <a:xfrm rot="3900000">
                  <a:off x="5659924" y="3649930"/>
                  <a:ext cx="712285" cy="128016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</p:grpSp>
      </p:grpSp>
      <p:grpSp>
        <p:nvGrpSpPr>
          <p:cNvPr id="1411" name="Group 1410"/>
          <p:cNvGrpSpPr/>
          <p:nvPr/>
        </p:nvGrpSpPr>
        <p:grpSpPr>
          <a:xfrm>
            <a:off x="7898949" y="3640604"/>
            <a:ext cx="582544" cy="550396"/>
            <a:chOff x="3654352" y="2923878"/>
            <a:chExt cx="1782870" cy="1986999"/>
          </a:xfrm>
          <a:solidFill>
            <a:schemeClr val="tx2"/>
          </a:solidFill>
        </p:grpSpPr>
        <p:grpSp>
          <p:nvGrpSpPr>
            <p:cNvPr id="1412" name="Group 1411"/>
            <p:cNvGrpSpPr/>
            <p:nvPr/>
          </p:nvGrpSpPr>
          <p:grpSpPr>
            <a:xfrm>
              <a:off x="3654352" y="2923878"/>
              <a:ext cx="890968" cy="1986999"/>
              <a:chOff x="3654352" y="2923878"/>
              <a:chExt cx="890968" cy="1986999"/>
            </a:xfrm>
            <a:grpFill/>
          </p:grpSpPr>
          <p:sp>
            <p:nvSpPr>
              <p:cNvPr id="1423" name="Oval 1422"/>
              <p:cNvSpPr/>
              <p:nvPr/>
            </p:nvSpPr>
            <p:spPr>
              <a:xfrm>
                <a:off x="3939816" y="2923878"/>
                <a:ext cx="320040" cy="320040"/>
              </a:xfrm>
              <a:prstGeom prst="ellipse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424" name="Rounded Rectangle 1423"/>
              <p:cNvSpPr/>
              <p:nvPr/>
            </p:nvSpPr>
            <p:spPr>
              <a:xfrm>
                <a:off x="3899017" y="3975391"/>
                <a:ext cx="182880" cy="935486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425" name="Rounded Rectangle 1424"/>
              <p:cNvSpPr/>
              <p:nvPr/>
            </p:nvSpPr>
            <p:spPr>
              <a:xfrm>
                <a:off x="4118571" y="3975391"/>
                <a:ext cx="182880" cy="935486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426" name="Rounded Rectangle 1425"/>
              <p:cNvSpPr/>
              <p:nvPr/>
            </p:nvSpPr>
            <p:spPr>
              <a:xfrm>
                <a:off x="3898619" y="3475015"/>
                <a:ext cx="402434" cy="730983"/>
              </a:xfrm>
              <a:prstGeom prst="roundRect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427" name="Round Same Side Corner Rectangle 1426"/>
              <p:cNvSpPr/>
              <p:nvPr/>
            </p:nvSpPr>
            <p:spPr>
              <a:xfrm>
                <a:off x="3781109" y="3303697"/>
                <a:ext cx="637454" cy="256032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1428" name="Group 1427"/>
              <p:cNvGrpSpPr/>
              <p:nvPr/>
            </p:nvGrpSpPr>
            <p:grpSpPr>
              <a:xfrm>
                <a:off x="3654352" y="3333672"/>
                <a:ext cx="890968" cy="712284"/>
                <a:chOff x="3654352" y="3350339"/>
                <a:chExt cx="890968" cy="712284"/>
              </a:xfrm>
              <a:grpFill/>
            </p:grpSpPr>
            <p:sp>
              <p:nvSpPr>
                <p:cNvPr id="1429" name="Rounded Rectangle 1428"/>
                <p:cNvSpPr/>
                <p:nvPr/>
              </p:nvSpPr>
              <p:spPr>
                <a:xfrm rot="17700000" flipH="1">
                  <a:off x="3380506" y="3624185"/>
                  <a:ext cx="712284" cy="164592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1430" name="Rounded Rectangle 1429"/>
                <p:cNvSpPr/>
                <p:nvPr/>
              </p:nvSpPr>
              <p:spPr>
                <a:xfrm rot="3900000">
                  <a:off x="4106882" y="3624185"/>
                  <a:ext cx="712284" cy="164592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1413" name="Group 1412"/>
            <p:cNvGrpSpPr/>
            <p:nvPr/>
          </p:nvGrpSpPr>
          <p:grpSpPr>
            <a:xfrm>
              <a:off x="4644231" y="2940149"/>
              <a:ext cx="792991" cy="1970728"/>
              <a:chOff x="5287084" y="2926861"/>
              <a:chExt cx="792991" cy="1970728"/>
            </a:xfrm>
            <a:grpFill/>
          </p:grpSpPr>
          <p:sp>
            <p:nvSpPr>
              <p:cNvPr id="1414" name="Oval 1413"/>
              <p:cNvSpPr/>
              <p:nvPr/>
            </p:nvSpPr>
            <p:spPr>
              <a:xfrm>
                <a:off x="5523559" y="2926861"/>
                <a:ext cx="320040" cy="320040"/>
              </a:xfrm>
              <a:prstGeom prst="ellipse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1415" name="Group 1414"/>
              <p:cNvGrpSpPr/>
              <p:nvPr/>
            </p:nvGrpSpPr>
            <p:grpSpPr>
              <a:xfrm>
                <a:off x="5508901" y="4114392"/>
                <a:ext cx="349354" cy="783197"/>
                <a:chOff x="5351796" y="5908768"/>
                <a:chExt cx="349354" cy="783197"/>
              </a:xfrm>
              <a:grpFill/>
            </p:grpSpPr>
            <p:sp>
              <p:nvSpPr>
                <p:cNvPr id="1421" name="Rounded Rectangle 1420"/>
                <p:cNvSpPr/>
                <p:nvPr/>
              </p:nvSpPr>
              <p:spPr>
                <a:xfrm>
                  <a:off x="5351796" y="5908768"/>
                  <a:ext cx="146304" cy="783197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1422" name="Rounded Rectangle 1421"/>
                <p:cNvSpPr/>
                <p:nvPr/>
              </p:nvSpPr>
              <p:spPr>
                <a:xfrm>
                  <a:off x="5554845" y="5908768"/>
                  <a:ext cx="146305" cy="783197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  <p:sp>
            <p:nvSpPr>
              <p:cNvPr id="1416" name="Trapezoid 1415"/>
              <p:cNvSpPr/>
              <p:nvPr/>
            </p:nvSpPr>
            <p:spPr>
              <a:xfrm>
                <a:off x="5340195" y="3459869"/>
                <a:ext cx="686768" cy="884395"/>
              </a:xfrm>
              <a:prstGeom prst="trapezoid">
                <a:avLst>
                  <a:gd name="adj" fmla="val 25329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417" name="Rounded Rectangle 1416"/>
              <p:cNvSpPr/>
              <p:nvPr/>
            </p:nvSpPr>
            <p:spPr>
              <a:xfrm>
                <a:off x="5427132" y="3342174"/>
                <a:ext cx="512895" cy="217555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1418" name="Group 1417"/>
              <p:cNvGrpSpPr/>
              <p:nvPr/>
            </p:nvGrpSpPr>
            <p:grpSpPr>
              <a:xfrm>
                <a:off x="5287084" y="3357795"/>
                <a:ext cx="792991" cy="712285"/>
                <a:chOff x="5287084" y="3357795"/>
                <a:chExt cx="792991" cy="712285"/>
              </a:xfrm>
              <a:grpFill/>
            </p:grpSpPr>
            <p:sp>
              <p:nvSpPr>
                <p:cNvPr id="1419" name="Rounded Rectangle 1418"/>
                <p:cNvSpPr/>
                <p:nvPr/>
              </p:nvSpPr>
              <p:spPr>
                <a:xfrm rot="17700000" flipH="1">
                  <a:off x="4994949" y="3649930"/>
                  <a:ext cx="712285" cy="128016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1420" name="Rounded Rectangle 1419"/>
                <p:cNvSpPr/>
                <p:nvPr/>
              </p:nvSpPr>
              <p:spPr>
                <a:xfrm rot="3900000">
                  <a:off x="5659924" y="3649930"/>
                  <a:ext cx="712285" cy="128016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</p:grpSp>
      </p:grpSp>
      <p:grpSp>
        <p:nvGrpSpPr>
          <p:cNvPr id="1431" name="Group 1430"/>
          <p:cNvGrpSpPr/>
          <p:nvPr/>
        </p:nvGrpSpPr>
        <p:grpSpPr>
          <a:xfrm flipH="1">
            <a:off x="6980904" y="4191999"/>
            <a:ext cx="259696" cy="547132"/>
            <a:chOff x="5287084" y="2926861"/>
            <a:chExt cx="792991" cy="1970728"/>
          </a:xfrm>
          <a:solidFill>
            <a:srgbClr val="0070C0"/>
          </a:solidFill>
        </p:grpSpPr>
        <p:sp>
          <p:nvSpPr>
            <p:cNvPr id="1432" name="Oval 1431"/>
            <p:cNvSpPr/>
            <p:nvPr/>
          </p:nvSpPr>
          <p:spPr>
            <a:xfrm>
              <a:off x="5523559" y="2926861"/>
              <a:ext cx="320040" cy="320040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FFFFFF"/>
                </a:solidFill>
                <a:latin typeface="+mj-lt"/>
              </a:endParaRPr>
            </a:p>
          </p:txBody>
        </p:sp>
        <p:grpSp>
          <p:nvGrpSpPr>
            <p:cNvPr id="1433" name="Group 1432"/>
            <p:cNvGrpSpPr/>
            <p:nvPr/>
          </p:nvGrpSpPr>
          <p:grpSpPr>
            <a:xfrm>
              <a:off x="5508901" y="4114392"/>
              <a:ext cx="349356" cy="783197"/>
              <a:chOff x="5351796" y="5908768"/>
              <a:chExt cx="349356" cy="783197"/>
            </a:xfrm>
            <a:grpFill/>
          </p:grpSpPr>
          <p:sp>
            <p:nvSpPr>
              <p:cNvPr id="1439" name="Rounded Rectangle 1438"/>
              <p:cNvSpPr/>
              <p:nvPr/>
            </p:nvSpPr>
            <p:spPr>
              <a:xfrm>
                <a:off x="5351796" y="5908768"/>
                <a:ext cx="146304" cy="783197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440" name="Rounded Rectangle 1439"/>
              <p:cNvSpPr/>
              <p:nvPr/>
            </p:nvSpPr>
            <p:spPr>
              <a:xfrm>
                <a:off x="5554848" y="5908768"/>
                <a:ext cx="146304" cy="783197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</p:grpSp>
        <p:sp>
          <p:nvSpPr>
            <p:cNvPr id="1434" name="Trapezoid 1433"/>
            <p:cNvSpPr/>
            <p:nvPr/>
          </p:nvSpPr>
          <p:spPr>
            <a:xfrm>
              <a:off x="5340195" y="3459869"/>
              <a:ext cx="686768" cy="884395"/>
            </a:xfrm>
            <a:prstGeom prst="trapezoid">
              <a:avLst>
                <a:gd name="adj" fmla="val 25329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1435" name="Rounded Rectangle 1434"/>
            <p:cNvSpPr/>
            <p:nvPr/>
          </p:nvSpPr>
          <p:spPr>
            <a:xfrm>
              <a:off x="5427132" y="3342174"/>
              <a:ext cx="512895" cy="217555"/>
            </a:xfrm>
            <a:prstGeom prst="roundRect">
              <a:avLst>
                <a:gd name="adj" fmla="val 5000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FFFFFF"/>
                </a:solidFill>
                <a:latin typeface="+mj-lt"/>
              </a:endParaRPr>
            </a:p>
          </p:txBody>
        </p:sp>
        <p:grpSp>
          <p:nvGrpSpPr>
            <p:cNvPr id="1436" name="Group 1435"/>
            <p:cNvGrpSpPr/>
            <p:nvPr/>
          </p:nvGrpSpPr>
          <p:grpSpPr>
            <a:xfrm>
              <a:off x="5287084" y="3357795"/>
              <a:ext cx="792991" cy="712285"/>
              <a:chOff x="5287084" y="3357795"/>
              <a:chExt cx="792991" cy="712285"/>
            </a:xfrm>
            <a:grpFill/>
          </p:grpSpPr>
          <p:sp>
            <p:nvSpPr>
              <p:cNvPr id="1437" name="Rounded Rectangle 1436"/>
              <p:cNvSpPr/>
              <p:nvPr/>
            </p:nvSpPr>
            <p:spPr>
              <a:xfrm rot="17700000" flipH="1">
                <a:off x="4994949" y="3649930"/>
                <a:ext cx="712285" cy="128016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438" name="Rounded Rectangle 1437"/>
              <p:cNvSpPr/>
              <p:nvPr/>
            </p:nvSpPr>
            <p:spPr>
              <a:xfrm rot="3900000">
                <a:off x="5659924" y="3649930"/>
                <a:ext cx="712285" cy="128016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</p:grpSp>
      </p:grpSp>
      <p:grpSp>
        <p:nvGrpSpPr>
          <p:cNvPr id="1461" name="Group 1460"/>
          <p:cNvGrpSpPr/>
          <p:nvPr/>
        </p:nvGrpSpPr>
        <p:grpSpPr>
          <a:xfrm>
            <a:off x="7573520" y="3050620"/>
            <a:ext cx="582545" cy="550396"/>
            <a:chOff x="3654352" y="2923878"/>
            <a:chExt cx="1782870" cy="1986999"/>
          </a:xfrm>
          <a:solidFill>
            <a:srgbClr val="FF8811"/>
          </a:solidFill>
        </p:grpSpPr>
        <p:grpSp>
          <p:nvGrpSpPr>
            <p:cNvPr id="1462" name="Group 1461"/>
            <p:cNvGrpSpPr/>
            <p:nvPr/>
          </p:nvGrpSpPr>
          <p:grpSpPr>
            <a:xfrm>
              <a:off x="3654352" y="2923878"/>
              <a:ext cx="890968" cy="1986999"/>
              <a:chOff x="3654352" y="2923878"/>
              <a:chExt cx="890968" cy="1986999"/>
            </a:xfrm>
            <a:grpFill/>
          </p:grpSpPr>
          <p:sp>
            <p:nvSpPr>
              <p:cNvPr id="1473" name="Oval 1472"/>
              <p:cNvSpPr/>
              <p:nvPr/>
            </p:nvSpPr>
            <p:spPr>
              <a:xfrm>
                <a:off x="3939816" y="2923878"/>
                <a:ext cx="320040" cy="320040"/>
              </a:xfrm>
              <a:prstGeom prst="ellips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474" name="Rounded Rectangle 1473"/>
              <p:cNvSpPr/>
              <p:nvPr/>
            </p:nvSpPr>
            <p:spPr>
              <a:xfrm>
                <a:off x="3899017" y="3975391"/>
                <a:ext cx="182880" cy="935486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475" name="Rounded Rectangle 1474"/>
              <p:cNvSpPr/>
              <p:nvPr/>
            </p:nvSpPr>
            <p:spPr>
              <a:xfrm>
                <a:off x="4118571" y="3975391"/>
                <a:ext cx="182880" cy="935486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476" name="Rounded Rectangle 1475"/>
              <p:cNvSpPr/>
              <p:nvPr/>
            </p:nvSpPr>
            <p:spPr>
              <a:xfrm>
                <a:off x="3898619" y="3475015"/>
                <a:ext cx="402434" cy="730983"/>
              </a:xfrm>
              <a:prstGeom prst="round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477" name="Round Same Side Corner Rectangle 1476"/>
              <p:cNvSpPr/>
              <p:nvPr/>
            </p:nvSpPr>
            <p:spPr>
              <a:xfrm>
                <a:off x="3781109" y="3303697"/>
                <a:ext cx="637454" cy="256032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1478" name="Group 1477"/>
              <p:cNvGrpSpPr/>
              <p:nvPr/>
            </p:nvGrpSpPr>
            <p:grpSpPr>
              <a:xfrm>
                <a:off x="3654352" y="3333672"/>
                <a:ext cx="890968" cy="712284"/>
                <a:chOff x="3654352" y="3350339"/>
                <a:chExt cx="890968" cy="712284"/>
              </a:xfrm>
              <a:grpFill/>
            </p:grpSpPr>
            <p:sp>
              <p:nvSpPr>
                <p:cNvPr id="1479" name="Rounded Rectangle 1478"/>
                <p:cNvSpPr/>
                <p:nvPr/>
              </p:nvSpPr>
              <p:spPr>
                <a:xfrm rot="17700000" flipH="1">
                  <a:off x="3380506" y="3624185"/>
                  <a:ext cx="712284" cy="164592"/>
                </a:xfrm>
                <a:prstGeom prst="roundRect">
                  <a:avLst>
                    <a:gd name="adj" fmla="val 50000"/>
                  </a:avLst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1480" name="Rounded Rectangle 1479"/>
                <p:cNvSpPr/>
                <p:nvPr/>
              </p:nvSpPr>
              <p:spPr>
                <a:xfrm rot="3900000">
                  <a:off x="4106882" y="3624185"/>
                  <a:ext cx="712284" cy="164592"/>
                </a:xfrm>
                <a:prstGeom prst="roundRect">
                  <a:avLst>
                    <a:gd name="adj" fmla="val 50000"/>
                  </a:avLst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1463" name="Group 1462"/>
            <p:cNvGrpSpPr/>
            <p:nvPr/>
          </p:nvGrpSpPr>
          <p:grpSpPr>
            <a:xfrm>
              <a:off x="4644231" y="2940149"/>
              <a:ext cx="792991" cy="1970728"/>
              <a:chOff x="5287084" y="2926861"/>
              <a:chExt cx="792991" cy="1970728"/>
            </a:xfrm>
            <a:grpFill/>
          </p:grpSpPr>
          <p:sp>
            <p:nvSpPr>
              <p:cNvPr id="1464" name="Oval 1463"/>
              <p:cNvSpPr/>
              <p:nvPr/>
            </p:nvSpPr>
            <p:spPr>
              <a:xfrm>
                <a:off x="5523559" y="2926861"/>
                <a:ext cx="320040" cy="320040"/>
              </a:xfrm>
              <a:prstGeom prst="ellips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1465" name="Group 1464"/>
              <p:cNvGrpSpPr/>
              <p:nvPr/>
            </p:nvGrpSpPr>
            <p:grpSpPr>
              <a:xfrm>
                <a:off x="5508901" y="4114392"/>
                <a:ext cx="349356" cy="783197"/>
                <a:chOff x="5351796" y="5908768"/>
                <a:chExt cx="349356" cy="783197"/>
              </a:xfrm>
              <a:grpFill/>
            </p:grpSpPr>
            <p:sp>
              <p:nvSpPr>
                <p:cNvPr id="1471" name="Rounded Rectangle 1470"/>
                <p:cNvSpPr/>
                <p:nvPr/>
              </p:nvSpPr>
              <p:spPr>
                <a:xfrm>
                  <a:off x="5351796" y="5908768"/>
                  <a:ext cx="146304" cy="783197"/>
                </a:xfrm>
                <a:prstGeom prst="roundRect">
                  <a:avLst>
                    <a:gd name="adj" fmla="val 50000"/>
                  </a:avLst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1472" name="Rounded Rectangle 1471"/>
                <p:cNvSpPr/>
                <p:nvPr/>
              </p:nvSpPr>
              <p:spPr>
                <a:xfrm>
                  <a:off x="5554848" y="5908768"/>
                  <a:ext cx="146304" cy="783197"/>
                </a:xfrm>
                <a:prstGeom prst="roundRect">
                  <a:avLst>
                    <a:gd name="adj" fmla="val 50000"/>
                  </a:avLst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  <p:sp>
            <p:nvSpPr>
              <p:cNvPr id="1466" name="Trapezoid 1465"/>
              <p:cNvSpPr/>
              <p:nvPr/>
            </p:nvSpPr>
            <p:spPr>
              <a:xfrm>
                <a:off x="5340195" y="3459869"/>
                <a:ext cx="686768" cy="884395"/>
              </a:xfrm>
              <a:prstGeom prst="trapezoid">
                <a:avLst>
                  <a:gd name="adj" fmla="val 25329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467" name="Rounded Rectangle 1466"/>
              <p:cNvSpPr/>
              <p:nvPr/>
            </p:nvSpPr>
            <p:spPr>
              <a:xfrm>
                <a:off x="5427132" y="3342174"/>
                <a:ext cx="512895" cy="217555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1468" name="Group 1467"/>
              <p:cNvGrpSpPr/>
              <p:nvPr/>
            </p:nvGrpSpPr>
            <p:grpSpPr>
              <a:xfrm>
                <a:off x="5287084" y="3357795"/>
                <a:ext cx="792991" cy="712285"/>
                <a:chOff x="5287084" y="3357795"/>
                <a:chExt cx="792991" cy="712285"/>
              </a:xfrm>
              <a:grpFill/>
            </p:grpSpPr>
            <p:sp>
              <p:nvSpPr>
                <p:cNvPr id="1469" name="Rounded Rectangle 1468"/>
                <p:cNvSpPr/>
                <p:nvPr/>
              </p:nvSpPr>
              <p:spPr>
                <a:xfrm rot="17700000" flipH="1">
                  <a:off x="4994949" y="3649930"/>
                  <a:ext cx="712285" cy="128016"/>
                </a:xfrm>
                <a:prstGeom prst="roundRect">
                  <a:avLst>
                    <a:gd name="adj" fmla="val 50000"/>
                  </a:avLst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1470" name="Rounded Rectangle 1469"/>
                <p:cNvSpPr/>
                <p:nvPr/>
              </p:nvSpPr>
              <p:spPr>
                <a:xfrm rot="3900000">
                  <a:off x="5659924" y="3649930"/>
                  <a:ext cx="712285" cy="128016"/>
                </a:xfrm>
                <a:prstGeom prst="roundRect">
                  <a:avLst>
                    <a:gd name="adj" fmla="val 50000"/>
                  </a:avLst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</p:grpSp>
      </p:grpSp>
      <p:grpSp>
        <p:nvGrpSpPr>
          <p:cNvPr id="1481" name="Group 1480"/>
          <p:cNvGrpSpPr/>
          <p:nvPr/>
        </p:nvGrpSpPr>
        <p:grpSpPr>
          <a:xfrm>
            <a:off x="6048156" y="3648832"/>
            <a:ext cx="291120" cy="550396"/>
            <a:chOff x="3654352" y="2923878"/>
            <a:chExt cx="890968" cy="1986999"/>
          </a:xfrm>
          <a:solidFill>
            <a:srgbClr val="FF8811"/>
          </a:solidFill>
        </p:grpSpPr>
        <p:sp>
          <p:nvSpPr>
            <p:cNvPr id="1482" name="Oval 1481"/>
            <p:cNvSpPr/>
            <p:nvPr/>
          </p:nvSpPr>
          <p:spPr>
            <a:xfrm>
              <a:off x="3939816" y="2923878"/>
              <a:ext cx="320040" cy="320040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1483" name="Rounded Rectangle 1482"/>
            <p:cNvSpPr/>
            <p:nvPr/>
          </p:nvSpPr>
          <p:spPr>
            <a:xfrm>
              <a:off x="3899017" y="3975391"/>
              <a:ext cx="182880" cy="935486"/>
            </a:xfrm>
            <a:prstGeom prst="roundRect">
              <a:avLst>
                <a:gd name="adj" fmla="val 5000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1484" name="Rounded Rectangle 1483"/>
            <p:cNvSpPr/>
            <p:nvPr/>
          </p:nvSpPr>
          <p:spPr>
            <a:xfrm>
              <a:off x="4118571" y="3975391"/>
              <a:ext cx="182880" cy="935486"/>
            </a:xfrm>
            <a:prstGeom prst="roundRect">
              <a:avLst>
                <a:gd name="adj" fmla="val 5000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1485" name="Rounded Rectangle 1484"/>
            <p:cNvSpPr/>
            <p:nvPr/>
          </p:nvSpPr>
          <p:spPr>
            <a:xfrm>
              <a:off x="3898619" y="3475015"/>
              <a:ext cx="402434" cy="730983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1486" name="Round Same Side Corner Rectangle 1485"/>
            <p:cNvSpPr/>
            <p:nvPr/>
          </p:nvSpPr>
          <p:spPr>
            <a:xfrm>
              <a:off x="3781109" y="3303697"/>
              <a:ext cx="637454" cy="256032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FFFFFF"/>
                </a:solidFill>
                <a:latin typeface="+mj-lt"/>
              </a:endParaRPr>
            </a:p>
          </p:txBody>
        </p:sp>
        <p:grpSp>
          <p:nvGrpSpPr>
            <p:cNvPr id="1487" name="Group 1486"/>
            <p:cNvGrpSpPr/>
            <p:nvPr/>
          </p:nvGrpSpPr>
          <p:grpSpPr>
            <a:xfrm>
              <a:off x="3654352" y="3333672"/>
              <a:ext cx="890968" cy="712284"/>
              <a:chOff x="3654352" y="3350339"/>
              <a:chExt cx="890968" cy="712284"/>
            </a:xfrm>
            <a:grpFill/>
          </p:grpSpPr>
          <p:sp>
            <p:nvSpPr>
              <p:cNvPr id="1488" name="Rounded Rectangle 1487"/>
              <p:cNvSpPr/>
              <p:nvPr/>
            </p:nvSpPr>
            <p:spPr>
              <a:xfrm rot="17700000" flipH="1">
                <a:off x="3380506" y="3624185"/>
                <a:ext cx="712284" cy="164592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489" name="Rounded Rectangle 1488"/>
              <p:cNvSpPr/>
              <p:nvPr/>
            </p:nvSpPr>
            <p:spPr>
              <a:xfrm rot="3900000">
                <a:off x="4106882" y="3624185"/>
                <a:ext cx="712284" cy="164592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</p:grpSp>
      </p:grpSp>
      <p:grpSp>
        <p:nvGrpSpPr>
          <p:cNvPr id="1490" name="Group 1489"/>
          <p:cNvGrpSpPr/>
          <p:nvPr/>
        </p:nvGrpSpPr>
        <p:grpSpPr>
          <a:xfrm>
            <a:off x="6318600" y="3058309"/>
            <a:ext cx="259107" cy="545889"/>
            <a:chOff x="5287084" y="2926861"/>
            <a:chExt cx="792992" cy="1970728"/>
          </a:xfrm>
          <a:solidFill>
            <a:schemeClr val="tx2"/>
          </a:solidFill>
        </p:grpSpPr>
        <p:sp>
          <p:nvSpPr>
            <p:cNvPr id="1491" name="Rounded Rectangle 1490"/>
            <p:cNvSpPr/>
            <p:nvPr/>
          </p:nvSpPr>
          <p:spPr>
            <a:xfrm>
              <a:off x="5420813" y="3418424"/>
              <a:ext cx="519214" cy="483640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b="0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1492" name="Oval 1491"/>
            <p:cNvSpPr/>
            <p:nvPr/>
          </p:nvSpPr>
          <p:spPr>
            <a:xfrm>
              <a:off x="5523559" y="2926861"/>
              <a:ext cx="320040" cy="320040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b="0">
                <a:solidFill>
                  <a:srgbClr val="FFFFFF"/>
                </a:solidFill>
                <a:latin typeface="+mj-lt"/>
              </a:endParaRPr>
            </a:p>
          </p:txBody>
        </p:sp>
        <p:grpSp>
          <p:nvGrpSpPr>
            <p:cNvPr id="1493" name="Group 1492"/>
            <p:cNvGrpSpPr/>
            <p:nvPr/>
          </p:nvGrpSpPr>
          <p:grpSpPr>
            <a:xfrm>
              <a:off x="5508901" y="4114392"/>
              <a:ext cx="349354" cy="783197"/>
              <a:chOff x="5351796" y="5908768"/>
              <a:chExt cx="349354" cy="783197"/>
            </a:xfrm>
            <a:grpFill/>
          </p:grpSpPr>
          <p:sp>
            <p:nvSpPr>
              <p:cNvPr id="1498" name="Rounded Rectangle 1497"/>
              <p:cNvSpPr/>
              <p:nvPr/>
            </p:nvSpPr>
            <p:spPr>
              <a:xfrm>
                <a:off x="5351796" y="5908768"/>
                <a:ext cx="146304" cy="783197"/>
              </a:xfrm>
              <a:prstGeom prst="roundRect">
                <a:avLst>
                  <a:gd name="adj" fmla="val 50000"/>
                </a:avLst>
              </a:prstGeom>
              <a:grpFill/>
              <a:ln w="127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b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499" name="Rounded Rectangle 1498"/>
              <p:cNvSpPr/>
              <p:nvPr/>
            </p:nvSpPr>
            <p:spPr>
              <a:xfrm>
                <a:off x="5554845" y="5908768"/>
                <a:ext cx="146305" cy="783197"/>
              </a:xfrm>
              <a:prstGeom prst="roundRect">
                <a:avLst>
                  <a:gd name="adj" fmla="val 50000"/>
                </a:avLst>
              </a:prstGeom>
              <a:grpFill/>
              <a:ln w="127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b="0">
                  <a:solidFill>
                    <a:srgbClr val="FFFFFF"/>
                  </a:solidFill>
                  <a:latin typeface="+mj-lt"/>
                </a:endParaRPr>
              </a:p>
            </p:txBody>
          </p:sp>
        </p:grpSp>
        <p:grpSp>
          <p:nvGrpSpPr>
            <p:cNvPr id="1494" name="Group 1493"/>
            <p:cNvGrpSpPr/>
            <p:nvPr/>
          </p:nvGrpSpPr>
          <p:grpSpPr>
            <a:xfrm>
              <a:off x="5287084" y="3328085"/>
              <a:ext cx="792992" cy="712285"/>
              <a:chOff x="5287084" y="3328085"/>
              <a:chExt cx="792992" cy="712285"/>
            </a:xfrm>
            <a:grpFill/>
          </p:grpSpPr>
          <p:sp>
            <p:nvSpPr>
              <p:cNvPr id="1496" name="Rounded Rectangle 1495"/>
              <p:cNvSpPr/>
              <p:nvPr/>
            </p:nvSpPr>
            <p:spPr>
              <a:xfrm rot="3900000">
                <a:off x="5659925" y="3620220"/>
                <a:ext cx="712285" cy="128016"/>
              </a:xfrm>
              <a:prstGeom prst="roundRect">
                <a:avLst>
                  <a:gd name="adj" fmla="val 50000"/>
                </a:avLst>
              </a:prstGeom>
              <a:grpFill/>
              <a:ln w="127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b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497" name="Rounded Rectangle 1496"/>
              <p:cNvSpPr/>
              <p:nvPr/>
            </p:nvSpPr>
            <p:spPr>
              <a:xfrm rot="17700000" flipH="1">
                <a:off x="4994949" y="3620220"/>
                <a:ext cx="712285" cy="128016"/>
              </a:xfrm>
              <a:prstGeom prst="roundRect">
                <a:avLst>
                  <a:gd name="adj" fmla="val 50000"/>
                </a:avLst>
              </a:prstGeom>
              <a:grpFill/>
              <a:ln w="127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b="0">
                  <a:solidFill>
                    <a:srgbClr val="FFFFFF"/>
                  </a:solidFill>
                  <a:latin typeface="+mj-lt"/>
                </a:endParaRPr>
              </a:p>
            </p:txBody>
          </p:sp>
        </p:grpSp>
        <p:sp>
          <p:nvSpPr>
            <p:cNvPr id="1495" name="Trapezoid 1494"/>
            <p:cNvSpPr/>
            <p:nvPr/>
          </p:nvSpPr>
          <p:spPr>
            <a:xfrm>
              <a:off x="5340195" y="3364112"/>
              <a:ext cx="686769" cy="980150"/>
            </a:xfrm>
            <a:prstGeom prst="trapezoid">
              <a:avLst>
                <a:gd name="adj" fmla="val 25329"/>
              </a:avLst>
            </a:prstGeom>
            <a:grpFill/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b="0">
                <a:solidFill>
                  <a:srgbClr val="FFFFFF"/>
                </a:solidFill>
                <a:latin typeface="+mj-lt"/>
              </a:endParaRPr>
            </a:p>
          </p:txBody>
        </p:sp>
      </p:grpSp>
      <p:grpSp>
        <p:nvGrpSpPr>
          <p:cNvPr id="1500" name="Group 1499"/>
          <p:cNvGrpSpPr/>
          <p:nvPr/>
        </p:nvGrpSpPr>
        <p:grpSpPr>
          <a:xfrm>
            <a:off x="5401138" y="3067566"/>
            <a:ext cx="291123" cy="550396"/>
            <a:chOff x="3654345" y="2923878"/>
            <a:chExt cx="890975" cy="1986999"/>
          </a:xfrm>
          <a:solidFill>
            <a:srgbClr val="FFFFFF"/>
          </a:solidFill>
        </p:grpSpPr>
        <p:sp>
          <p:nvSpPr>
            <p:cNvPr id="1501" name="Oval 1500"/>
            <p:cNvSpPr/>
            <p:nvPr/>
          </p:nvSpPr>
          <p:spPr>
            <a:xfrm>
              <a:off x="3939816" y="2923878"/>
              <a:ext cx="320040" cy="320040"/>
            </a:xfrm>
            <a:prstGeom prst="ellipse">
              <a:avLst/>
            </a:prstGeom>
            <a:grpFill/>
            <a:ln w="127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b="0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1502" name="Rounded Rectangle 1501"/>
            <p:cNvSpPr/>
            <p:nvPr/>
          </p:nvSpPr>
          <p:spPr>
            <a:xfrm>
              <a:off x="3899017" y="3975391"/>
              <a:ext cx="182880" cy="935486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b="0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1503" name="Rounded Rectangle 1502"/>
            <p:cNvSpPr/>
            <p:nvPr/>
          </p:nvSpPr>
          <p:spPr>
            <a:xfrm>
              <a:off x="4118571" y="3975391"/>
              <a:ext cx="182880" cy="935486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b="0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1504" name="Round Same Side Corner Rectangle 1503"/>
            <p:cNvSpPr/>
            <p:nvPr/>
          </p:nvSpPr>
          <p:spPr>
            <a:xfrm>
              <a:off x="3781110" y="3303696"/>
              <a:ext cx="637455" cy="256031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 w="127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b="0">
                <a:solidFill>
                  <a:srgbClr val="FFFFFF"/>
                </a:solidFill>
                <a:latin typeface="+mj-lt"/>
              </a:endParaRPr>
            </a:p>
          </p:txBody>
        </p:sp>
        <p:grpSp>
          <p:nvGrpSpPr>
            <p:cNvPr id="1505" name="Group 1504"/>
            <p:cNvGrpSpPr/>
            <p:nvPr/>
          </p:nvGrpSpPr>
          <p:grpSpPr>
            <a:xfrm>
              <a:off x="3654345" y="3333672"/>
              <a:ext cx="890975" cy="712285"/>
              <a:chOff x="3654345" y="3350339"/>
              <a:chExt cx="890975" cy="712285"/>
            </a:xfrm>
            <a:grpFill/>
          </p:grpSpPr>
          <p:sp>
            <p:nvSpPr>
              <p:cNvPr id="1507" name="Rounded Rectangle 1506"/>
              <p:cNvSpPr/>
              <p:nvPr/>
            </p:nvSpPr>
            <p:spPr>
              <a:xfrm rot="17700000" flipH="1">
                <a:off x="3380498" y="3624186"/>
                <a:ext cx="712285" cy="164591"/>
              </a:xfrm>
              <a:prstGeom prst="roundRect">
                <a:avLst>
                  <a:gd name="adj" fmla="val 50000"/>
                </a:avLst>
              </a:prstGeom>
              <a:grpFill/>
              <a:ln w="127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b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508" name="Rounded Rectangle 1507"/>
              <p:cNvSpPr/>
              <p:nvPr/>
            </p:nvSpPr>
            <p:spPr>
              <a:xfrm rot="3900000">
                <a:off x="4106882" y="3624185"/>
                <a:ext cx="712284" cy="164592"/>
              </a:xfrm>
              <a:prstGeom prst="roundRect">
                <a:avLst>
                  <a:gd name="adj" fmla="val 50000"/>
                </a:avLst>
              </a:prstGeom>
              <a:grpFill/>
              <a:ln w="127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b="0">
                  <a:solidFill>
                    <a:srgbClr val="FFFFFF"/>
                  </a:solidFill>
                  <a:latin typeface="+mj-lt"/>
                </a:endParaRPr>
              </a:p>
            </p:txBody>
          </p:sp>
        </p:grpSp>
        <p:sp>
          <p:nvSpPr>
            <p:cNvPr id="1506" name="Rounded Rectangle 1505"/>
            <p:cNvSpPr/>
            <p:nvPr/>
          </p:nvSpPr>
          <p:spPr>
            <a:xfrm>
              <a:off x="3898619" y="3339864"/>
              <a:ext cx="402435" cy="858307"/>
            </a:xfrm>
            <a:prstGeom prst="roundRect">
              <a:avLst/>
            </a:prstGeom>
            <a:solidFill>
              <a:srgbClr val="FFFFFF"/>
            </a:solidFill>
            <a:ln w="127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b="0">
                <a:solidFill>
                  <a:srgbClr val="FFFFFF"/>
                </a:solidFill>
                <a:latin typeface="+mj-lt"/>
              </a:endParaRPr>
            </a:p>
          </p:txBody>
        </p:sp>
      </p:grpSp>
      <p:grpSp>
        <p:nvGrpSpPr>
          <p:cNvPr id="1509" name="Group 1508"/>
          <p:cNvGrpSpPr/>
          <p:nvPr/>
        </p:nvGrpSpPr>
        <p:grpSpPr>
          <a:xfrm>
            <a:off x="6012516" y="4199355"/>
            <a:ext cx="582545" cy="550396"/>
            <a:chOff x="3654352" y="2923878"/>
            <a:chExt cx="1782870" cy="1986999"/>
          </a:xfrm>
          <a:solidFill>
            <a:srgbClr val="0070C0"/>
          </a:solidFill>
        </p:grpSpPr>
        <p:grpSp>
          <p:nvGrpSpPr>
            <p:cNvPr id="1510" name="Group 1509"/>
            <p:cNvGrpSpPr/>
            <p:nvPr/>
          </p:nvGrpSpPr>
          <p:grpSpPr>
            <a:xfrm>
              <a:off x="3654352" y="2923878"/>
              <a:ext cx="890968" cy="1986999"/>
              <a:chOff x="3654352" y="2923878"/>
              <a:chExt cx="890968" cy="1986999"/>
            </a:xfrm>
            <a:grpFill/>
          </p:grpSpPr>
          <p:sp>
            <p:nvSpPr>
              <p:cNvPr id="1521" name="Oval 1520"/>
              <p:cNvSpPr/>
              <p:nvPr/>
            </p:nvSpPr>
            <p:spPr>
              <a:xfrm>
                <a:off x="3939816" y="2923878"/>
                <a:ext cx="320040" cy="320040"/>
              </a:xfrm>
              <a:prstGeom prst="ellips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522" name="Rounded Rectangle 1521"/>
              <p:cNvSpPr/>
              <p:nvPr/>
            </p:nvSpPr>
            <p:spPr>
              <a:xfrm>
                <a:off x="3899017" y="3975391"/>
                <a:ext cx="182880" cy="935486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523" name="Rounded Rectangle 1522"/>
              <p:cNvSpPr/>
              <p:nvPr/>
            </p:nvSpPr>
            <p:spPr>
              <a:xfrm>
                <a:off x="4118571" y="3975391"/>
                <a:ext cx="182880" cy="935486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524" name="Rounded Rectangle 1523"/>
              <p:cNvSpPr/>
              <p:nvPr/>
            </p:nvSpPr>
            <p:spPr>
              <a:xfrm>
                <a:off x="3898619" y="3475015"/>
                <a:ext cx="402434" cy="730983"/>
              </a:xfrm>
              <a:prstGeom prst="round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525" name="Round Same Side Corner Rectangle 1524"/>
              <p:cNvSpPr/>
              <p:nvPr/>
            </p:nvSpPr>
            <p:spPr>
              <a:xfrm>
                <a:off x="3781109" y="3303697"/>
                <a:ext cx="637454" cy="256032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1526" name="Group 1525"/>
              <p:cNvGrpSpPr/>
              <p:nvPr/>
            </p:nvGrpSpPr>
            <p:grpSpPr>
              <a:xfrm>
                <a:off x="3654352" y="3333672"/>
                <a:ext cx="890968" cy="712284"/>
                <a:chOff x="3654352" y="3350339"/>
                <a:chExt cx="890968" cy="712284"/>
              </a:xfrm>
              <a:grpFill/>
            </p:grpSpPr>
            <p:sp>
              <p:nvSpPr>
                <p:cNvPr id="1527" name="Rounded Rectangle 1526"/>
                <p:cNvSpPr/>
                <p:nvPr/>
              </p:nvSpPr>
              <p:spPr>
                <a:xfrm rot="17700000" flipH="1">
                  <a:off x="3380506" y="3624185"/>
                  <a:ext cx="712284" cy="164592"/>
                </a:xfrm>
                <a:prstGeom prst="roundRect">
                  <a:avLst>
                    <a:gd name="adj" fmla="val 50000"/>
                  </a:avLst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1528" name="Rounded Rectangle 1527"/>
                <p:cNvSpPr/>
                <p:nvPr/>
              </p:nvSpPr>
              <p:spPr>
                <a:xfrm rot="3900000">
                  <a:off x="4106882" y="3624185"/>
                  <a:ext cx="712284" cy="164592"/>
                </a:xfrm>
                <a:prstGeom prst="roundRect">
                  <a:avLst>
                    <a:gd name="adj" fmla="val 50000"/>
                  </a:avLst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1511" name="Group 1510"/>
            <p:cNvGrpSpPr/>
            <p:nvPr/>
          </p:nvGrpSpPr>
          <p:grpSpPr>
            <a:xfrm>
              <a:off x="4644231" y="2940149"/>
              <a:ext cx="792991" cy="1970728"/>
              <a:chOff x="5287084" y="2926861"/>
              <a:chExt cx="792991" cy="1970728"/>
            </a:xfrm>
            <a:grpFill/>
          </p:grpSpPr>
          <p:sp>
            <p:nvSpPr>
              <p:cNvPr id="1512" name="Oval 1511"/>
              <p:cNvSpPr/>
              <p:nvPr/>
            </p:nvSpPr>
            <p:spPr>
              <a:xfrm>
                <a:off x="5523559" y="2926861"/>
                <a:ext cx="320040" cy="320040"/>
              </a:xfrm>
              <a:prstGeom prst="ellips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1513" name="Group 1512"/>
              <p:cNvGrpSpPr/>
              <p:nvPr/>
            </p:nvGrpSpPr>
            <p:grpSpPr>
              <a:xfrm>
                <a:off x="5508901" y="4114392"/>
                <a:ext cx="349356" cy="783197"/>
                <a:chOff x="5351796" y="5908768"/>
                <a:chExt cx="349356" cy="783197"/>
              </a:xfrm>
              <a:grpFill/>
            </p:grpSpPr>
            <p:sp>
              <p:nvSpPr>
                <p:cNvPr id="1519" name="Rounded Rectangle 1518"/>
                <p:cNvSpPr/>
                <p:nvPr/>
              </p:nvSpPr>
              <p:spPr>
                <a:xfrm>
                  <a:off x="5351796" y="5908768"/>
                  <a:ext cx="146304" cy="783197"/>
                </a:xfrm>
                <a:prstGeom prst="roundRect">
                  <a:avLst>
                    <a:gd name="adj" fmla="val 50000"/>
                  </a:avLst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1520" name="Rounded Rectangle 1519"/>
                <p:cNvSpPr/>
                <p:nvPr/>
              </p:nvSpPr>
              <p:spPr>
                <a:xfrm>
                  <a:off x="5554848" y="5908768"/>
                  <a:ext cx="146304" cy="783197"/>
                </a:xfrm>
                <a:prstGeom prst="roundRect">
                  <a:avLst>
                    <a:gd name="adj" fmla="val 50000"/>
                  </a:avLst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  <p:sp>
            <p:nvSpPr>
              <p:cNvPr id="1514" name="Trapezoid 1513"/>
              <p:cNvSpPr/>
              <p:nvPr/>
            </p:nvSpPr>
            <p:spPr>
              <a:xfrm>
                <a:off x="5340195" y="3459869"/>
                <a:ext cx="686768" cy="884395"/>
              </a:xfrm>
              <a:prstGeom prst="trapezoid">
                <a:avLst>
                  <a:gd name="adj" fmla="val 25329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515" name="Rounded Rectangle 1514"/>
              <p:cNvSpPr/>
              <p:nvPr/>
            </p:nvSpPr>
            <p:spPr>
              <a:xfrm>
                <a:off x="5427132" y="3342174"/>
                <a:ext cx="512895" cy="217555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1516" name="Group 1515"/>
              <p:cNvGrpSpPr/>
              <p:nvPr/>
            </p:nvGrpSpPr>
            <p:grpSpPr>
              <a:xfrm>
                <a:off x="5287084" y="3357795"/>
                <a:ext cx="792991" cy="712285"/>
                <a:chOff x="5287084" y="3357795"/>
                <a:chExt cx="792991" cy="712285"/>
              </a:xfrm>
              <a:grpFill/>
            </p:grpSpPr>
            <p:sp>
              <p:nvSpPr>
                <p:cNvPr id="1517" name="Rounded Rectangle 1516"/>
                <p:cNvSpPr/>
                <p:nvPr/>
              </p:nvSpPr>
              <p:spPr>
                <a:xfrm rot="17700000" flipH="1">
                  <a:off x="4994949" y="3649930"/>
                  <a:ext cx="712285" cy="128016"/>
                </a:xfrm>
                <a:prstGeom prst="roundRect">
                  <a:avLst>
                    <a:gd name="adj" fmla="val 50000"/>
                  </a:avLst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1518" name="Rounded Rectangle 1517"/>
                <p:cNvSpPr/>
                <p:nvPr/>
              </p:nvSpPr>
              <p:spPr>
                <a:xfrm rot="3900000">
                  <a:off x="5659924" y="3649930"/>
                  <a:ext cx="712285" cy="128016"/>
                </a:xfrm>
                <a:prstGeom prst="roundRect">
                  <a:avLst>
                    <a:gd name="adj" fmla="val 50000"/>
                  </a:avLst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</p:grpSp>
      </p:grpSp>
      <p:grpSp>
        <p:nvGrpSpPr>
          <p:cNvPr id="1549" name="Group 1548"/>
          <p:cNvGrpSpPr/>
          <p:nvPr/>
        </p:nvGrpSpPr>
        <p:grpSpPr>
          <a:xfrm>
            <a:off x="7877045" y="4198794"/>
            <a:ext cx="582544" cy="550396"/>
            <a:chOff x="3654352" y="2923878"/>
            <a:chExt cx="1782870" cy="1986999"/>
          </a:xfrm>
          <a:solidFill>
            <a:srgbClr val="0070C0"/>
          </a:solidFill>
        </p:grpSpPr>
        <p:grpSp>
          <p:nvGrpSpPr>
            <p:cNvPr id="1550" name="Group 1549"/>
            <p:cNvGrpSpPr/>
            <p:nvPr/>
          </p:nvGrpSpPr>
          <p:grpSpPr>
            <a:xfrm>
              <a:off x="3654352" y="2923878"/>
              <a:ext cx="890968" cy="1986999"/>
              <a:chOff x="3654352" y="2923878"/>
              <a:chExt cx="890968" cy="1986999"/>
            </a:xfrm>
            <a:grpFill/>
          </p:grpSpPr>
          <p:sp>
            <p:nvSpPr>
              <p:cNvPr id="1561" name="Oval 1560"/>
              <p:cNvSpPr/>
              <p:nvPr/>
            </p:nvSpPr>
            <p:spPr>
              <a:xfrm>
                <a:off x="3939816" y="2923878"/>
                <a:ext cx="320040" cy="320040"/>
              </a:xfrm>
              <a:prstGeom prst="ellipse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562" name="Rounded Rectangle 1561"/>
              <p:cNvSpPr/>
              <p:nvPr/>
            </p:nvSpPr>
            <p:spPr>
              <a:xfrm>
                <a:off x="3899017" y="3975391"/>
                <a:ext cx="182880" cy="935486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563" name="Rounded Rectangle 1562"/>
              <p:cNvSpPr/>
              <p:nvPr/>
            </p:nvSpPr>
            <p:spPr>
              <a:xfrm>
                <a:off x="4118571" y="3975391"/>
                <a:ext cx="182880" cy="935486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564" name="Rounded Rectangle 1563"/>
              <p:cNvSpPr/>
              <p:nvPr/>
            </p:nvSpPr>
            <p:spPr>
              <a:xfrm>
                <a:off x="3898619" y="3475015"/>
                <a:ext cx="402434" cy="730983"/>
              </a:xfrm>
              <a:prstGeom prst="roundRect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565" name="Round Same Side Corner Rectangle 1564"/>
              <p:cNvSpPr/>
              <p:nvPr/>
            </p:nvSpPr>
            <p:spPr>
              <a:xfrm>
                <a:off x="3781109" y="3303697"/>
                <a:ext cx="637454" cy="256032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1566" name="Group 1565"/>
              <p:cNvGrpSpPr/>
              <p:nvPr/>
            </p:nvGrpSpPr>
            <p:grpSpPr>
              <a:xfrm>
                <a:off x="3654352" y="3333672"/>
                <a:ext cx="890968" cy="712284"/>
                <a:chOff x="3654352" y="3350339"/>
                <a:chExt cx="890968" cy="712284"/>
              </a:xfrm>
              <a:grpFill/>
            </p:grpSpPr>
            <p:sp>
              <p:nvSpPr>
                <p:cNvPr id="1567" name="Rounded Rectangle 1566"/>
                <p:cNvSpPr/>
                <p:nvPr/>
              </p:nvSpPr>
              <p:spPr>
                <a:xfrm rot="17700000" flipH="1">
                  <a:off x="3380506" y="3624185"/>
                  <a:ext cx="712284" cy="164592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1568" name="Rounded Rectangle 1567"/>
                <p:cNvSpPr/>
                <p:nvPr/>
              </p:nvSpPr>
              <p:spPr>
                <a:xfrm rot="3900000">
                  <a:off x="4106882" y="3624185"/>
                  <a:ext cx="712284" cy="164592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1551" name="Group 1550"/>
            <p:cNvGrpSpPr/>
            <p:nvPr/>
          </p:nvGrpSpPr>
          <p:grpSpPr>
            <a:xfrm>
              <a:off x="4644231" y="2940149"/>
              <a:ext cx="792991" cy="1970728"/>
              <a:chOff x="5287084" y="2926861"/>
              <a:chExt cx="792991" cy="1970728"/>
            </a:xfrm>
            <a:grpFill/>
          </p:grpSpPr>
          <p:sp>
            <p:nvSpPr>
              <p:cNvPr id="1552" name="Oval 1551"/>
              <p:cNvSpPr/>
              <p:nvPr/>
            </p:nvSpPr>
            <p:spPr>
              <a:xfrm>
                <a:off x="5523559" y="2926861"/>
                <a:ext cx="320040" cy="320040"/>
              </a:xfrm>
              <a:prstGeom prst="ellipse">
                <a:avLst/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1553" name="Group 1552"/>
              <p:cNvGrpSpPr/>
              <p:nvPr/>
            </p:nvGrpSpPr>
            <p:grpSpPr>
              <a:xfrm>
                <a:off x="5508901" y="4114392"/>
                <a:ext cx="349354" cy="783197"/>
                <a:chOff x="5351796" y="5908768"/>
                <a:chExt cx="349354" cy="783197"/>
              </a:xfrm>
              <a:grpFill/>
            </p:grpSpPr>
            <p:sp>
              <p:nvSpPr>
                <p:cNvPr id="1559" name="Rounded Rectangle 1558"/>
                <p:cNvSpPr/>
                <p:nvPr/>
              </p:nvSpPr>
              <p:spPr>
                <a:xfrm>
                  <a:off x="5351796" y="5908768"/>
                  <a:ext cx="146304" cy="783197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1560" name="Rounded Rectangle 1559"/>
                <p:cNvSpPr/>
                <p:nvPr/>
              </p:nvSpPr>
              <p:spPr>
                <a:xfrm>
                  <a:off x="5554845" y="5908768"/>
                  <a:ext cx="146305" cy="783197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  <p:sp>
            <p:nvSpPr>
              <p:cNvPr id="1554" name="Trapezoid 1553"/>
              <p:cNvSpPr/>
              <p:nvPr/>
            </p:nvSpPr>
            <p:spPr>
              <a:xfrm>
                <a:off x="5340195" y="3459869"/>
                <a:ext cx="686768" cy="884395"/>
              </a:xfrm>
              <a:prstGeom prst="trapezoid">
                <a:avLst>
                  <a:gd name="adj" fmla="val 25329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555" name="Rounded Rectangle 1554"/>
              <p:cNvSpPr/>
              <p:nvPr/>
            </p:nvSpPr>
            <p:spPr>
              <a:xfrm>
                <a:off x="5427132" y="3342174"/>
                <a:ext cx="512895" cy="217555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grpSp>
            <p:nvGrpSpPr>
              <p:cNvPr id="1556" name="Group 1555"/>
              <p:cNvGrpSpPr/>
              <p:nvPr/>
            </p:nvGrpSpPr>
            <p:grpSpPr>
              <a:xfrm>
                <a:off x="5287084" y="3357795"/>
                <a:ext cx="792991" cy="712285"/>
                <a:chOff x="5287084" y="3357795"/>
                <a:chExt cx="792991" cy="712285"/>
              </a:xfrm>
              <a:grpFill/>
            </p:grpSpPr>
            <p:sp>
              <p:nvSpPr>
                <p:cNvPr id="1557" name="Rounded Rectangle 1556"/>
                <p:cNvSpPr/>
                <p:nvPr/>
              </p:nvSpPr>
              <p:spPr>
                <a:xfrm rot="17700000" flipH="1">
                  <a:off x="4994949" y="3649930"/>
                  <a:ext cx="712285" cy="128016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  <p:sp>
              <p:nvSpPr>
                <p:cNvPr id="1558" name="Rounded Rectangle 1557"/>
                <p:cNvSpPr/>
                <p:nvPr/>
              </p:nvSpPr>
              <p:spPr>
                <a:xfrm rot="3900000">
                  <a:off x="5659924" y="3649930"/>
                  <a:ext cx="712285" cy="128016"/>
                </a:xfrm>
                <a:prstGeom prst="roundRect">
                  <a:avLst>
                    <a:gd name="adj" fmla="val 5000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>
                    <a:solidFill>
                      <a:srgbClr val="FFFFFF"/>
                    </a:solidFill>
                    <a:latin typeface="+mj-lt"/>
                  </a:endParaRPr>
                </a:p>
              </p:txBody>
            </p:sp>
          </p:grpSp>
        </p:grpSp>
      </p:grpSp>
      <p:grpSp>
        <p:nvGrpSpPr>
          <p:cNvPr id="1580" name="Group 1579"/>
          <p:cNvGrpSpPr/>
          <p:nvPr/>
        </p:nvGrpSpPr>
        <p:grpSpPr>
          <a:xfrm>
            <a:off x="5731120" y="3070767"/>
            <a:ext cx="259107" cy="545889"/>
            <a:chOff x="5287084" y="2926861"/>
            <a:chExt cx="792992" cy="1970728"/>
          </a:xfrm>
          <a:solidFill>
            <a:srgbClr val="FFFFFF"/>
          </a:solidFill>
        </p:grpSpPr>
        <p:sp>
          <p:nvSpPr>
            <p:cNvPr id="1581" name="Rounded Rectangle 1580"/>
            <p:cNvSpPr/>
            <p:nvPr/>
          </p:nvSpPr>
          <p:spPr>
            <a:xfrm>
              <a:off x="5420813" y="3418424"/>
              <a:ext cx="519214" cy="483640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b="0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1582" name="Oval 1581"/>
            <p:cNvSpPr/>
            <p:nvPr/>
          </p:nvSpPr>
          <p:spPr>
            <a:xfrm>
              <a:off x="5523559" y="2926861"/>
              <a:ext cx="320040" cy="320040"/>
            </a:xfrm>
            <a:prstGeom prst="ellipse">
              <a:avLst/>
            </a:prstGeom>
            <a:grpFill/>
            <a:ln w="127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b="0">
                <a:solidFill>
                  <a:srgbClr val="FFFFFF"/>
                </a:solidFill>
                <a:latin typeface="+mj-lt"/>
              </a:endParaRPr>
            </a:p>
          </p:txBody>
        </p:sp>
        <p:grpSp>
          <p:nvGrpSpPr>
            <p:cNvPr id="1583" name="Group 1582"/>
            <p:cNvGrpSpPr/>
            <p:nvPr/>
          </p:nvGrpSpPr>
          <p:grpSpPr>
            <a:xfrm>
              <a:off x="5508901" y="4114392"/>
              <a:ext cx="349354" cy="783197"/>
              <a:chOff x="5351796" y="5908768"/>
              <a:chExt cx="349354" cy="783197"/>
            </a:xfrm>
            <a:grpFill/>
          </p:grpSpPr>
          <p:sp>
            <p:nvSpPr>
              <p:cNvPr id="1588" name="Rounded Rectangle 1587"/>
              <p:cNvSpPr/>
              <p:nvPr/>
            </p:nvSpPr>
            <p:spPr>
              <a:xfrm>
                <a:off x="5351796" y="5908768"/>
                <a:ext cx="146304" cy="783197"/>
              </a:xfrm>
              <a:prstGeom prst="roundRect">
                <a:avLst>
                  <a:gd name="adj" fmla="val 50000"/>
                </a:avLst>
              </a:prstGeom>
              <a:grpFill/>
              <a:ln w="127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b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589" name="Rounded Rectangle 1588"/>
              <p:cNvSpPr/>
              <p:nvPr/>
            </p:nvSpPr>
            <p:spPr>
              <a:xfrm>
                <a:off x="5554845" y="5908768"/>
                <a:ext cx="146305" cy="783197"/>
              </a:xfrm>
              <a:prstGeom prst="roundRect">
                <a:avLst>
                  <a:gd name="adj" fmla="val 50000"/>
                </a:avLst>
              </a:prstGeom>
              <a:grpFill/>
              <a:ln w="127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b="0">
                  <a:solidFill>
                    <a:srgbClr val="FFFFFF"/>
                  </a:solidFill>
                  <a:latin typeface="+mj-lt"/>
                </a:endParaRPr>
              </a:p>
            </p:txBody>
          </p:sp>
        </p:grpSp>
        <p:grpSp>
          <p:nvGrpSpPr>
            <p:cNvPr id="1584" name="Group 1583"/>
            <p:cNvGrpSpPr/>
            <p:nvPr/>
          </p:nvGrpSpPr>
          <p:grpSpPr>
            <a:xfrm>
              <a:off x="5287084" y="3328085"/>
              <a:ext cx="792992" cy="712285"/>
              <a:chOff x="5287084" y="3328085"/>
              <a:chExt cx="792992" cy="712285"/>
            </a:xfrm>
            <a:grpFill/>
          </p:grpSpPr>
          <p:sp>
            <p:nvSpPr>
              <p:cNvPr id="1586" name="Rounded Rectangle 1585"/>
              <p:cNvSpPr/>
              <p:nvPr/>
            </p:nvSpPr>
            <p:spPr>
              <a:xfrm rot="3900000">
                <a:off x="5659925" y="3620220"/>
                <a:ext cx="712285" cy="128016"/>
              </a:xfrm>
              <a:prstGeom prst="roundRect">
                <a:avLst>
                  <a:gd name="adj" fmla="val 50000"/>
                </a:avLst>
              </a:prstGeom>
              <a:grpFill/>
              <a:ln w="127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b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587" name="Rounded Rectangle 1586"/>
              <p:cNvSpPr/>
              <p:nvPr/>
            </p:nvSpPr>
            <p:spPr>
              <a:xfrm rot="17700000" flipH="1">
                <a:off x="4994949" y="3620220"/>
                <a:ext cx="712285" cy="128016"/>
              </a:xfrm>
              <a:prstGeom prst="roundRect">
                <a:avLst>
                  <a:gd name="adj" fmla="val 50000"/>
                </a:avLst>
              </a:prstGeom>
              <a:grpFill/>
              <a:ln w="127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b="0">
                  <a:solidFill>
                    <a:srgbClr val="FFFFFF"/>
                  </a:solidFill>
                  <a:latin typeface="+mj-lt"/>
                </a:endParaRPr>
              </a:p>
            </p:txBody>
          </p:sp>
        </p:grpSp>
        <p:sp>
          <p:nvSpPr>
            <p:cNvPr id="1585" name="Trapezoid 1584"/>
            <p:cNvSpPr/>
            <p:nvPr/>
          </p:nvSpPr>
          <p:spPr>
            <a:xfrm>
              <a:off x="5340195" y="3364112"/>
              <a:ext cx="686769" cy="980150"/>
            </a:xfrm>
            <a:prstGeom prst="trapezoid">
              <a:avLst>
                <a:gd name="adj" fmla="val 25329"/>
              </a:avLst>
            </a:prstGeom>
            <a:grpFill/>
            <a:ln w="127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b="0">
                <a:solidFill>
                  <a:srgbClr val="FFFFFF"/>
                </a:solidFill>
                <a:latin typeface="+mj-lt"/>
              </a:endParaRPr>
            </a:p>
          </p:txBody>
        </p:sp>
      </p:grpSp>
      <p:grpSp>
        <p:nvGrpSpPr>
          <p:cNvPr id="1599" name="Group 1598"/>
          <p:cNvGrpSpPr/>
          <p:nvPr/>
        </p:nvGrpSpPr>
        <p:grpSpPr>
          <a:xfrm>
            <a:off x="6630093" y="3039979"/>
            <a:ext cx="291123" cy="550396"/>
            <a:chOff x="3654345" y="2923878"/>
            <a:chExt cx="890975" cy="1986999"/>
          </a:xfrm>
          <a:solidFill>
            <a:schemeClr val="tx2"/>
          </a:solidFill>
        </p:grpSpPr>
        <p:sp>
          <p:nvSpPr>
            <p:cNvPr id="1600" name="Oval 1599"/>
            <p:cNvSpPr/>
            <p:nvPr/>
          </p:nvSpPr>
          <p:spPr>
            <a:xfrm>
              <a:off x="3939816" y="2923878"/>
              <a:ext cx="320040" cy="320040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b="0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1601" name="Rounded Rectangle 1600"/>
            <p:cNvSpPr/>
            <p:nvPr/>
          </p:nvSpPr>
          <p:spPr>
            <a:xfrm>
              <a:off x="3899017" y="3975391"/>
              <a:ext cx="182880" cy="935486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b="0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1602" name="Rounded Rectangle 1601"/>
            <p:cNvSpPr/>
            <p:nvPr/>
          </p:nvSpPr>
          <p:spPr>
            <a:xfrm>
              <a:off x="4118571" y="3975391"/>
              <a:ext cx="182880" cy="935486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b="0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1603" name="Round Same Side Corner Rectangle 1602"/>
            <p:cNvSpPr/>
            <p:nvPr/>
          </p:nvSpPr>
          <p:spPr>
            <a:xfrm>
              <a:off x="3781110" y="3303696"/>
              <a:ext cx="637455" cy="256031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b="0">
                <a:solidFill>
                  <a:srgbClr val="FFFFFF"/>
                </a:solidFill>
                <a:latin typeface="+mj-lt"/>
              </a:endParaRPr>
            </a:p>
          </p:txBody>
        </p:sp>
        <p:grpSp>
          <p:nvGrpSpPr>
            <p:cNvPr id="1604" name="Group 1603"/>
            <p:cNvGrpSpPr/>
            <p:nvPr/>
          </p:nvGrpSpPr>
          <p:grpSpPr>
            <a:xfrm>
              <a:off x="3654345" y="3333672"/>
              <a:ext cx="890975" cy="712285"/>
              <a:chOff x="3654345" y="3350339"/>
              <a:chExt cx="890975" cy="712285"/>
            </a:xfrm>
            <a:grpFill/>
          </p:grpSpPr>
          <p:sp>
            <p:nvSpPr>
              <p:cNvPr id="1606" name="Rounded Rectangle 1605"/>
              <p:cNvSpPr/>
              <p:nvPr/>
            </p:nvSpPr>
            <p:spPr>
              <a:xfrm rot="17700000" flipH="1">
                <a:off x="3380498" y="3624186"/>
                <a:ext cx="712285" cy="164591"/>
              </a:xfrm>
              <a:prstGeom prst="roundRect">
                <a:avLst>
                  <a:gd name="adj" fmla="val 50000"/>
                </a:avLst>
              </a:prstGeom>
              <a:grpFill/>
              <a:ln w="127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b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1607" name="Rounded Rectangle 1606"/>
              <p:cNvSpPr/>
              <p:nvPr/>
            </p:nvSpPr>
            <p:spPr>
              <a:xfrm rot="3900000">
                <a:off x="4106882" y="3624185"/>
                <a:ext cx="712284" cy="164592"/>
              </a:xfrm>
              <a:prstGeom prst="roundRect">
                <a:avLst>
                  <a:gd name="adj" fmla="val 50000"/>
                </a:avLst>
              </a:prstGeom>
              <a:grpFill/>
              <a:ln w="127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b="0">
                  <a:solidFill>
                    <a:srgbClr val="FFFFFF"/>
                  </a:solidFill>
                  <a:latin typeface="+mj-lt"/>
                </a:endParaRPr>
              </a:p>
            </p:txBody>
          </p:sp>
        </p:grpSp>
        <p:sp>
          <p:nvSpPr>
            <p:cNvPr id="1605" name="Rounded Rectangle 1604"/>
            <p:cNvSpPr/>
            <p:nvPr/>
          </p:nvSpPr>
          <p:spPr>
            <a:xfrm>
              <a:off x="3898619" y="3339864"/>
              <a:ext cx="402435" cy="858307"/>
            </a:xfrm>
            <a:prstGeom prst="roundRect">
              <a:avLst/>
            </a:prstGeom>
            <a:grpFill/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b="0">
                <a:solidFill>
                  <a:srgbClr val="FFFFFF"/>
                </a:solidFill>
                <a:latin typeface="+mj-lt"/>
              </a:endParaRPr>
            </a:p>
          </p:txBody>
        </p:sp>
      </p:grpSp>
      <p:grpSp>
        <p:nvGrpSpPr>
          <p:cNvPr id="555" name="Group 554"/>
          <p:cNvGrpSpPr/>
          <p:nvPr/>
        </p:nvGrpSpPr>
        <p:grpSpPr>
          <a:xfrm>
            <a:off x="6962570" y="3065929"/>
            <a:ext cx="259107" cy="545889"/>
            <a:chOff x="5287084" y="2926861"/>
            <a:chExt cx="792992" cy="1970728"/>
          </a:xfrm>
          <a:solidFill>
            <a:schemeClr val="tx2"/>
          </a:solidFill>
        </p:grpSpPr>
        <p:sp>
          <p:nvSpPr>
            <p:cNvPr id="558" name="Rounded Rectangle 557"/>
            <p:cNvSpPr/>
            <p:nvPr/>
          </p:nvSpPr>
          <p:spPr>
            <a:xfrm>
              <a:off x="5420813" y="3418424"/>
              <a:ext cx="519214" cy="483640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b="0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559" name="Oval 558"/>
            <p:cNvSpPr/>
            <p:nvPr/>
          </p:nvSpPr>
          <p:spPr>
            <a:xfrm>
              <a:off x="5523559" y="2926861"/>
              <a:ext cx="320040" cy="320040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b="0">
                <a:solidFill>
                  <a:srgbClr val="FFFFFF"/>
                </a:solidFill>
                <a:latin typeface="+mj-lt"/>
              </a:endParaRPr>
            </a:p>
          </p:txBody>
        </p:sp>
        <p:grpSp>
          <p:nvGrpSpPr>
            <p:cNvPr id="560" name="Group 559"/>
            <p:cNvGrpSpPr/>
            <p:nvPr/>
          </p:nvGrpSpPr>
          <p:grpSpPr>
            <a:xfrm>
              <a:off x="5508901" y="4114392"/>
              <a:ext cx="349354" cy="783197"/>
              <a:chOff x="5351796" y="5908768"/>
              <a:chExt cx="349354" cy="783197"/>
            </a:xfrm>
            <a:grpFill/>
          </p:grpSpPr>
          <p:sp>
            <p:nvSpPr>
              <p:cNvPr id="565" name="Rounded Rectangle 564"/>
              <p:cNvSpPr/>
              <p:nvPr/>
            </p:nvSpPr>
            <p:spPr>
              <a:xfrm>
                <a:off x="5351796" y="5908768"/>
                <a:ext cx="146304" cy="783197"/>
              </a:xfrm>
              <a:prstGeom prst="roundRect">
                <a:avLst>
                  <a:gd name="adj" fmla="val 50000"/>
                </a:avLst>
              </a:prstGeom>
              <a:grpFill/>
              <a:ln w="127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b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566" name="Rounded Rectangle 565"/>
              <p:cNvSpPr/>
              <p:nvPr/>
            </p:nvSpPr>
            <p:spPr>
              <a:xfrm>
                <a:off x="5554845" y="5908768"/>
                <a:ext cx="146305" cy="783197"/>
              </a:xfrm>
              <a:prstGeom prst="roundRect">
                <a:avLst>
                  <a:gd name="adj" fmla="val 50000"/>
                </a:avLst>
              </a:prstGeom>
              <a:grpFill/>
              <a:ln w="127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b="0">
                  <a:solidFill>
                    <a:srgbClr val="FFFFFF"/>
                  </a:solidFill>
                  <a:latin typeface="+mj-lt"/>
                </a:endParaRPr>
              </a:p>
            </p:txBody>
          </p:sp>
        </p:grpSp>
        <p:grpSp>
          <p:nvGrpSpPr>
            <p:cNvPr id="561" name="Group 560"/>
            <p:cNvGrpSpPr/>
            <p:nvPr/>
          </p:nvGrpSpPr>
          <p:grpSpPr>
            <a:xfrm>
              <a:off x="5287084" y="3328085"/>
              <a:ext cx="792992" cy="712285"/>
              <a:chOff x="5287084" y="3328085"/>
              <a:chExt cx="792992" cy="712285"/>
            </a:xfrm>
            <a:grpFill/>
          </p:grpSpPr>
          <p:sp>
            <p:nvSpPr>
              <p:cNvPr id="563" name="Rounded Rectangle 562"/>
              <p:cNvSpPr/>
              <p:nvPr/>
            </p:nvSpPr>
            <p:spPr>
              <a:xfrm rot="3900000">
                <a:off x="5659925" y="3620220"/>
                <a:ext cx="712285" cy="128016"/>
              </a:xfrm>
              <a:prstGeom prst="roundRect">
                <a:avLst>
                  <a:gd name="adj" fmla="val 50000"/>
                </a:avLst>
              </a:prstGeom>
              <a:grpFill/>
              <a:ln w="127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b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564" name="Rounded Rectangle 563"/>
              <p:cNvSpPr/>
              <p:nvPr/>
            </p:nvSpPr>
            <p:spPr>
              <a:xfrm rot="17700000" flipH="1">
                <a:off x="4994949" y="3620220"/>
                <a:ext cx="712285" cy="128016"/>
              </a:xfrm>
              <a:prstGeom prst="roundRect">
                <a:avLst>
                  <a:gd name="adj" fmla="val 50000"/>
                </a:avLst>
              </a:prstGeom>
              <a:grpFill/>
              <a:ln w="127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b="0">
                  <a:solidFill>
                    <a:srgbClr val="FFFFFF"/>
                  </a:solidFill>
                  <a:latin typeface="+mj-lt"/>
                </a:endParaRPr>
              </a:p>
            </p:txBody>
          </p:sp>
        </p:grpSp>
        <p:sp>
          <p:nvSpPr>
            <p:cNvPr id="562" name="Trapezoid 561"/>
            <p:cNvSpPr/>
            <p:nvPr/>
          </p:nvSpPr>
          <p:spPr>
            <a:xfrm>
              <a:off x="5340195" y="3364112"/>
              <a:ext cx="686769" cy="980150"/>
            </a:xfrm>
            <a:prstGeom prst="trapezoid">
              <a:avLst>
                <a:gd name="adj" fmla="val 25329"/>
              </a:avLst>
            </a:prstGeom>
            <a:grpFill/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b="0">
                <a:solidFill>
                  <a:srgbClr val="FFFFFF"/>
                </a:solidFill>
                <a:latin typeface="+mj-lt"/>
              </a:endParaRPr>
            </a:p>
          </p:txBody>
        </p:sp>
      </p:grpSp>
      <p:grpSp>
        <p:nvGrpSpPr>
          <p:cNvPr id="577" name="Group 576"/>
          <p:cNvGrpSpPr/>
          <p:nvPr/>
        </p:nvGrpSpPr>
        <p:grpSpPr>
          <a:xfrm>
            <a:off x="7260386" y="3066228"/>
            <a:ext cx="291120" cy="550396"/>
            <a:chOff x="3654352" y="2923878"/>
            <a:chExt cx="890968" cy="1986999"/>
          </a:xfrm>
          <a:solidFill>
            <a:srgbClr val="FF8811"/>
          </a:solidFill>
        </p:grpSpPr>
        <p:sp>
          <p:nvSpPr>
            <p:cNvPr id="578" name="Oval 577"/>
            <p:cNvSpPr/>
            <p:nvPr/>
          </p:nvSpPr>
          <p:spPr>
            <a:xfrm>
              <a:off x="3939816" y="2923878"/>
              <a:ext cx="320040" cy="320040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579" name="Rounded Rectangle 578"/>
            <p:cNvSpPr/>
            <p:nvPr/>
          </p:nvSpPr>
          <p:spPr>
            <a:xfrm>
              <a:off x="3899017" y="3975391"/>
              <a:ext cx="182880" cy="935486"/>
            </a:xfrm>
            <a:prstGeom prst="roundRect">
              <a:avLst>
                <a:gd name="adj" fmla="val 5000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580" name="Rounded Rectangle 579"/>
            <p:cNvSpPr/>
            <p:nvPr/>
          </p:nvSpPr>
          <p:spPr>
            <a:xfrm>
              <a:off x="4118571" y="3975391"/>
              <a:ext cx="182880" cy="935486"/>
            </a:xfrm>
            <a:prstGeom prst="roundRect">
              <a:avLst>
                <a:gd name="adj" fmla="val 5000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581" name="Rounded Rectangle 580"/>
            <p:cNvSpPr/>
            <p:nvPr/>
          </p:nvSpPr>
          <p:spPr>
            <a:xfrm>
              <a:off x="3898619" y="3475015"/>
              <a:ext cx="402434" cy="730983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582" name="Round Same Side Corner Rectangle 581"/>
            <p:cNvSpPr/>
            <p:nvPr/>
          </p:nvSpPr>
          <p:spPr>
            <a:xfrm>
              <a:off x="3781109" y="3303697"/>
              <a:ext cx="637454" cy="256032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FFFFFF"/>
                </a:solidFill>
                <a:latin typeface="+mj-lt"/>
              </a:endParaRPr>
            </a:p>
          </p:txBody>
        </p:sp>
        <p:grpSp>
          <p:nvGrpSpPr>
            <p:cNvPr id="583" name="Group 582"/>
            <p:cNvGrpSpPr/>
            <p:nvPr/>
          </p:nvGrpSpPr>
          <p:grpSpPr>
            <a:xfrm>
              <a:off x="3654352" y="3333672"/>
              <a:ext cx="890968" cy="712284"/>
              <a:chOff x="3654352" y="3350339"/>
              <a:chExt cx="890968" cy="712284"/>
            </a:xfrm>
            <a:grpFill/>
          </p:grpSpPr>
          <p:sp>
            <p:nvSpPr>
              <p:cNvPr id="585" name="Rounded Rectangle 584"/>
              <p:cNvSpPr/>
              <p:nvPr/>
            </p:nvSpPr>
            <p:spPr>
              <a:xfrm rot="17700000" flipH="1">
                <a:off x="3380506" y="3624185"/>
                <a:ext cx="712284" cy="164592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586" name="Rounded Rectangle 585"/>
              <p:cNvSpPr/>
              <p:nvPr/>
            </p:nvSpPr>
            <p:spPr>
              <a:xfrm rot="3900000">
                <a:off x="4106882" y="3624185"/>
                <a:ext cx="712284" cy="164592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</p:grpSp>
      </p:grpSp>
      <p:grpSp>
        <p:nvGrpSpPr>
          <p:cNvPr id="587" name="Group 586"/>
          <p:cNvGrpSpPr/>
          <p:nvPr/>
        </p:nvGrpSpPr>
        <p:grpSpPr>
          <a:xfrm>
            <a:off x="6650786" y="4202474"/>
            <a:ext cx="291120" cy="550396"/>
            <a:chOff x="3654352" y="2923878"/>
            <a:chExt cx="890968" cy="1986999"/>
          </a:xfrm>
          <a:solidFill>
            <a:srgbClr val="0070C0"/>
          </a:solidFill>
        </p:grpSpPr>
        <p:sp>
          <p:nvSpPr>
            <p:cNvPr id="588" name="Oval 587"/>
            <p:cNvSpPr/>
            <p:nvPr/>
          </p:nvSpPr>
          <p:spPr>
            <a:xfrm>
              <a:off x="3939816" y="2923878"/>
              <a:ext cx="320040" cy="320040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589" name="Rounded Rectangle 588"/>
            <p:cNvSpPr/>
            <p:nvPr/>
          </p:nvSpPr>
          <p:spPr>
            <a:xfrm>
              <a:off x="3899017" y="3975391"/>
              <a:ext cx="182880" cy="935486"/>
            </a:xfrm>
            <a:prstGeom prst="roundRect">
              <a:avLst>
                <a:gd name="adj" fmla="val 5000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590" name="Rounded Rectangle 589"/>
            <p:cNvSpPr/>
            <p:nvPr/>
          </p:nvSpPr>
          <p:spPr>
            <a:xfrm>
              <a:off x="4118571" y="3975391"/>
              <a:ext cx="182880" cy="935486"/>
            </a:xfrm>
            <a:prstGeom prst="roundRect">
              <a:avLst>
                <a:gd name="adj" fmla="val 5000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591" name="Rounded Rectangle 590"/>
            <p:cNvSpPr/>
            <p:nvPr/>
          </p:nvSpPr>
          <p:spPr>
            <a:xfrm>
              <a:off x="3898619" y="3475015"/>
              <a:ext cx="402434" cy="730983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592" name="Round Same Side Corner Rectangle 591"/>
            <p:cNvSpPr/>
            <p:nvPr/>
          </p:nvSpPr>
          <p:spPr>
            <a:xfrm>
              <a:off x="3781109" y="3303697"/>
              <a:ext cx="637454" cy="256032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FFFFFF"/>
                </a:solidFill>
                <a:latin typeface="+mj-lt"/>
              </a:endParaRPr>
            </a:p>
          </p:txBody>
        </p:sp>
        <p:grpSp>
          <p:nvGrpSpPr>
            <p:cNvPr id="593" name="Group 592"/>
            <p:cNvGrpSpPr/>
            <p:nvPr/>
          </p:nvGrpSpPr>
          <p:grpSpPr>
            <a:xfrm>
              <a:off x="3654352" y="3333672"/>
              <a:ext cx="890968" cy="712284"/>
              <a:chOff x="3654352" y="3350339"/>
              <a:chExt cx="890968" cy="712284"/>
            </a:xfrm>
            <a:grpFill/>
          </p:grpSpPr>
          <p:sp>
            <p:nvSpPr>
              <p:cNvPr id="594" name="Rounded Rectangle 593"/>
              <p:cNvSpPr/>
              <p:nvPr/>
            </p:nvSpPr>
            <p:spPr>
              <a:xfrm rot="17700000" flipH="1">
                <a:off x="3380506" y="3624185"/>
                <a:ext cx="712284" cy="164592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595" name="Rounded Rectangle 594"/>
              <p:cNvSpPr/>
              <p:nvPr/>
            </p:nvSpPr>
            <p:spPr>
              <a:xfrm rot="3900000">
                <a:off x="4106882" y="3624185"/>
                <a:ext cx="712284" cy="164592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</p:grpSp>
      </p:grpSp>
      <p:grpSp>
        <p:nvGrpSpPr>
          <p:cNvPr id="596" name="Group 595"/>
          <p:cNvGrpSpPr/>
          <p:nvPr/>
        </p:nvGrpSpPr>
        <p:grpSpPr>
          <a:xfrm>
            <a:off x="7610879" y="4218685"/>
            <a:ext cx="259107" cy="545889"/>
            <a:chOff x="5287084" y="2926861"/>
            <a:chExt cx="792992" cy="1970728"/>
          </a:xfrm>
          <a:solidFill>
            <a:srgbClr val="0070C0"/>
          </a:solidFill>
        </p:grpSpPr>
        <p:sp>
          <p:nvSpPr>
            <p:cNvPr id="597" name="Rounded Rectangle 596"/>
            <p:cNvSpPr/>
            <p:nvPr/>
          </p:nvSpPr>
          <p:spPr>
            <a:xfrm>
              <a:off x="5420813" y="3418424"/>
              <a:ext cx="519214" cy="483640"/>
            </a:xfrm>
            <a:prstGeom prst="roundRect">
              <a:avLst>
                <a:gd name="adj" fmla="val 50000"/>
              </a:avLst>
            </a:prstGeom>
            <a:grpFill/>
            <a:ln w="635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b="0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598" name="Oval 597"/>
            <p:cNvSpPr/>
            <p:nvPr/>
          </p:nvSpPr>
          <p:spPr>
            <a:xfrm>
              <a:off x="5523559" y="2926861"/>
              <a:ext cx="320040" cy="320040"/>
            </a:xfrm>
            <a:prstGeom prst="ellipse">
              <a:avLst/>
            </a:prstGeom>
            <a:grpFill/>
            <a:ln w="635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b="0">
                <a:solidFill>
                  <a:srgbClr val="FFFFFF"/>
                </a:solidFill>
                <a:latin typeface="+mj-lt"/>
              </a:endParaRPr>
            </a:p>
          </p:txBody>
        </p:sp>
        <p:grpSp>
          <p:nvGrpSpPr>
            <p:cNvPr id="599" name="Group 598"/>
            <p:cNvGrpSpPr/>
            <p:nvPr/>
          </p:nvGrpSpPr>
          <p:grpSpPr>
            <a:xfrm>
              <a:off x="5508901" y="4114392"/>
              <a:ext cx="349354" cy="783197"/>
              <a:chOff x="5351796" y="5908768"/>
              <a:chExt cx="349354" cy="783197"/>
            </a:xfrm>
            <a:grpFill/>
          </p:grpSpPr>
          <p:sp>
            <p:nvSpPr>
              <p:cNvPr id="604" name="Rounded Rectangle 603"/>
              <p:cNvSpPr/>
              <p:nvPr/>
            </p:nvSpPr>
            <p:spPr>
              <a:xfrm>
                <a:off x="5351796" y="5908768"/>
                <a:ext cx="146304" cy="783197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b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605" name="Rounded Rectangle 604"/>
              <p:cNvSpPr/>
              <p:nvPr/>
            </p:nvSpPr>
            <p:spPr>
              <a:xfrm>
                <a:off x="5554845" y="5908768"/>
                <a:ext cx="146305" cy="783197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b="0">
                  <a:solidFill>
                    <a:srgbClr val="FFFFFF"/>
                  </a:solidFill>
                  <a:latin typeface="+mj-lt"/>
                </a:endParaRPr>
              </a:p>
            </p:txBody>
          </p:sp>
        </p:grpSp>
        <p:grpSp>
          <p:nvGrpSpPr>
            <p:cNvPr id="600" name="Group 599"/>
            <p:cNvGrpSpPr/>
            <p:nvPr/>
          </p:nvGrpSpPr>
          <p:grpSpPr>
            <a:xfrm>
              <a:off x="5287084" y="3328085"/>
              <a:ext cx="792992" cy="712285"/>
              <a:chOff x="5287084" y="3328085"/>
              <a:chExt cx="792992" cy="712285"/>
            </a:xfrm>
            <a:grpFill/>
          </p:grpSpPr>
          <p:sp>
            <p:nvSpPr>
              <p:cNvPr id="602" name="Rounded Rectangle 601"/>
              <p:cNvSpPr/>
              <p:nvPr/>
            </p:nvSpPr>
            <p:spPr>
              <a:xfrm rot="3900000">
                <a:off x="5659925" y="3620220"/>
                <a:ext cx="712285" cy="128016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b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603" name="Rounded Rectangle 602"/>
              <p:cNvSpPr/>
              <p:nvPr/>
            </p:nvSpPr>
            <p:spPr>
              <a:xfrm rot="17700000" flipH="1">
                <a:off x="4994949" y="3620220"/>
                <a:ext cx="712285" cy="128016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b="0">
                  <a:solidFill>
                    <a:srgbClr val="FFFFFF"/>
                  </a:solidFill>
                  <a:latin typeface="+mj-lt"/>
                </a:endParaRPr>
              </a:p>
            </p:txBody>
          </p:sp>
        </p:grpSp>
        <p:sp>
          <p:nvSpPr>
            <p:cNvPr id="601" name="Trapezoid 600"/>
            <p:cNvSpPr/>
            <p:nvPr/>
          </p:nvSpPr>
          <p:spPr>
            <a:xfrm>
              <a:off x="5340195" y="3364112"/>
              <a:ext cx="686769" cy="980150"/>
            </a:xfrm>
            <a:prstGeom prst="trapezoid">
              <a:avLst>
                <a:gd name="adj" fmla="val 25329"/>
              </a:avLst>
            </a:prstGeom>
            <a:grpFill/>
            <a:ln w="635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b="0">
                <a:solidFill>
                  <a:srgbClr val="FFFFFF"/>
                </a:solidFill>
                <a:latin typeface="+mj-lt"/>
              </a:endParaRPr>
            </a:p>
          </p:txBody>
        </p:sp>
      </p:grpSp>
      <p:grpSp>
        <p:nvGrpSpPr>
          <p:cNvPr id="615" name="Group 614"/>
          <p:cNvGrpSpPr/>
          <p:nvPr/>
        </p:nvGrpSpPr>
        <p:grpSpPr>
          <a:xfrm>
            <a:off x="7260386" y="4214178"/>
            <a:ext cx="291120" cy="550396"/>
            <a:chOff x="3654352" y="2923878"/>
            <a:chExt cx="890968" cy="1986999"/>
          </a:xfrm>
          <a:solidFill>
            <a:srgbClr val="0070C0"/>
          </a:solidFill>
        </p:grpSpPr>
        <p:sp>
          <p:nvSpPr>
            <p:cNvPr id="616" name="Oval 615"/>
            <p:cNvSpPr/>
            <p:nvPr/>
          </p:nvSpPr>
          <p:spPr>
            <a:xfrm>
              <a:off x="3939816" y="2923878"/>
              <a:ext cx="320040" cy="320040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617" name="Rounded Rectangle 616"/>
            <p:cNvSpPr/>
            <p:nvPr/>
          </p:nvSpPr>
          <p:spPr>
            <a:xfrm>
              <a:off x="3899017" y="3975391"/>
              <a:ext cx="182880" cy="935486"/>
            </a:xfrm>
            <a:prstGeom prst="roundRect">
              <a:avLst>
                <a:gd name="adj" fmla="val 5000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618" name="Rounded Rectangle 617"/>
            <p:cNvSpPr/>
            <p:nvPr/>
          </p:nvSpPr>
          <p:spPr>
            <a:xfrm>
              <a:off x="4118571" y="3975391"/>
              <a:ext cx="182880" cy="935486"/>
            </a:xfrm>
            <a:prstGeom prst="roundRect">
              <a:avLst>
                <a:gd name="adj" fmla="val 5000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619" name="Rounded Rectangle 618"/>
            <p:cNvSpPr/>
            <p:nvPr/>
          </p:nvSpPr>
          <p:spPr>
            <a:xfrm>
              <a:off x="3898619" y="3475015"/>
              <a:ext cx="402434" cy="730983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620" name="Round Same Side Corner Rectangle 619"/>
            <p:cNvSpPr/>
            <p:nvPr/>
          </p:nvSpPr>
          <p:spPr>
            <a:xfrm>
              <a:off x="3781109" y="3303697"/>
              <a:ext cx="637454" cy="256032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FFFFFF"/>
                </a:solidFill>
                <a:latin typeface="+mj-lt"/>
              </a:endParaRPr>
            </a:p>
          </p:txBody>
        </p:sp>
        <p:grpSp>
          <p:nvGrpSpPr>
            <p:cNvPr id="621" name="Group 620"/>
            <p:cNvGrpSpPr/>
            <p:nvPr/>
          </p:nvGrpSpPr>
          <p:grpSpPr>
            <a:xfrm>
              <a:off x="3654352" y="3333672"/>
              <a:ext cx="890968" cy="712284"/>
              <a:chOff x="3654352" y="3350339"/>
              <a:chExt cx="890968" cy="712284"/>
            </a:xfrm>
            <a:grpFill/>
          </p:grpSpPr>
          <p:sp>
            <p:nvSpPr>
              <p:cNvPr id="622" name="Rounded Rectangle 621"/>
              <p:cNvSpPr/>
              <p:nvPr/>
            </p:nvSpPr>
            <p:spPr>
              <a:xfrm rot="17700000" flipH="1">
                <a:off x="3380506" y="3624185"/>
                <a:ext cx="712284" cy="164592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623" name="Rounded Rectangle 622"/>
              <p:cNvSpPr/>
              <p:nvPr/>
            </p:nvSpPr>
            <p:spPr>
              <a:xfrm rot="3900000">
                <a:off x="4106882" y="3624185"/>
                <a:ext cx="712284" cy="164592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</p:grpSp>
      </p:grpSp>
      <p:grpSp>
        <p:nvGrpSpPr>
          <p:cNvPr id="837" name="Group 836"/>
          <p:cNvGrpSpPr/>
          <p:nvPr/>
        </p:nvGrpSpPr>
        <p:grpSpPr>
          <a:xfrm>
            <a:off x="7257568" y="4763024"/>
            <a:ext cx="259106" cy="545889"/>
            <a:chOff x="5287084" y="2926861"/>
            <a:chExt cx="792991" cy="1970728"/>
          </a:xfrm>
          <a:solidFill>
            <a:srgbClr val="0072C0"/>
          </a:solidFill>
        </p:grpSpPr>
        <p:sp>
          <p:nvSpPr>
            <p:cNvPr id="838" name="Oval 837"/>
            <p:cNvSpPr/>
            <p:nvPr/>
          </p:nvSpPr>
          <p:spPr>
            <a:xfrm>
              <a:off x="5523559" y="2926861"/>
              <a:ext cx="320040" cy="320040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FFFFFF"/>
                </a:solidFill>
                <a:latin typeface="+mj-lt"/>
              </a:endParaRPr>
            </a:p>
          </p:txBody>
        </p:sp>
        <p:grpSp>
          <p:nvGrpSpPr>
            <p:cNvPr id="839" name="Group 838"/>
            <p:cNvGrpSpPr/>
            <p:nvPr/>
          </p:nvGrpSpPr>
          <p:grpSpPr>
            <a:xfrm>
              <a:off x="5508901" y="4114392"/>
              <a:ext cx="349354" cy="783197"/>
              <a:chOff x="5351796" y="5908768"/>
              <a:chExt cx="349354" cy="783197"/>
            </a:xfrm>
            <a:grpFill/>
          </p:grpSpPr>
          <p:sp>
            <p:nvSpPr>
              <p:cNvPr id="855" name="Rounded Rectangle 854"/>
              <p:cNvSpPr/>
              <p:nvPr/>
            </p:nvSpPr>
            <p:spPr>
              <a:xfrm>
                <a:off x="5351796" y="5908768"/>
                <a:ext cx="146304" cy="783197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856" name="Rounded Rectangle 855"/>
              <p:cNvSpPr/>
              <p:nvPr/>
            </p:nvSpPr>
            <p:spPr>
              <a:xfrm>
                <a:off x="5554845" y="5908768"/>
                <a:ext cx="146305" cy="783197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</p:grpSp>
        <p:sp>
          <p:nvSpPr>
            <p:cNvPr id="850" name="Trapezoid 849"/>
            <p:cNvSpPr/>
            <p:nvPr/>
          </p:nvSpPr>
          <p:spPr>
            <a:xfrm>
              <a:off x="5340195" y="3459869"/>
              <a:ext cx="686768" cy="884395"/>
            </a:xfrm>
            <a:prstGeom prst="trapezoid">
              <a:avLst>
                <a:gd name="adj" fmla="val 25329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851" name="Rounded Rectangle 850"/>
            <p:cNvSpPr/>
            <p:nvPr/>
          </p:nvSpPr>
          <p:spPr>
            <a:xfrm>
              <a:off x="5427132" y="3342174"/>
              <a:ext cx="512895" cy="217555"/>
            </a:xfrm>
            <a:prstGeom prst="roundRect">
              <a:avLst>
                <a:gd name="adj" fmla="val 5000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FFFFFF"/>
                </a:solidFill>
                <a:latin typeface="+mj-lt"/>
              </a:endParaRPr>
            </a:p>
          </p:txBody>
        </p:sp>
        <p:grpSp>
          <p:nvGrpSpPr>
            <p:cNvPr id="852" name="Group 851"/>
            <p:cNvGrpSpPr/>
            <p:nvPr/>
          </p:nvGrpSpPr>
          <p:grpSpPr>
            <a:xfrm>
              <a:off x="5287084" y="3357795"/>
              <a:ext cx="792991" cy="712285"/>
              <a:chOff x="5287084" y="3357795"/>
              <a:chExt cx="792991" cy="712285"/>
            </a:xfrm>
            <a:grpFill/>
          </p:grpSpPr>
          <p:sp>
            <p:nvSpPr>
              <p:cNvPr id="853" name="Rounded Rectangle 852"/>
              <p:cNvSpPr/>
              <p:nvPr/>
            </p:nvSpPr>
            <p:spPr>
              <a:xfrm rot="17700000" flipH="1">
                <a:off x="4994949" y="3649930"/>
                <a:ext cx="712285" cy="128016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854" name="Rounded Rectangle 853"/>
              <p:cNvSpPr/>
              <p:nvPr/>
            </p:nvSpPr>
            <p:spPr>
              <a:xfrm rot="3900000">
                <a:off x="5659924" y="3649930"/>
                <a:ext cx="712285" cy="128016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</p:grpSp>
      </p:grpSp>
      <p:grpSp>
        <p:nvGrpSpPr>
          <p:cNvPr id="937" name="Group 936"/>
          <p:cNvGrpSpPr/>
          <p:nvPr/>
        </p:nvGrpSpPr>
        <p:grpSpPr>
          <a:xfrm>
            <a:off x="8207337" y="3039979"/>
            <a:ext cx="291120" cy="550396"/>
            <a:chOff x="3654352" y="2923878"/>
            <a:chExt cx="890968" cy="1986999"/>
          </a:xfrm>
          <a:solidFill>
            <a:srgbClr val="FF8811"/>
          </a:solidFill>
        </p:grpSpPr>
        <p:sp>
          <p:nvSpPr>
            <p:cNvPr id="938" name="Oval 937"/>
            <p:cNvSpPr/>
            <p:nvPr/>
          </p:nvSpPr>
          <p:spPr>
            <a:xfrm>
              <a:off x="3939816" y="2923878"/>
              <a:ext cx="320040" cy="320040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939" name="Rounded Rectangle 938"/>
            <p:cNvSpPr/>
            <p:nvPr/>
          </p:nvSpPr>
          <p:spPr>
            <a:xfrm>
              <a:off x="3899017" y="3975391"/>
              <a:ext cx="182880" cy="935486"/>
            </a:xfrm>
            <a:prstGeom prst="roundRect">
              <a:avLst>
                <a:gd name="adj" fmla="val 5000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940" name="Rounded Rectangle 939"/>
            <p:cNvSpPr/>
            <p:nvPr/>
          </p:nvSpPr>
          <p:spPr>
            <a:xfrm>
              <a:off x="4118571" y="3975391"/>
              <a:ext cx="182880" cy="935486"/>
            </a:xfrm>
            <a:prstGeom prst="roundRect">
              <a:avLst>
                <a:gd name="adj" fmla="val 5000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941" name="Rounded Rectangle 940"/>
            <p:cNvSpPr/>
            <p:nvPr/>
          </p:nvSpPr>
          <p:spPr>
            <a:xfrm>
              <a:off x="3898619" y="3475015"/>
              <a:ext cx="402434" cy="730983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942" name="Round Same Side Corner Rectangle 941"/>
            <p:cNvSpPr/>
            <p:nvPr/>
          </p:nvSpPr>
          <p:spPr>
            <a:xfrm>
              <a:off x="3781109" y="3303697"/>
              <a:ext cx="637454" cy="256032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FFFFFF"/>
                </a:solidFill>
                <a:latin typeface="+mj-lt"/>
              </a:endParaRPr>
            </a:p>
          </p:txBody>
        </p:sp>
        <p:grpSp>
          <p:nvGrpSpPr>
            <p:cNvPr id="943" name="Group 942"/>
            <p:cNvGrpSpPr/>
            <p:nvPr/>
          </p:nvGrpSpPr>
          <p:grpSpPr>
            <a:xfrm>
              <a:off x="3654352" y="3333672"/>
              <a:ext cx="890968" cy="712284"/>
              <a:chOff x="3654352" y="3350339"/>
              <a:chExt cx="890968" cy="712284"/>
            </a:xfrm>
            <a:grpFill/>
          </p:grpSpPr>
          <p:sp>
            <p:nvSpPr>
              <p:cNvPr id="944" name="Rounded Rectangle 943"/>
              <p:cNvSpPr/>
              <p:nvPr/>
            </p:nvSpPr>
            <p:spPr>
              <a:xfrm rot="17700000" flipH="1">
                <a:off x="3380506" y="3624185"/>
                <a:ext cx="712284" cy="164592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945" name="Rounded Rectangle 944"/>
              <p:cNvSpPr/>
              <p:nvPr/>
            </p:nvSpPr>
            <p:spPr>
              <a:xfrm rot="3900000">
                <a:off x="4106882" y="3624185"/>
                <a:ext cx="712284" cy="164592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</p:grpSp>
      </p:grpSp>
      <p:grpSp>
        <p:nvGrpSpPr>
          <p:cNvPr id="955" name="Group 954"/>
          <p:cNvGrpSpPr/>
          <p:nvPr/>
        </p:nvGrpSpPr>
        <p:grpSpPr>
          <a:xfrm>
            <a:off x="6357861" y="3632835"/>
            <a:ext cx="259107" cy="545889"/>
            <a:chOff x="5287084" y="2926861"/>
            <a:chExt cx="792992" cy="1970728"/>
          </a:xfrm>
          <a:solidFill>
            <a:schemeClr val="tx2"/>
          </a:solidFill>
        </p:grpSpPr>
        <p:sp>
          <p:nvSpPr>
            <p:cNvPr id="956" name="Rounded Rectangle 955"/>
            <p:cNvSpPr/>
            <p:nvPr/>
          </p:nvSpPr>
          <p:spPr>
            <a:xfrm>
              <a:off x="5420813" y="3418424"/>
              <a:ext cx="519214" cy="483640"/>
            </a:xfrm>
            <a:prstGeom prst="roundRect">
              <a:avLst>
                <a:gd name="adj" fmla="val 50000"/>
              </a:avLst>
            </a:prstGeom>
            <a:grpFill/>
            <a:ln w="635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b="0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957" name="Oval 956"/>
            <p:cNvSpPr/>
            <p:nvPr/>
          </p:nvSpPr>
          <p:spPr>
            <a:xfrm>
              <a:off x="5523559" y="2926861"/>
              <a:ext cx="320040" cy="320040"/>
            </a:xfrm>
            <a:prstGeom prst="ellipse">
              <a:avLst/>
            </a:prstGeom>
            <a:grpFill/>
            <a:ln w="635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b="0">
                <a:solidFill>
                  <a:srgbClr val="FFFFFF"/>
                </a:solidFill>
                <a:latin typeface="+mj-lt"/>
              </a:endParaRPr>
            </a:p>
          </p:txBody>
        </p:sp>
        <p:grpSp>
          <p:nvGrpSpPr>
            <p:cNvPr id="958" name="Group 957"/>
            <p:cNvGrpSpPr/>
            <p:nvPr/>
          </p:nvGrpSpPr>
          <p:grpSpPr>
            <a:xfrm>
              <a:off x="5508901" y="4114392"/>
              <a:ext cx="349354" cy="783197"/>
              <a:chOff x="5351796" y="5908768"/>
              <a:chExt cx="349354" cy="783197"/>
            </a:xfrm>
            <a:grpFill/>
          </p:grpSpPr>
          <p:sp>
            <p:nvSpPr>
              <p:cNvPr id="963" name="Rounded Rectangle 962"/>
              <p:cNvSpPr/>
              <p:nvPr/>
            </p:nvSpPr>
            <p:spPr>
              <a:xfrm>
                <a:off x="5351796" y="5908768"/>
                <a:ext cx="146304" cy="783197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b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964" name="Rounded Rectangle 963"/>
              <p:cNvSpPr/>
              <p:nvPr/>
            </p:nvSpPr>
            <p:spPr>
              <a:xfrm>
                <a:off x="5554845" y="5908768"/>
                <a:ext cx="146305" cy="783197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b="0">
                  <a:solidFill>
                    <a:srgbClr val="FFFFFF"/>
                  </a:solidFill>
                  <a:latin typeface="+mj-lt"/>
                </a:endParaRPr>
              </a:p>
            </p:txBody>
          </p:sp>
        </p:grpSp>
        <p:grpSp>
          <p:nvGrpSpPr>
            <p:cNvPr id="959" name="Group 958"/>
            <p:cNvGrpSpPr/>
            <p:nvPr/>
          </p:nvGrpSpPr>
          <p:grpSpPr>
            <a:xfrm>
              <a:off x="5287084" y="3328085"/>
              <a:ext cx="792992" cy="712285"/>
              <a:chOff x="5287084" y="3328085"/>
              <a:chExt cx="792992" cy="712285"/>
            </a:xfrm>
            <a:grpFill/>
          </p:grpSpPr>
          <p:sp>
            <p:nvSpPr>
              <p:cNvPr id="961" name="Rounded Rectangle 960"/>
              <p:cNvSpPr/>
              <p:nvPr/>
            </p:nvSpPr>
            <p:spPr>
              <a:xfrm rot="3900000">
                <a:off x="5659925" y="3620220"/>
                <a:ext cx="712285" cy="128016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b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962" name="Rounded Rectangle 961"/>
              <p:cNvSpPr/>
              <p:nvPr/>
            </p:nvSpPr>
            <p:spPr>
              <a:xfrm rot="17700000" flipH="1">
                <a:off x="4994949" y="3620220"/>
                <a:ext cx="712285" cy="128016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b="0">
                  <a:solidFill>
                    <a:srgbClr val="FFFFFF"/>
                  </a:solidFill>
                  <a:latin typeface="+mj-lt"/>
                </a:endParaRPr>
              </a:p>
            </p:txBody>
          </p:sp>
        </p:grpSp>
        <p:sp>
          <p:nvSpPr>
            <p:cNvPr id="960" name="Trapezoid 959"/>
            <p:cNvSpPr/>
            <p:nvPr/>
          </p:nvSpPr>
          <p:spPr>
            <a:xfrm>
              <a:off x="5340195" y="3364112"/>
              <a:ext cx="686769" cy="980150"/>
            </a:xfrm>
            <a:prstGeom prst="trapezoid">
              <a:avLst>
                <a:gd name="adj" fmla="val 25329"/>
              </a:avLst>
            </a:prstGeom>
            <a:grpFill/>
            <a:ln w="635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b="0">
                <a:solidFill>
                  <a:srgbClr val="FFFFFF"/>
                </a:solidFill>
                <a:latin typeface="+mj-lt"/>
              </a:endParaRPr>
            </a:p>
          </p:txBody>
        </p:sp>
      </p:grpSp>
      <p:grpSp>
        <p:nvGrpSpPr>
          <p:cNvPr id="965" name="Group 964"/>
          <p:cNvGrpSpPr/>
          <p:nvPr/>
        </p:nvGrpSpPr>
        <p:grpSpPr>
          <a:xfrm>
            <a:off x="7896449" y="5306915"/>
            <a:ext cx="291119" cy="550396"/>
            <a:chOff x="3654352" y="2923878"/>
            <a:chExt cx="890968" cy="1986999"/>
          </a:xfrm>
          <a:solidFill>
            <a:schemeClr val="accent3"/>
          </a:solidFill>
        </p:grpSpPr>
        <p:sp>
          <p:nvSpPr>
            <p:cNvPr id="966" name="Oval 965"/>
            <p:cNvSpPr/>
            <p:nvPr/>
          </p:nvSpPr>
          <p:spPr>
            <a:xfrm>
              <a:off x="3939816" y="2923878"/>
              <a:ext cx="320040" cy="320040"/>
            </a:xfrm>
            <a:prstGeom prst="ellipse">
              <a:avLst/>
            </a:prstGeom>
            <a:grpFill/>
            <a:ln w="635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967" name="Rounded Rectangle 966"/>
            <p:cNvSpPr/>
            <p:nvPr/>
          </p:nvSpPr>
          <p:spPr>
            <a:xfrm>
              <a:off x="3899017" y="3975391"/>
              <a:ext cx="182880" cy="935486"/>
            </a:xfrm>
            <a:prstGeom prst="roundRect">
              <a:avLst>
                <a:gd name="adj" fmla="val 50000"/>
              </a:avLst>
            </a:prstGeom>
            <a:grpFill/>
            <a:ln w="635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968" name="Rounded Rectangle 967"/>
            <p:cNvSpPr/>
            <p:nvPr/>
          </p:nvSpPr>
          <p:spPr>
            <a:xfrm>
              <a:off x="4118571" y="3975391"/>
              <a:ext cx="182880" cy="935486"/>
            </a:xfrm>
            <a:prstGeom prst="roundRect">
              <a:avLst>
                <a:gd name="adj" fmla="val 50000"/>
              </a:avLst>
            </a:prstGeom>
            <a:grpFill/>
            <a:ln w="635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969" name="Rounded Rectangle 968"/>
            <p:cNvSpPr/>
            <p:nvPr/>
          </p:nvSpPr>
          <p:spPr>
            <a:xfrm>
              <a:off x="3898619" y="3475015"/>
              <a:ext cx="402434" cy="730983"/>
            </a:xfrm>
            <a:prstGeom prst="roundRect">
              <a:avLst/>
            </a:prstGeom>
            <a:grpFill/>
            <a:ln w="635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970" name="Round Same Side Corner Rectangle 969"/>
            <p:cNvSpPr/>
            <p:nvPr/>
          </p:nvSpPr>
          <p:spPr>
            <a:xfrm>
              <a:off x="3781109" y="3303697"/>
              <a:ext cx="637454" cy="256032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 w="635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FFFFFF"/>
                </a:solidFill>
                <a:latin typeface="+mj-lt"/>
              </a:endParaRPr>
            </a:p>
          </p:txBody>
        </p:sp>
        <p:grpSp>
          <p:nvGrpSpPr>
            <p:cNvPr id="971" name="Group 970"/>
            <p:cNvGrpSpPr/>
            <p:nvPr/>
          </p:nvGrpSpPr>
          <p:grpSpPr>
            <a:xfrm>
              <a:off x="3654352" y="3333672"/>
              <a:ext cx="890968" cy="712284"/>
              <a:chOff x="3654352" y="3350339"/>
              <a:chExt cx="890968" cy="712284"/>
            </a:xfrm>
            <a:grpFill/>
          </p:grpSpPr>
          <p:sp>
            <p:nvSpPr>
              <p:cNvPr id="972" name="Rounded Rectangle 971"/>
              <p:cNvSpPr/>
              <p:nvPr/>
            </p:nvSpPr>
            <p:spPr>
              <a:xfrm rot="17700000" flipH="1">
                <a:off x="3380506" y="3624185"/>
                <a:ext cx="712284" cy="164592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973" name="Rounded Rectangle 972"/>
              <p:cNvSpPr/>
              <p:nvPr/>
            </p:nvSpPr>
            <p:spPr>
              <a:xfrm rot="3900000">
                <a:off x="4106882" y="3624185"/>
                <a:ext cx="712284" cy="164592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</p:grpSp>
      </p:grpSp>
      <p:grpSp>
        <p:nvGrpSpPr>
          <p:cNvPr id="984" name="Group 983"/>
          <p:cNvGrpSpPr/>
          <p:nvPr/>
        </p:nvGrpSpPr>
        <p:grpSpPr>
          <a:xfrm>
            <a:off x="7562073" y="4758722"/>
            <a:ext cx="291119" cy="550396"/>
            <a:chOff x="3654352" y="2923878"/>
            <a:chExt cx="890968" cy="1986999"/>
          </a:xfrm>
          <a:solidFill>
            <a:schemeClr val="accent3"/>
          </a:solidFill>
        </p:grpSpPr>
        <p:sp>
          <p:nvSpPr>
            <p:cNvPr id="985" name="Oval 984"/>
            <p:cNvSpPr/>
            <p:nvPr/>
          </p:nvSpPr>
          <p:spPr>
            <a:xfrm>
              <a:off x="3939816" y="2923878"/>
              <a:ext cx="320040" cy="320040"/>
            </a:xfrm>
            <a:prstGeom prst="ellipse">
              <a:avLst/>
            </a:prstGeom>
            <a:grpFill/>
            <a:ln w="635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986" name="Rounded Rectangle 985"/>
            <p:cNvSpPr/>
            <p:nvPr/>
          </p:nvSpPr>
          <p:spPr>
            <a:xfrm>
              <a:off x="3899017" y="3975391"/>
              <a:ext cx="182880" cy="935486"/>
            </a:xfrm>
            <a:prstGeom prst="roundRect">
              <a:avLst>
                <a:gd name="adj" fmla="val 50000"/>
              </a:avLst>
            </a:prstGeom>
            <a:grpFill/>
            <a:ln w="635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987" name="Rounded Rectangle 986"/>
            <p:cNvSpPr/>
            <p:nvPr/>
          </p:nvSpPr>
          <p:spPr>
            <a:xfrm>
              <a:off x="4118571" y="3975391"/>
              <a:ext cx="182880" cy="935486"/>
            </a:xfrm>
            <a:prstGeom prst="roundRect">
              <a:avLst>
                <a:gd name="adj" fmla="val 50000"/>
              </a:avLst>
            </a:prstGeom>
            <a:grpFill/>
            <a:ln w="635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988" name="Rounded Rectangle 987"/>
            <p:cNvSpPr/>
            <p:nvPr/>
          </p:nvSpPr>
          <p:spPr>
            <a:xfrm>
              <a:off x="3898619" y="3475015"/>
              <a:ext cx="402434" cy="730983"/>
            </a:xfrm>
            <a:prstGeom prst="roundRect">
              <a:avLst/>
            </a:prstGeom>
            <a:grpFill/>
            <a:ln w="635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989" name="Round Same Side Corner Rectangle 988"/>
            <p:cNvSpPr/>
            <p:nvPr/>
          </p:nvSpPr>
          <p:spPr>
            <a:xfrm>
              <a:off x="3781109" y="3303697"/>
              <a:ext cx="637454" cy="256032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 w="635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FFFFFF"/>
                </a:solidFill>
                <a:latin typeface="+mj-lt"/>
              </a:endParaRPr>
            </a:p>
          </p:txBody>
        </p:sp>
        <p:grpSp>
          <p:nvGrpSpPr>
            <p:cNvPr id="990" name="Group 989"/>
            <p:cNvGrpSpPr/>
            <p:nvPr/>
          </p:nvGrpSpPr>
          <p:grpSpPr>
            <a:xfrm>
              <a:off x="3654352" y="3333672"/>
              <a:ext cx="890968" cy="712284"/>
              <a:chOff x="3654352" y="3350339"/>
              <a:chExt cx="890968" cy="712284"/>
            </a:xfrm>
            <a:grpFill/>
          </p:grpSpPr>
          <p:sp>
            <p:nvSpPr>
              <p:cNvPr id="991" name="Rounded Rectangle 990"/>
              <p:cNvSpPr/>
              <p:nvPr/>
            </p:nvSpPr>
            <p:spPr>
              <a:xfrm rot="17700000" flipH="1">
                <a:off x="3380506" y="3624185"/>
                <a:ext cx="712284" cy="164592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992" name="Rounded Rectangle 991"/>
              <p:cNvSpPr/>
              <p:nvPr/>
            </p:nvSpPr>
            <p:spPr>
              <a:xfrm rot="3900000">
                <a:off x="4106882" y="3624185"/>
                <a:ext cx="712284" cy="164592"/>
              </a:xfrm>
              <a:prstGeom prst="roundRect">
                <a:avLst>
                  <a:gd name="adj" fmla="val 50000"/>
                </a:avLst>
              </a:prstGeom>
              <a:grpFill/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>
                  <a:solidFill>
                    <a:srgbClr val="FFFFFF"/>
                  </a:solidFill>
                  <a:latin typeface="+mj-lt"/>
                </a:endParaRPr>
              </a:p>
            </p:txBody>
          </p:sp>
        </p:grpSp>
      </p:grpSp>
      <p:grpSp>
        <p:nvGrpSpPr>
          <p:cNvPr id="694" name="Group 693"/>
          <p:cNvGrpSpPr/>
          <p:nvPr/>
        </p:nvGrpSpPr>
        <p:grpSpPr>
          <a:xfrm>
            <a:off x="6019238" y="3077676"/>
            <a:ext cx="291123" cy="550396"/>
            <a:chOff x="3654345" y="2923878"/>
            <a:chExt cx="890975" cy="1986999"/>
          </a:xfrm>
          <a:solidFill>
            <a:srgbClr val="FFFFFF"/>
          </a:solidFill>
        </p:grpSpPr>
        <p:sp>
          <p:nvSpPr>
            <p:cNvPr id="695" name="Oval 694"/>
            <p:cNvSpPr/>
            <p:nvPr/>
          </p:nvSpPr>
          <p:spPr>
            <a:xfrm>
              <a:off x="3939816" y="2923878"/>
              <a:ext cx="320040" cy="320040"/>
            </a:xfrm>
            <a:prstGeom prst="ellipse">
              <a:avLst/>
            </a:prstGeom>
            <a:grpFill/>
            <a:ln w="127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b="0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696" name="Rounded Rectangle 695"/>
            <p:cNvSpPr/>
            <p:nvPr/>
          </p:nvSpPr>
          <p:spPr>
            <a:xfrm>
              <a:off x="3899017" y="3975391"/>
              <a:ext cx="182880" cy="935486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b="0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697" name="Rounded Rectangle 696"/>
            <p:cNvSpPr/>
            <p:nvPr/>
          </p:nvSpPr>
          <p:spPr>
            <a:xfrm>
              <a:off x="4118571" y="3975391"/>
              <a:ext cx="182880" cy="935486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b="0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698" name="Round Same Side Corner Rectangle 697"/>
            <p:cNvSpPr/>
            <p:nvPr/>
          </p:nvSpPr>
          <p:spPr>
            <a:xfrm>
              <a:off x="3781110" y="3303696"/>
              <a:ext cx="637455" cy="256031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 w="127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b="0">
                <a:solidFill>
                  <a:srgbClr val="FFFFFF"/>
                </a:solidFill>
                <a:latin typeface="+mj-lt"/>
              </a:endParaRPr>
            </a:p>
          </p:txBody>
        </p:sp>
        <p:grpSp>
          <p:nvGrpSpPr>
            <p:cNvPr id="699" name="Group 698"/>
            <p:cNvGrpSpPr/>
            <p:nvPr/>
          </p:nvGrpSpPr>
          <p:grpSpPr>
            <a:xfrm>
              <a:off x="3654345" y="3333672"/>
              <a:ext cx="890975" cy="712285"/>
              <a:chOff x="3654345" y="3350339"/>
              <a:chExt cx="890975" cy="712285"/>
            </a:xfrm>
            <a:grpFill/>
          </p:grpSpPr>
          <p:sp>
            <p:nvSpPr>
              <p:cNvPr id="701" name="Rounded Rectangle 700"/>
              <p:cNvSpPr/>
              <p:nvPr/>
            </p:nvSpPr>
            <p:spPr>
              <a:xfrm rot="17700000" flipH="1">
                <a:off x="3380498" y="3624186"/>
                <a:ext cx="712285" cy="164591"/>
              </a:xfrm>
              <a:prstGeom prst="roundRect">
                <a:avLst>
                  <a:gd name="adj" fmla="val 50000"/>
                </a:avLst>
              </a:prstGeom>
              <a:grpFill/>
              <a:ln w="127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b="0">
                  <a:solidFill>
                    <a:srgbClr val="FFFFFF"/>
                  </a:solidFill>
                  <a:latin typeface="+mj-lt"/>
                </a:endParaRPr>
              </a:p>
            </p:txBody>
          </p:sp>
          <p:sp>
            <p:nvSpPr>
              <p:cNvPr id="702" name="Rounded Rectangle 701"/>
              <p:cNvSpPr/>
              <p:nvPr/>
            </p:nvSpPr>
            <p:spPr>
              <a:xfrm rot="3900000">
                <a:off x="4106882" y="3624185"/>
                <a:ext cx="712284" cy="164592"/>
              </a:xfrm>
              <a:prstGeom prst="roundRect">
                <a:avLst>
                  <a:gd name="adj" fmla="val 50000"/>
                </a:avLst>
              </a:prstGeom>
              <a:grpFill/>
              <a:ln w="127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b="0">
                  <a:solidFill>
                    <a:srgbClr val="FFFFFF"/>
                  </a:solidFill>
                  <a:latin typeface="+mj-lt"/>
                </a:endParaRPr>
              </a:p>
            </p:txBody>
          </p:sp>
        </p:grpSp>
        <p:sp>
          <p:nvSpPr>
            <p:cNvPr id="700" name="Rounded Rectangle 699"/>
            <p:cNvSpPr/>
            <p:nvPr/>
          </p:nvSpPr>
          <p:spPr>
            <a:xfrm>
              <a:off x="3898619" y="3339864"/>
              <a:ext cx="402435" cy="858307"/>
            </a:xfrm>
            <a:prstGeom prst="roundRect">
              <a:avLst/>
            </a:prstGeom>
            <a:solidFill>
              <a:srgbClr val="FFFFFF"/>
            </a:solidFill>
            <a:ln w="127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b="0">
                <a:solidFill>
                  <a:srgbClr val="FFFFFF"/>
                </a:solidFill>
                <a:latin typeface="+mj-lt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767489" y="3385728"/>
            <a:ext cx="6709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+mj-lt"/>
                <a:cs typeface="Meta Offc Pro"/>
              </a:rPr>
              <a:t>39%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4985928"/>
            <a:ext cx="7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+mj-lt"/>
                <a:cs typeface="Meta Offc Pro"/>
              </a:rPr>
              <a:t>30%</a:t>
            </a:r>
          </a:p>
        </p:txBody>
      </p:sp>
      <p:sp>
        <p:nvSpPr>
          <p:cNvPr id="548" name="Rectangle 547"/>
          <p:cNvSpPr/>
          <p:nvPr/>
        </p:nvSpPr>
        <p:spPr>
          <a:xfrm>
            <a:off x="7412001" y="2514600"/>
            <a:ext cx="1274799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30" b="1" dirty="0" smtClean="0">
                <a:latin typeface="+mj-lt"/>
              </a:rPr>
              <a:t>≤138% FPL </a:t>
            </a:r>
          </a:p>
          <a:p>
            <a:pPr algn="ctr"/>
            <a:r>
              <a:rPr lang="en-US" sz="1130" b="1" dirty="0" smtClean="0">
                <a:latin typeface="+mj-lt"/>
              </a:rPr>
              <a:t>Medicaid (57%)</a:t>
            </a:r>
            <a:endParaRPr lang="en-US" sz="1130" b="1" dirty="0">
              <a:latin typeface="+mj-lt"/>
            </a:endParaRPr>
          </a:p>
        </p:txBody>
      </p:sp>
      <p:grpSp>
        <p:nvGrpSpPr>
          <p:cNvPr id="549" name="Group 548"/>
          <p:cNvGrpSpPr/>
          <p:nvPr/>
        </p:nvGrpSpPr>
        <p:grpSpPr>
          <a:xfrm>
            <a:off x="7965196" y="2170377"/>
            <a:ext cx="201872" cy="344223"/>
            <a:chOff x="3654352" y="2923878"/>
            <a:chExt cx="890968" cy="1986999"/>
          </a:xfrm>
          <a:solidFill>
            <a:schemeClr val="accent3"/>
          </a:solidFill>
        </p:grpSpPr>
        <p:sp>
          <p:nvSpPr>
            <p:cNvPr id="550" name="Oval 549"/>
            <p:cNvSpPr/>
            <p:nvPr/>
          </p:nvSpPr>
          <p:spPr>
            <a:xfrm>
              <a:off x="3939817" y="2923878"/>
              <a:ext cx="320039" cy="3200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400">
                <a:latin typeface="+mj-lt"/>
              </a:endParaRPr>
            </a:p>
          </p:txBody>
        </p:sp>
        <p:sp>
          <p:nvSpPr>
            <p:cNvPr id="551" name="Rounded Rectangle 550"/>
            <p:cNvSpPr/>
            <p:nvPr/>
          </p:nvSpPr>
          <p:spPr>
            <a:xfrm>
              <a:off x="3899017" y="3975391"/>
              <a:ext cx="182880" cy="935486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400">
                <a:latin typeface="+mj-lt"/>
              </a:endParaRPr>
            </a:p>
          </p:txBody>
        </p:sp>
        <p:sp>
          <p:nvSpPr>
            <p:cNvPr id="552" name="Rounded Rectangle 551"/>
            <p:cNvSpPr/>
            <p:nvPr/>
          </p:nvSpPr>
          <p:spPr>
            <a:xfrm>
              <a:off x="4118571" y="3975391"/>
              <a:ext cx="182880" cy="935486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400">
                <a:latin typeface="+mj-lt"/>
              </a:endParaRPr>
            </a:p>
          </p:txBody>
        </p:sp>
        <p:sp>
          <p:nvSpPr>
            <p:cNvPr id="553" name="Rounded Rectangle 552"/>
            <p:cNvSpPr/>
            <p:nvPr/>
          </p:nvSpPr>
          <p:spPr>
            <a:xfrm>
              <a:off x="3898619" y="3475015"/>
              <a:ext cx="402434" cy="73098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400">
                <a:latin typeface="+mj-lt"/>
              </a:endParaRPr>
            </a:p>
          </p:txBody>
        </p:sp>
        <p:sp>
          <p:nvSpPr>
            <p:cNvPr id="554" name="Round Same Side Corner Rectangle 553"/>
            <p:cNvSpPr/>
            <p:nvPr/>
          </p:nvSpPr>
          <p:spPr>
            <a:xfrm>
              <a:off x="3781109" y="3303697"/>
              <a:ext cx="637454" cy="256032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400">
                <a:latin typeface="+mj-lt"/>
              </a:endParaRPr>
            </a:p>
          </p:txBody>
        </p:sp>
        <p:grpSp>
          <p:nvGrpSpPr>
            <p:cNvPr id="567" name="Group 566"/>
            <p:cNvGrpSpPr/>
            <p:nvPr/>
          </p:nvGrpSpPr>
          <p:grpSpPr>
            <a:xfrm>
              <a:off x="3654352" y="3333672"/>
              <a:ext cx="890968" cy="712284"/>
              <a:chOff x="3654352" y="3350339"/>
              <a:chExt cx="890968" cy="712284"/>
            </a:xfrm>
            <a:grpFill/>
          </p:grpSpPr>
          <p:sp>
            <p:nvSpPr>
              <p:cNvPr id="568" name="Rounded Rectangle 567"/>
              <p:cNvSpPr/>
              <p:nvPr/>
            </p:nvSpPr>
            <p:spPr>
              <a:xfrm rot="17700000" flipH="1">
                <a:off x="3380506" y="3624185"/>
                <a:ext cx="712284" cy="16459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400">
                  <a:latin typeface="+mj-lt"/>
                </a:endParaRPr>
              </a:p>
            </p:txBody>
          </p:sp>
          <p:sp>
            <p:nvSpPr>
              <p:cNvPr id="570" name="Rounded Rectangle 569"/>
              <p:cNvSpPr/>
              <p:nvPr/>
            </p:nvSpPr>
            <p:spPr>
              <a:xfrm rot="3900000">
                <a:off x="4106882" y="3624185"/>
                <a:ext cx="712284" cy="16459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400">
                  <a:latin typeface="+mj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49397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*</a:t>
            </a:r>
            <a:r>
              <a:rPr lang="en-US" dirty="0" smtClean="0"/>
              <a:t>138% FPL = $15,856 for an individual and $26,951 for a family of three in 2013.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304800"/>
            <a:ext cx="8961120" cy="914400"/>
          </a:xfrm>
        </p:spPr>
        <p:txBody>
          <a:bodyPr/>
          <a:lstStyle/>
          <a:p>
            <a:r>
              <a:rPr lang="en-US" dirty="0" smtClean="0"/>
              <a:t>ACA Medicaid Expansion Fills Current Gaps in Coverage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0" y="1248331"/>
            <a:ext cx="8534400" cy="3888520"/>
            <a:chOff x="228600" y="1485899"/>
            <a:chExt cx="8534400" cy="3888520"/>
          </a:xfrm>
        </p:grpSpPr>
        <p:pic>
          <p:nvPicPr>
            <p:cNvPr id="8" name="Picture 2" descr="http://www.clker.com/cliparts/8/c/5/e/1333490675840575632Umbrella%20Silhouette.svg.med.png">
              <a:hlinkClick r:id="rId3"/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srgbClr val="0A5B9E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9614"/>
            <a:stretch/>
          </p:blipFill>
          <p:spPr bwMode="auto">
            <a:xfrm>
              <a:off x="228600" y="1485899"/>
              <a:ext cx="8534400" cy="38839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" descr="http://www.clker.com/cliparts/8/c/5/e/1333490675840575632Umbrella%20Silhouette.svg.med.png">
              <a:hlinkClick r:id="rId3"/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srgbClr val="C0504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3928" b="19614"/>
            <a:stretch/>
          </p:blipFill>
          <p:spPr bwMode="auto">
            <a:xfrm>
              <a:off x="228600" y="1490472"/>
              <a:ext cx="5638800" cy="38839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Group 9"/>
          <p:cNvGrpSpPr/>
          <p:nvPr/>
        </p:nvGrpSpPr>
        <p:grpSpPr>
          <a:xfrm>
            <a:off x="1410120" y="4214859"/>
            <a:ext cx="1637880" cy="1191376"/>
            <a:chOff x="-176150" y="2751819"/>
            <a:chExt cx="914713" cy="601114"/>
          </a:xfrm>
        </p:grpSpPr>
        <p:pic>
          <p:nvPicPr>
            <p:cNvPr id="11" name="Picture 10"/>
            <p:cNvPicPr>
              <a:picLocks noChangeAspect="1" noChangeArrowheads="1"/>
            </p:cNvPicPr>
            <p:nvPr/>
          </p:nvPicPr>
          <p:blipFill rotWithShape="1">
            <a:blip r:embed="rId5" cstate="print">
              <a:duotone>
                <a:srgbClr val="C0504D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2154" b="5082"/>
            <a:stretch/>
          </p:blipFill>
          <p:spPr bwMode="auto">
            <a:xfrm>
              <a:off x="44672" y="2751819"/>
              <a:ext cx="693891" cy="6011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Oval 11"/>
            <p:cNvSpPr/>
            <p:nvPr/>
          </p:nvSpPr>
          <p:spPr>
            <a:xfrm rot="19121042">
              <a:off x="-176150" y="2756473"/>
              <a:ext cx="461694" cy="332959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rebuchet MS" pitchFamily="34" charset="0"/>
                <a:ea typeface="+mn-ea"/>
                <a:cs typeface="+mn-cs"/>
              </a:endParaRPr>
            </a:p>
          </p:txBody>
        </p:sp>
      </p:grpSp>
      <p:sp>
        <p:nvSpPr>
          <p:cNvPr id="14" name="Oval 13"/>
          <p:cNvSpPr/>
          <p:nvPr/>
        </p:nvSpPr>
        <p:spPr>
          <a:xfrm>
            <a:off x="7387955" y="4959322"/>
            <a:ext cx="82006" cy="150948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rebuchet MS" pitchFamily="34" charset="0"/>
              <a:ea typeface="+mn-ea"/>
              <a:cs typeface="+mn-cs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4800600" y="3728633"/>
            <a:ext cx="1257951" cy="1752600"/>
            <a:chOff x="1570073" y="2523624"/>
            <a:chExt cx="792127" cy="953032"/>
          </a:xfrm>
        </p:grpSpPr>
        <p:pic>
          <p:nvPicPr>
            <p:cNvPr id="16" name="Picture 12"/>
            <p:cNvPicPr>
              <a:picLocks noChangeAspect="1" noChangeArrowheads="1"/>
            </p:cNvPicPr>
            <p:nvPr/>
          </p:nvPicPr>
          <p:blipFill rotWithShape="1">
            <a:blip r:embed="rId7" cstate="print">
              <a:duotone>
                <a:srgbClr val="4F81BD">
                  <a:shade val="45000"/>
                  <a:satMod val="135000"/>
                </a:srgbClr>
                <a:prstClr val="white"/>
              </a:duotone>
              <a:lum bright="-20000" contrast="40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02" b="-1"/>
            <a:stretch/>
          </p:blipFill>
          <p:spPr bwMode="auto">
            <a:xfrm>
              <a:off x="1570073" y="2523624"/>
              <a:ext cx="792127" cy="9529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" name="Picture 12"/>
            <p:cNvPicPr>
              <a:picLocks noChangeAspect="1" noChangeArrowheads="1"/>
            </p:cNvPicPr>
            <p:nvPr/>
          </p:nvPicPr>
          <p:blipFill rotWithShape="1">
            <a:blip r:embed="rId7" cstate="print">
              <a:duotone>
                <a:srgbClr val="C0504D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02" r="29349" b="-1"/>
            <a:stretch/>
          </p:blipFill>
          <p:spPr bwMode="auto">
            <a:xfrm>
              <a:off x="1570073" y="2523744"/>
              <a:ext cx="559645" cy="9529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8" name="Picture 9"/>
          <p:cNvPicPr>
            <a:picLocks noChangeAspect="1" noChangeArrowheads="1"/>
          </p:cNvPicPr>
          <p:nvPr/>
        </p:nvPicPr>
        <p:blipFill rotWithShape="1">
          <a:blip r:embed="rId9" cstate="print">
            <a:duotone>
              <a:srgbClr val="C0504D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0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597" t="8447" r="9784" b="6402"/>
          <a:stretch/>
        </p:blipFill>
        <p:spPr bwMode="auto">
          <a:xfrm>
            <a:off x="3276599" y="4287082"/>
            <a:ext cx="751661" cy="1046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6324600" y="5457565"/>
            <a:ext cx="1312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rPr>
              <a:t>Adults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2975" y="4029670"/>
            <a:ext cx="182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rPr>
              <a:t>Elderly &amp;   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rPr>
              <a:t>Persons </a:t>
            </a:r>
            <a:r>
              <a:rPr kumimoji="0" lang="en-US" b="1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rPr>
              <a:t>with Disabilities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76800" y="5481794"/>
            <a:ext cx="1498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rPr>
              <a:t>Parents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267200" y="3270647"/>
            <a:ext cx="115635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rPr>
              <a:t>Pregnant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rPr>
              <a:t>Women</a:t>
            </a:r>
            <a:endParaRPr kumimoji="0" lang="en-US" sz="17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71800" y="5498068"/>
            <a:ext cx="1422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rPr>
              <a:t>Children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313255" y="3765666"/>
            <a:ext cx="23598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rebuchet MS" pitchFamily="34" charset="0"/>
              </a:rPr>
              <a:t>Extends to Adults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rebuchet MS" pitchFamily="34" charset="0"/>
              </a:rPr>
              <a:t>≤138% FPL*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51449" y="1982096"/>
            <a:ext cx="3148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lt"/>
              </a:rPr>
              <a:t>Medicaid</a:t>
            </a:r>
            <a:r>
              <a:rPr kumimoji="0" lang="en-US" b="1" i="0" u="none" strike="noStrike" kern="0" cap="none" spc="0" normalizeH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lt"/>
              </a:rPr>
              <a:t>Eligibility Today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613679" y="1973161"/>
            <a:ext cx="281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lt"/>
              </a:rPr>
              <a:t>Medicaid Eligibility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lt"/>
              </a:rPr>
              <a:t>in 2014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801492" y="2351427"/>
            <a:ext cx="295021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lt"/>
              </a:rPr>
              <a:t>Limited to Specific Low-Income Groups </a:t>
            </a:r>
            <a:endParaRPr kumimoji="0" lang="en-US" sz="120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380752" y="2472173"/>
            <a:ext cx="2620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lt"/>
              </a:rPr>
              <a:t>Extends to Adults ≤138% FPL*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D7E6E6"/>
              </a:clrFrom>
              <a:clrTo>
                <a:srgbClr val="D7E6E6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-50000"/>
                    </a14:imgEffect>
                    <a14:imgEffect>
                      <a14:colorTemperature colorTemp="47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683883"/>
            <a:ext cx="1312312" cy="1812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6569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 Placeholder 142"/>
          <p:cNvSpPr>
            <a:spLocks noGrp="1"/>
          </p:cNvSpPr>
          <p:nvPr>
            <p:ph type="body" sz="quarter" idx="11"/>
          </p:nvPr>
        </p:nvSpPr>
        <p:spPr>
          <a:xfrm>
            <a:off x="91440" y="6400800"/>
            <a:ext cx="8321040" cy="381000"/>
          </a:xfrm>
        </p:spPr>
        <p:txBody>
          <a:bodyPr/>
          <a:lstStyle/>
          <a:p>
            <a:r>
              <a:rPr lang="en-US" sz="1100" dirty="0" smtClean="0"/>
              <a:t>* These states are exploring </a:t>
            </a:r>
            <a:r>
              <a:rPr lang="en-US" sz="1100" dirty="0"/>
              <a:t>an approach to </a:t>
            </a:r>
            <a:r>
              <a:rPr lang="en-US" sz="1100" dirty="0" smtClean="0"/>
              <a:t>the Medicaid </a:t>
            </a:r>
            <a:r>
              <a:rPr lang="en-US" sz="1100" dirty="0"/>
              <a:t>expansion </a:t>
            </a:r>
            <a:r>
              <a:rPr lang="en-US" sz="1100" dirty="0" smtClean="0"/>
              <a:t>that is likely </a:t>
            </a:r>
            <a:r>
              <a:rPr lang="en-US" sz="1100" dirty="0"/>
              <a:t>to require waiver approval. 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" y="228600"/>
            <a:ext cx="8961120" cy="914400"/>
          </a:xfrm>
        </p:spPr>
        <p:txBody>
          <a:bodyPr/>
          <a:lstStyle/>
          <a:p>
            <a:r>
              <a:rPr lang="en-US" dirty="0" smtClean="0">
                <a:latin typeface="+mj-lt"/>
              </a:rPr>
              <a:t>Current Status of the Medicaid Expansion Decision, as of August 28, 2013</a:t>
            </a:r>
            <a:endParaRPr lang="en-US" dirty="0">
              <a:latin typeface="+mj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09600" y="1371600"/>
            <a:ext cx="7986712" cy="4195763"/>
            <a:chOff x="749301" y="973956"/>
            <a:chExt cx="7986712" cy="4195763"/>
          </a:xfrm>
        </p:grpSpPr>
        <p:sp>
          <p:nvSpPr>
            <p:cNvPr id="5" name="Shape - Wyoming"/>
            <p:cNvSpPr>
              <a:spLocks noChangeAspect="1"/>
            </p:cNvSpPr>
            <p:nvPr/>
          </p:nvSpPr>
          <p:spPr bwMode="auto">
            <a:xfrm>
              <a:off x="2787648" y="1847081"/>
              <a:ext cx="896939" cy="720725"/>
            </a:xfrm>
            <a:custGeom>
              <a:avLst/>
              <a:gdLst>
                <a:gd name="T0" fmla="*/ 2147483647 w 567"/>
                <a:gd name="T1" fmla="*/ 0 h 463"/>
                <a:gd name="T2" fmla="*/ 2147483647 w 567"/>
                <a:gd name="T3" fmla="*/ 2147483647 h 463"/>
                <a:gd name="T4" fmla="*/ 0 w 567"/>
                <a:gd name="T5" fmla="*/ 2147483647 h 463"/>
                <a:gd name="T6" fmla="*/ 2147483647 w 567"/>
                <a:gd name="T7" fmla="*/ 2147483647 h 463"/>
                <a:gd name="T8" fmla="*/ 2147483647 w 567"/>
                <a:gd name="T9" fmla="*/ 2147483647 h 463"/>
                <a:gd name="T10" fmla="*/ 2147483647 w 567"/>
                <a:gd name="T11" fmla="*/ 2147483647 h 463"/>
                <a:gd name="T12" fmla="*/ 2147483647 w 567"/>
                <a:gd name="T13" fmla="*/ 0 h 46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67"/>
                <a:gd name="T22" fmla="*/ 0 h 463"/>
                <a:gd name="T23" fmla="*/ 567 w 567"/>
                <a:gd name="T24" fmla="*/ 463 h 46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67" h="463">
                  <a:moveTo>
                    <a:pt x="55" y="0"/>
                  </a:moveTo>
                  <a:lnTo>
                    <a:pt x="35" y="172"/>
                  </a:lnTo>
                  <a:lnTo>
                    <a:pt x="0" y="420"/>
                  </a:lnTo>
                  <a:lnTo>
                    <a:pt x="164" y="433"/>
                  </a:lnTo>
                  <a:lnTo>
                    <a:pt x="547" y="463"/>
                  </a:lnTo>
                  <a:lnTo>
                    <a:pt x="567" y="47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chemeClr val="tx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latin typeface="+mj-lt"/>
              </a:endParaRPr>
            </a:p>
          </p:txBody>
        </p:sp>
        <p:sp>
          <p:nvSpPr>
            <p:cNvPr id="6" name="Shape - Wisconsin"/>
            <p:cNvSpPr>
              <a:spLocks noChangeAspect="1"/>
            </p:cNvSpPr>
            <p:nvPr/>
          </p:nvSpPr>
          <p:spPr bwMode="auto">
            <a:xfrm>
              <a:off x="4975223" y="1535931"/>
              <a:ext cx="654051" cy="752475"/>
            </a:xfrm>
            <a:custGeom>
              <a:avLst/>
              <a:gdLst>
                <a:gd name="T0" fmla="*/ 30 w 415"/>
                <a:gd name="T1" fmla="*/ 33 h 484"/>
                <a:gd name="T2" fmla="*/ 61 w 415"/>
                <a:gd name="T3" fmla="*/ 28 h 484"/>
                <a:gd name="T4" fmla="*/ 90 w 415"/>
                <a:gd name="T5" fmla="*/ 28 h 484"/>
                <a:gd name="T6" fmla="*/ 107 w 415"/>
                <a:gd name="T7" fmla="*/ 0 h 484"/>
                <a:gd name="T8" fmla="*/ 121 w 415"/>
                <a:gd name="T9" fmla="*/ 36 h 484"/>
                <a:gd name="T10" fmla="*/ 166 w 415"/>
                <a:gd name="T11" fmla="*/ 36 h 484"/>
                <a:gd name="T12" fmla="*/ 189 w 415"/>
                <a:gd name="T13" fmla="*/ 68 h 484"/>
                <a:gd name="T14" fmla="*/ 236 w 415"/>
                <a:gd name="T15" fmla="*/ 59 h 484"/>
                <a:gd name="T16" fmla="*/ 267 w 415"/>
                <a:gd name="T17" fmla="*/ 80 h 484"/>
                <a:gd name="T18" fmla="*/ 325 w 415"/>
                <a:gd name="T19" fmla="*/ 95 h 484"/>
                <a:gd name="T20" fmla="*/ 336 w 415"/>
                <a:gd name="T21" fmla="*/ 121 h 484"/>
                <a:gd name="T22" fmla="*/ 365 w 415"/>
                <a:gd name="T23" fmla="*/ 122 h 484"/>
                <a:gd name="T24" fmla="*/ 356 w 415"/>
                <a:gd name="T25" fmla="*/ 147 h 484"/>
                <a:gd name="T26" fmla="*/ 367 w 415"/>
                <a:gd name="T27" fmla="*/ 176 h 484"/>
                <a:gd name="T28" fmla="*/ 347 w 415"/>
                <a:gd name="T29" fmla="*/ 211 h 484"/>
                <a:gd name="T30" fmla="*/ 361 w 415"/>
                <a:gd name="T31" fmla="*/ 219 h 484"/>
                <a:gd name="T32" fmla="*/ 394 w 415"/>
                <a:gd name="T33" fmla="*/ 180 h 484"/>
                <a:gd name="T34" fmla="*/ 392 w 415"/>
                <a:gd name="T35" fmla="*/ 167 h 484"/>
                <a:gd name="T36" fmla="*/ 406 w 415"/>
                <a:gd name="T37" fmla="*/ 161 h 484"/>
                <a:gd name="T38" fmla="*/ 415 w 415"/>
                <a:gd name="T39" fmla="*/ 180 h 484"/>
                <a:gd name="T40" fmla="*/ 389 w 415"/>
                <a:gd name="T41" fmla="*/ 207 h 484"/>
                <a:gd name="T42" fmla="*/ 379 w 415"/>
                <a:gd name="T43" fmla="*/ 268 h 484"/>
                <a:gd name="T44" fmla="*/ 379 w 415"/>
                <a:gd name="T45" fmla="*/ 371 h 484"/>
                <a:gd name="T46" fmla="*/ 394 w 415"/>
                <a:gd name="T47" fmla="*/ 389 h 484"/>
                <a:gd name="T48" fmla="*/ 388 w 415"/>
                <a:gd name="T49" fmla="*/ 453 h 484"/>
                <a:gd name="T50" fmla="*/ 191 w 415"/>
                <a:gd name="T51" fmla="*/ 484 h 484"/>
                <a:gd name="T52" fmla="*/ 142 w 415"/>
                <a:gd name="T53" fmla="*/ 454 h 484"/>
                <a:gd name="T54" fmla="*/ 152 w 415"/>
                <a:gd name="T55" fmla="*/ 416 h 484"/>
                <a:gd name="T56" fmla="*/ 128 w 415"/>
                <a:gd name="T57" fmla="*/ 374 h 484"/>
                <a:gd name="T58" fmla="*/ 107 w 415"/>
                <a:gd name="T59" fmla="*/ 322 h 484"/>
                <a:gd name="T60" fmla="*/ 52 w 415"/>
                <a:gd name="T61" fmla="*/ 270 h 484"/>
                <a:gd name="T62" fmla="*/ 18 w 415"/>
                <a:gd name="T63" fmla="*/ 270 h 484"/>
                <a:gd name="T64" fmla="*/ 18 w 415"/>
                <a:gd name="T65" fmla="*/ 198 h 484"/>
                <a:gd name="T66" fmla="*/ 0 w 415"/>
                <a:gd name="T67" fmla="*/ 171 h 484"/>
                <a:gd name="T68" fmla="*/ 39 w 415"/>
                <a:gd name="T69" fmla="*/ 130 h 484"/>
                <a:gd name="T70" fmla="*/ 30 w 415"/>
                <a:gd name="T71" fmla="*/ 33 h 48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15"/>
                <a:gd name="T109" fmla="*/ 0 h 484"/>
                <a:gd name="T110" fmla="*/ 415 w 415"/>
                <a:gd name="T111" fmla="*/ 484 h 48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15" h="484">
                  <a:moveTo>
                    <a:pt x="30" y="33"/>
                  </a:moveTo>
                  <a:lnTo>
                    <a:pt x="61" y="28"/>
                  </a:lnTo>
                  <a:lnTo>
                    <a:pt x="90" y="28"/>
                  </a:lnTo>
                  <a:lnTo>
                    <a:pt x="107" y="0"/>
                  </a:lnTo>
                  <a:lnTo>
                    <a:pt x="121" y="36"/>
                  </a:lnTo>
                  <a:lnTo>
                    <a:pt x="166" y="36"/>
                  </a:lnTo>
                  <a:lnTo>
                    <a:pt x="189" y="68"/>
                  </a:lnTo>
                  <a:lnTo>
                    <a:pt x="236" y="59"/>
                  </a:lnTo>
                  <a:lnTo>
                    <a:pt x="267" y="80"/>
                  </a:lnTo>
                  <a:lnTo>
                    <a:pt x="325" y="95"/>
                  </a:lnTo>
                  <a:lnTo>
                    <a:pt x="336" y="121"/>
                  </a:lnTo>
                  <a:lnTo>
                    <a:pt x="365" y="122"/>
                  </a:lnTo>
                  <a:lnTo>
                    <a:pt x="356" y="147"/>
                  </a:lnTo>
                  <a:lnTo>
                    <a:pt x="367" y="176"/>
                  </a:lnTo>
                  <a:lnTo>
                    <a:pt x="347" y="211"/>
                  </a:lnTo>
                  <a:lnTo>
                    <a:pt x="361" y="219"/>
                  </a:lnTo>
                  <a:lnTo>
                    <a:pt x="394" y="180"/>
                  </a:lnTo>
                  <a:lnTo>
                    <a:pt x="392" y="167"/>
                  </a:lnTo>
                  <a:lnTo>
                    <a:pt x="406" y="161"/>
                  </a:lnTo>
                  <a:lnTo>
                    <a:pt x="415" y="180"/>
                  </a:lnTo>
                  <a:lnTo>
                    <a:pt x="389" y="207"/>
                  </a:lnTo>
                  <a:lnTo>
                    <a:pt x="379" y="268"/>
                  </a:lnTo>
                  <a:lnTo>
                    <a:pt x="379" y="371"/>
                  </a:lnTo>
                  <a:lnTo>
                    <a:pt x="394" y="389"/>
                  </a:lnTo>
                  <a:lnTo>
                    <a:pt x="388" y="453"/>
                  </a:lnTo>
                  <a:lnTo>
                    <a:pt x="191" y="484"/>
                  </a:lnTo>
                  <a:lnTo>
                    <a:pt x="142" y="454"/>
                  </a:lnTo>
                  <a:lnTo>
                    <a:pt x="152" y="416"/>
                  </a:lnTo>
                  <a:lnTo>
                    <a:pt x="128" y="374"/>
                  </a:lnTo>
                  <a:lnTo>
                    <a:pt x="107" y="322"/>
                  </a:lnTo>
                  <a:lnTo>
                    <a:pt x="52" y="270"/>
                  </a:lnTo>
                  <a:lnTo>
                    <a:pt x="18" y="270"/>
                  </a:lnTo>
                  <a:lnTo>
                    <a:pt x="18" y="198"/>
                  </a:lnTo>
                  <a:lnTo>
                    <a:pt x="0" y="171"/>
                  </a:lnTo>
                  <a:lnTo>
                    <a:pt x="39" y="130"/>
                  </a:lnTo>
                  <a:lnTo>
                    <a:pt x="30" y="33"/>
                  </a:lnTo>
                  <a:close/>
                </a:path>
              </a:pathLst>
            </a:custGeom>
            <a:solidFill>
              <a:schemeClr val="tx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>
                <a:solidFill>
                  <a:schemeClr val="accent6"/>
                </a:solidFill>
                <a:latin typeface="+mj-lt"/>
              </a:endParaRPr>
            </a:p>
          </p:txBody>
        </p:sp>
        <p:sp>
          <p:nvSpPr>
            <p:cNvPr id="7" name="Shape - West Virginia"/>
            <p:cNvSpPr>
              <a:spLocks noChangeAspect="1"/>
            </p:cNvSpPr>
            <p:nvPr/>
          </p:nvSpPr>
          <p:spPr bwMode="auto">
            <a:xfrm>
              <a:off x="6345237" y="2388418"/>
              <a:ext cx="550863" cy="566738"/>
            </a:xfrm>
            <a:custGeom>
              <a:avLst/>
              <a:gdLst>
                <a:gd name="T0" fmla="*/ 2147483647 w 349"/>
                <a:gd name="T1" fmla="*/ 2147483647 h 365"/>
                <a:gd name="T2" fmla="*/ 2147483647 w 349"/>
                <a:gd name="T3" fmla="*/ 2147483647 h 365"/>
                <a:gd name="T4" fmla="*/ 0 w 349"/>
                <a:gd name="T5" fmla="*/ 2147483647 h 365"/>
                <a:gd name="T6" fmla="*/ 2147483647 w 349"/>
                <a:gd name="T7" fmla="*/ 2147483647 h 365"/>
                <a:gd name="T8" fmla="*/ 2147483647 w 349"/>
                <a:gd name="T9" fmla="*/ 2147483647 h 365"/>
                <a:gd name="T10" fmla="*/ 2147483647 w 349"/>
                <a:gd name="T11" fmla="*/ 2147483647 h 365"/>
                <a:gd name="T12" fmla="*/ 2147483647 w 349"/>
                <a:gd name="T13" fmla="*/ 2147483647 h 365"/>
                <a:gd name="T14" fmla="*/ 2147483647 w 349"/>
                <a:gd name="T15" fmla="*/ 2147483647 h 365"/>
                <a:gd name="T16" fmla="*/ 2147483647 w 349"/>
                <a:gd name="T17" fmla="*/ 2147483647 h 365"/>
                <a:gd name="T18" fmla="*/ 2147483647 w 349"/>
                <a:gd name="T19" fmla="*/ 2147483647 h 365"/>
                <a:gd name="T20" fmla="*/ 2147483647 w 349"/>
                <a:gd name="T21" fmla="*/ 2147483647 h 365"/>
                <a:gd name="T22" fmla="*/ 2147483647 w 349"/>
                <a:gd name="T23" fmla="*/ 2147483647 h 365"/>
                <a:gd name="T24" fmla="*/ 2147483647 w 349"/>
                <a:gd name="T25" fmla="*/ 2147483647 h 365"/>
                <a:gd name="T26" fmla="*/ 2147483647 w 349"/>
                <a:gd name="T27" fmla="*/ 2147483647 h 365"/>
                <a:gd name="T28" fmla="*/ 2147483647 w 349"/>
                <a:gd name="T29" fmla="*/ 2147483647 h 365"/>
                <a:gd name="T30" fmla="*/ 2147483647 w 349"/>
                <a:gd name="T31" fmla="*/ 2147483647 h 365"/>
                <a:gd name="T32" fmla="*/ 2147483647 w 349"/>
                <a:gd name="T33" fmla="*/ 0 h 365"/>
                <a:gd name="T34" fmla="*/ 2147483647 w 349"/>
                <a:gd name="T35" fmla="*/ 2147483647 h 365"/>
                <a:gd name="T36" fmla="*/ 2147483647 w 349"/>
                <a:gd name="T37" fmla="*/ 2147483647 h 365"/>
                <a:gd name="T38" fmla="*/ 2147483647 w 349"/>
                <a:gd name="T39" fmla="*/ 2147483647 h 365"/>
                <a:gd name="T40" fmla="*/ 2147483647 w 349"/>
                <a:gd name="T41" fmla="*/ 2147483647 h 36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49"/>
                <a:gd name="T64" fmla="*/ 0 h 365"/>
                <a:gd name="T65" fmla="*/ 349 w 349"/>
                <a:gd name="T66" fmla="*/ 365 h 36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49" h="365">
                  <a:moveTo>
                    <a:pt x="35" y="191"/>
                  </a:moveTo>
                  <a:lnTo>
                    <a:pt x="9" y="184"/>
                  </a:lnTo>
                  <a:lnTo>
                    <a:pt x="0" y="242"/>
                  </a:lnTo>
                  <a:lnTo>
                    <a:pt x="9" y="303"/>
                  </a:lnTo>
                  <a:lnTo>
                    <a:pt x="59" y="344"/>
                  </a:lnTo>
                  <a:lnTo>
                    <a:pt x="71" y="365"/>
                  </a:lnTo>
                  <a:lnTo>
                    <a:pt x="135" y="344"/>
                  </a:lnTo>
                  <a:lnTo>
                    <a:pt x="211" y="295"/>
                  </a:lnTo>
                  <a:lnTo>
                    <a:pt x="234" y="188"/>
                  </a:lnTo>
                  <a:lnTo>
                    <a:pt x="283" y="160"/>
                  </a:lnTo>
                  <a:lnTo>
                    <a:pt x="310" y="94"/>
                  </a:lnTo>
                  <a:lnTo>
                    <a:pt x="349" y="76"/>
                  </a:lnTo>
                  <a:lnTo>
                    <a:pt x="298" y="67"/>
                  </a:lnTo>
                  <a:lnTo>
                    <a:pt x="210" y="115"/>
                  </a:lnTo>
                  <a:lnTo>
                    <a:pt x="196" y="69"/>
                  </a:lnTo>
                  <a:lnTo>
                    <a:pt x="120" y="73"/>
                  </a:lnTo>
                  <a:lnTo>
                    <a:pt x="103" y="0"/>
                  </a:lnTo>
                  <a:lnTo>
                    <a:pt x="83" y="20"/>
                  </a:lnTo>
                  <a:lnTo>
                    <a:pt x="89" y="124"/>
                  </a:lnTo>
                  <a:lnTo>
                    <a:pt x="55" y="133"/>
                  </a:lnTo>
                  <a:lnTo>
                    <a:pt x="35" y="191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latin typeface="+mj-lt"/>
              </a:endParaRPr>
            </a:p>
          </p:txBody>
        </p:sp>
        <p:sp>
          <p:nvSpPr>
            <p:cNvPr id="8" name="Shape - Washington"/>
            <p:cNvSpPr>
              <a:spLocks noChangeAspect="1"/>
            </p:cNvSpPr>
            <p:nvPr/>
          </p:nvSpPr>
          <p:spPr bwMode="auto">
            <a:xfrm>
              <a:off x="1463675" y="996181"/>
              <a:ext cx="835025" cy="603250"/>
            </a:xfrm>
            <a:custGeom>
              <a:avLst/>
              <a:gdLst>
                <a:gd name="T0" fmla="*/ 2147483647 w 530"/>
                <a:gd name="T1" fmla="*/ 0 h 389"/>
                <a:gd name="T2" fmla="*/ 2147483647 w 530"/>
                <a:gd name="T3" fmla="*/ 2147483647 h 389"/>
                <a:gd name="T4" fmla="*/ 2147483647 w 530"/>
                <a:gd name="T5" fmla="*/ 2147483647 h 389"/>
                <a:gd name="T6" fmla="*/ 2147483647 w 530"/>
                <a:gd name="T7" fmla="*/ 2147483647 h 389"/>
                <a:gd name="T8" fmla="*/ 2147483647 w 530"/>
                <a:gd name="T9" fmla="*/ 2147483647 h 389"/>
                <a:gd name="T10" fmla="*/ 2147483647 w 530"/>
                <a:gd name="T11" fmla="*/ 2147483647 h 389"/>
                <a:gd name="T12" fmla="*/ 2147483647 w 530"/>
                <a:gd name="T13" fmla="*/ 2147483647 h 389"/>
                <a:gd name="T14" fmla="*/ 2147483647 w 530"/>
                <a:gd name="T15" fmla="*/ 2147483647 h 389"/>
                <a:gd name="T16" fmla="*/ 2147483647 w 530"/>
                <a:gd name="T17" fmla="*/ 2147483647 h 389"/>
                <a:gd name="T18" fmla="*/ 2147483647 w 530"/>
                <a:gd name="T19" fmla="*/ 2147483647 h 389"/>
                <a:gd name="T20" fmla="*/ 2147483647 w 530"/>
                <a:gd name="T21" fmla="*/ 2147483647 h 389"/>
                <a:gd name="T22" fmla="*/ 2147483647 w 530"/>
                <a:gd name="T23" fmla="*/ 2147483647 h 389"/>
                <a:gd name="T24" fmla="*/ 2147483647 w 530"/>
                <a:gd name="T25" fmla="*/ 2147483647 h 389"/>
                <a:gd name="T26" fmla="*/ 2147483647 w 530"/>
                <a:gd name="T27" fmla="*/ 2147483647 h 389"/>
                <a:gd name="T28" fmla="*/ 2147483647 w 530"/>
                <a:gd name="T29" fmla="*/ 2147483647 h 389"/>
                <a:gd name="T30" fmla="*/ 2147483647 w 530"/>
                <a:gd name="T31" fmla="*/ 2147483647 h 389"/>
                <a:gd name="T32" fmla="*/ 2147483647 w 530"/>
                <a:gd name="T33" fmla="*/ 2147483647 h 389"/>
                <a:gd name="T34" fmla="*/ 2147483647 w 530"/>
                <a:gd name="T35" fmla="*/ 2147483647 h 389"/>
                <a:gd name="T36" fmla="*/ 2147483647 w 530"/>
                <a:gd name="T37" fmla="*/ 2147483647 h 389"/>
                <a:gd name="T38" fmla="*/ 2147483647 w 530"/>
                <a:gd name="T39" fmla="*/ 2147483647 h 389"/>
                <a:gd name="T40" fmla="*/ 0 w 530"/>
                <a:gd name="T41" fmla="*/ 2147483647 h 389"/>
                <a:gd name="T42" fmla="*/ 2147483647 w 530"/>
                <a:gd name="T43" fmla="*/ 2147483647 h 389"/>
                <a:gd name="T44" fmla="*/ 2147483647 w 530"/>
                <a:gd name="T45" fmla="*/ 2147483647 h 389"/>
                <a:gd name="T46" fmla="*/ 2147483647 w 530"/>
                <a:gd name="T47" fmla="*/ 2147483647 h 389"/>
                <a:gd name="T48" fmla="*/ 2147483647 w 530"/>
                <a:gd name="T49" fmla="*/ 2147483647 h 389"/>
                <a:gd name="T50" fmla="*/ 2147483647 w 530"/>
                <a:gd name="T51" fmla="*/ 2147483647 h 389"/>
                <a:gd name="T52" fmla="*/ 2147483647 w 530"/>
                <a:gd name="T53" fmla="*/ 2147483647 h 389"/>
                <a:gd name="T54" fmla="*/ 2147483647 w 530"/>
                <a:gd name="T55" fmla="*/ 2147483647 h 389"/>
                <a:gd name="T56" fmla="*/ 2147483647 w 530"/>
                <a:gd name="T57" fmla="*/ 2147483647 h 389"/>
                <a:gd name="T58" fmla="*/ 2147483647 w 530"/>
                <a:gd name="T59" fmla="*/ 2147483647 h 389"/>
                <a:gd name="T60" fmla="*/ 2147483647 w 530"/>
                <a:gd name="T61" fmla="*/ 2147483647 h 389"/>
                <a:gd name="T62" fmla="*/ 2147483647 w 530"/>
                <a:gd name="T63" fmla="*/ 2147483647 h 389"/>
                <a:gd name="T64" fmla="*/ 2147483647 w 530"/>
                <a:gd name="T65" fmla="*/ 2147483647 h 389"/>
                <a:gd name="T66" fmla="*/ 2147483647 w 530"/>
                <a:gd name="T67" fmla="*/ 2147483647 h 389"/>
                <a:gd name="T68" fmla="*/ 2147483647 w 530"/>
                <a:gd name="T69" fmla="*/ 2147483647 h 389"/>
                <a:gd name="T70" fmla="*/ 2147483647 w 530"/>
                <a:gd name="T71" fmla="*/ 2147483647 h 389"/>
                <a:gd name="T72" fmla="*/ 2147483647 w 530"/>
                <a:gd name="T73" fmla="*/ 2147483647 h 389"/>
                <a:gd name="T74" fmla="*/ 2147483647 w 530"/>
                <a:gd name="T75" fmla="*/ 0 h 38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30"/>
                <a:gd name="T115" fmla="*/ 0 h 389"/>
                <a:gd name="T116" fmla="*/ 530 w 530"/>
                <a:gd name="T117" fmla="*/ 389 h 38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30" h="389">
                  <a:moveTo>
                    <a:pt x="134" y="0"/>
                  </a:moveTo>
                  <a:lnTo>
                    <a:pt x="243" y="30"/>
                  </a:lnTo>
                  <a:lnTo>
                    <a:pt x="326" y="49"/>
                  </a:lnTo>
                  <a:lnTo>
                    <a:pt x="366" y="58"/>
                  </a:lnTo>
                  <a:lnTo>
                    <a:pt x="408" y="64"/>
                  </a:lnTo>
                  <a:lnTo>
                    <a:pt x="463" y="74"/>
                  </a:lnTo>
                  <a:lnTo>
                    <a:pt x="530" y="86"/>
                  </a:lnTo>
                  <a:lnTo>
                    <a:pt x="487" y="389"/>
                  </a:lnTo>
                  <a:lnTo>
                    <a:pt x="281" y="345"/>
                  </a:lnTo>
                  <a:lnTo>
                    <a:pt x="253" y="365"/>
                  </a:lnTo>
                  <a:lnTo>
                    <a:pt x="216" y="335"/>
                  </a:lnTo>
                  <a:lnTo>
                    <a:pt x="183" y="365"/>
                  </a:lnTo>
                  <a:lnTo>
                    <a:pt x="153" y="339"/>
                  </a:lnTo>
                  <a:lnTo>
                    <a:pt x="68" y="335"/>
                  </a:lnTo>
                  <a:lnTo>
                    <a:pt x="80" y="286"/>
                  </a:lnTo>
                  <a:lnTo>
                    <a:pt x="19" y="281"/>
                  </a:lnTo>
                  <a:lnTo>
                    <a:pt x="13" y="253"/>
                  </a:lnTo>
                  <a:lnTo>
                    <a:pt x="25" y="223"/>
                  </a:lnTo>
                  <a:lnTo>
                    <a:pt x="10" y="196"/>
                  </a:lnTo>
                  <a:lnTo>
                    <a:pt x="11" y="120"/>
                  </a:lnTo>
                  <a:lnTo>
                    <a:pt x="0" y="62"/>
                  </a:lnTo>
                  <a:lnTo>
                    <a:pt x="7" y="40"/>
                  </a:lnTo>
                  <a:lnTo>
                    <a:pt x="34" y="49"/>
                  </a:lnTo>
                  <a:lnTo>
                    <a:pt x="62" y="83"/>
                  </a:lnTo>
                  <a:lnTo>
                    <a:pt x="114" y="91"/>
                  </a:lnTo>
                  <a:lnTo>
                    <a:pt x="128" y="119"/>
                  </a:lnTo>
                  <a:lnTo>
                    <a:pt x="102" y="119"/>
                  </a:lnTo>
                  <a:lnTo>
                    <a:pt x="99" y="143"/>
                  </a:lnTo>
                  <a:lnTo>
                    <a:pt x="114" y="146"/>
                  </a:lnTo>
                  <a:lnTo>
                    <a:pt x="120" y="170"/>
                  </a:lnTo>
                  <a:lnTo>
                    <a:pt x="89" y="187"/>
                  </a:lnTo>
                  <a:lnTo>
                    <a:pt x="89" y="204"/>
                  </a:lnTo>
                  <a:lnTo>
                    <a:pt x="125" y="204"/>
                  </a:lnTo>
                  <a:lnTo>
                    <a:pt x="134" y="162"/>
                  </a:lnTo>
                  <a:lnTo>
                    <a:pt x="161" y="137"/>
                  </a:lnTo>
                  <a:lnTo>
                    <a:pt x="128" y="71"/>
                  </a:lnTo>
                  <a:lnTo>
                    <a:pt x="149" y="5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latin typeface="+mj-lt"/>
              </a:endParaRPr>
            </a:p>
          </p:txBody>
        </p:sp>
        <p:grpSp>
          <p:nvGrpSpPr>
            <p:cNvPr id="9" name="Shape - Virginia"/>
            <p:cNvGrpSpPr>
              <a:grpSpLocks/>
            </p:cNvGrpSpPr>
            <p:nvPr/>
          </p:nvGrpSpPr>
          <p:grpSpPr bwMode="auto">
            <a:xfrm>
              <a:off x="6276972" y="2507480"/>
              <a:ext cx="1009651" cy="596900"/>
              <a:chOff x="3911" y="1540"/>
              <a:chExt cx="636" cy="376"/>
            </a:xfrm>
            <a:solidFill>
              <a:srgbClr val="0072C0"/>
            </a:solidFill>
          </p:grpSpPr>
          <p:sp>
            <p:nvSpPr>
              <p:cNvPr id="129" name="Freeform 65"/>
              <p:cNvSpPr>
                <a:spLocks noChangeAspect="1"/>
              </p:cNvSpPr>
              <p:nvPr/>
            </p:nvSpPr>
            <p:spPr bwMode="auto">
              <a:xfrm>
                <a:off x="3911" y="1540"/>
                <a:ext cx="613" cy="376"/>
              </a:xfrm>
              <a:custGeom>
                <a:avLst/>
                <a:gdLst>
                  <a:gd name="T0" fmla="*/ 102 w 616"/>
                  <a:gd name="T1" fmla="*/ 253 h 383"/>
                  <a:gd name="T2" fmla="*/ 84 w 616"/>
                  <a:gd name="T3" fmla="*/ 290 h 383"/>
                  <a:gd name="T4" fmla="*/ 59 w 616"/>
                  <a:gd name="T5" fmla="*/ 300 h 383"/>
                  <a:gd name="T6" fmla="*/ 57 w 616"/>
                  <a:gd name="T7" fmla="*/ 325 h 383"/>
                  <a:gd name="T8" fmla="*/ 3 w 616"/>
                  <a:gd name="T9" fmla="*/ 343 h 383"/>
                  <a:gd name="T10" fmla="*/ 0 w 616"/>
                  <a:gd name="T11" fmla="*/ 362 h 383"/>
                  <a:gd name="T12" fmla="*/ 144 w 616"/>
                  <a:gd name="T13" fmla="*/ 339 h 383"/>
                  <a:gd name="T14" fmla="*/ 406 w 616"/>
                  <a:gd name="T15" fmla="*/ 287 h 383"/>
                  <a:gd name="T16" fmla="*/ 607 w 616"/>
                  <a:gd name="T17" fmla="*/ 240 h 383"/>
                  <a:gd name="T18" fmla="*/ 607 w 616"/>
                  <a:gd name="T19" fmla="*/ 203 h 383"/>
                  <a:gd name="T20" fmla="*/ 585 w 616"/>
                  <a:gd name="T21" fmla="*/ 191 h 383"/>
                  <a:gd name="T22" fmla="*/ 567 w 616"/>
                  <a:gd name="T23" fmla="*/ 210 h 383"/>
                  <a:gd name="T24" fmla="*/ 556 w 616"/>
                  <a:gd name="T25" fmla="*/ 161 h 383"/>
                  <a:gd name="T26" fmla="*/ 567 w 616"/>
                  <a:gd name="T27" fmla="*/ 118 h 383"/>
                  <a:gd name="T28" fmla="*/ 494 w 616"/>
                  <a:gd name="T29" fmla="*/ 84 h 383"/>
                  <a:gd name="T30" fmla="*/ 442 w 616"/>
                  <a:gd name="T31" fmla="*/ 93 h 383"/>
                  <a:gd name="T32" fmla="*/ 440 w 616"/>
                  <a:gd name="T33" fmla="*/ 27 h 383"/>
                  <a:gd name="T34" fmla="*/ 387 w 616"/>
                  <a:gd name="T35" fmla="*/ 0 h 383"/>
                  <a:gd name="T36" fmla="*/ 346 w 616"/>
                  <a:gd name="T37" fmla="*/ 17 h 383"/>
                  <a:gd name="T38" fmla="*/ 319 w 616"/>
                  <a:gd name="T39" fmla="*/ 80 h 383"/>
                  <a:gd name="T40" fmla="*/ 275 w 616"/>
                  <a:gd name="T41" fmla="*/ 105 h 383"/>
                  <a:gd name="T42" fmla="*/ 255 w 616"/>
                  <a:gd name="T43" fmla="*/ 204 h 383"/>
                  <a:gd name="T44" fmla="*/ 178 w 616"/>
                  <a:gd name="T45" fmla="*/ 253 h 383"/>
                  <a:gd name="T46" fmla="*/ 115 w 616"/>
                  <a:gd name="T47" fmla="*/ 274 h 383"/>
                  <a:gd name="T48" fmla="*/ 102 w 616"/>
                  <a:gd name="T49" fmla="*/ 253 h 38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616"/>
                  <a:gd name="T76" fmla="*/ 0 h 383"/>
                  <a:gd name="T77" fmla="*/ 616 w 616"/>
                  <a:gd name="T78" fmla="*/ 383 h 38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616" h="383">
                    <a:moveTo>
                      <a:pt x="102" y="268"/>
                    </a:moveTo>
                    <a:lnTo>
                      <a:pt x="84" y="307"/>
                    </a:lnTo>
                    <a:lnTo>
                      <a:pt x="59" y="318"/>
                    </a:lnTo>
                    <a:lnTo>
                      <a:pt x="57" y="343"/>
                    </a:lnTo>
                    <a:lnTo>
                      <a:pt x="3" y="362"/>
                    </a:lnTo>
                    <a:lnTo>
                      <a:pt x="0" y="383"/>
                    </a:lnTo>
                    <a:lnTo>
                      <a:pt x="147" y="358"/>
                    </a:lnTo>
                    <a:lnTo>
                      <a:pt x="412" y="303"/>
                    </a:lnTo>
                    <a:lnTo>
                      <a:pt x="616" y="254"/>
                    </a:lnTo>
                    <a:lnTo>
                      <a:pt x="616" y="215"/>
                    </a:lnTo>
                    <a:lnTo>
                      <a:pt x="594" y="203"/>
                    </a:lnTo>
                    <a:lnTo>
                      <a:pt x="576" y="222"/>
                    </a:lnTo>
                    <a:lnTo>
                      <a:pt x="565" y="170"/>
                    </a:lnTo>
                    <a:lnTo>
                      <a:pt x="576" y="124"/>
                    </a:lnTo>
                    <a:lnTo>
                      <a:pt x="500" y="90"/>
                    </a:lnTo>
                    <a:lnTo>
                      <a:pt x="448" y="99"/>
                    </a:lnTo>
                    <a:lnTo>
                      <a:pt x="446" y="27"/>
                    </a:lnTo>
                    <a:lnTo>
                      <a:pt x="393" y="0"/>
                    </a:lnTo>
                    <a:lnTo>
                      <a:pt x="352" y="17"/>
                    </a:lnTo>
                    <a:lnTo>
                      <a:pt x="325" y="84"/>
                    </a:lnTo>
                    <a:lnTo>
                      <a:pt x="278" y="111"/>
                    </a:lnTo>
                    <a:lnTo>
                      <a:pt x="258" y="216"/>
                    </a:lnTo>
                    <a:lnTo>
                      <a:pt x="181" y="268"/>
                    </a:lnTo>
                    <a:lnTo>
                      <a:pt x="118" y="289"/>
                    </a:lnTo>
                    <a:lnTo>
                      <a:pt x="102" y="268"/>
                    </a:lnTo>
                    <a:close/>
                  </a:path>
                </a:pathLst>
              </a:custGeom>
              <a:solidFill>
                <a:schemeClr val="tx2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+mj-lt"/>
                </a:endParaRPr>
              </a:p>
            </p:txBody>
          </p:sp>
          <p:sp>
            <p:nvSpPr>
              <p:cNvPr id="130" name="Freeform 66"/>
              <p:cNvSpPr>
                <a:spLocks noChangeAspect="1"/>
              </p:cNvSpPr>
              <p:nvPr/>
            </p:nvSpPr>
            <p:spPr bwMode="auto">
              <a:xfrm>
                <a:off x="4506" y="1634"/>
                <a:ext cx="41" cy="69"/>
              </a:xfrm>
              <a:custGeom>
                <a:avLst/>
                <a:gdLst>
                  <a:gd name="T0" fmla="*/ 0 w 42"/>
                  <a:gd name="T1" fmla="*/ 6 h 71"/>
                  <a:gd name="T2" fmla="*/ 39 w 42"/>
                  <a:gd name="T3" fmla="*/ 0 h 71"/>
                  <a:gd name="T4" fmla="*/ 18 w 42"/>
                  <a:gd name="T5" fmla="*/ 65 h 71"/>
                  <a:gd name="T6" fmla="*/ 2 w 42"/>
                  <a:gd name="T7" fmla="*/ 64 h 71"/>
                  <a:gd name="T8" fmla="*/ 0 w 42"/>
                  <a:gd name="T9" fmla="*/ 6 h 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71"/>
                  <a:gd name="T17" fmla="*/ 42 w 42"/>
                  <a:gd name="T18" fmla="*/ 71 h 7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71">
                    <a:moveTo>
                      <a:pt x="0" y="6"/>
                    </a:moveTo>
                    <a:lnTo>
                      <a:pt x="42" y="0"/>
                    </a:lnTo>
                    <a:lnTo>
                      <a:pt x="18" y="71"/>
                    </a:lnTo>
                    <a:lnTo>
                      <a:pt x="2" y="7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chemeClr val="tx2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+mj-lt"/>
                </a:endParaRPr>
              </a:p>
            </p:txBody>
          </p:sp>
        </p:grpSp>
        <p:sp>
          <p:nvSpPr>
            <p:cNvPr id="10" name="Shape - Vermont"/>
            <p:cNvSpPr>
              <a:spLocks noChangeAspect="1"/>
            </p:cNvSpPr>
            <p:nvPr/>
          </p:nvSpPr>
          <p:spPr bwMode="auto">
            <a:xfrm>
              <a:off x="7172325" y="1442268"/>
              <a:ext cx="220663" cy="401638"/>
            </a:xfrm>
            <a:custGeom>
              <a:avLst/>
              <a:gdLst>
                <a:gd name="T0" fmla="*/ 0 w 139"/>
                <a:gd name="T1" fmla="*/ 2147483647 h 257"/>
                <a:gd name="T2" fmla="*/ 2147483647 w 139"/>
                <a:gd name="T3" fmla="*/ 0 h 257"/>
                <a:gd name="T4" fmla="*/ 2147483647 w 139"/>
                <a:gd name="T5" fmla="*/ 2147483647 h 257"/>
                <a:gd name="T6" fmla="*/ 2147483647 w 139"/>
                <a:gd name="T7" fmla="*/ 2147483647 h 257"/>
                <a:gd name="T8" fmla="*/ 2147483647 w 139"/>
                <a:gd name="T9" fmla="*/ 2147483647 h 257"/>
                <a:gd name="T10" fmla="*/ 2147483647 w 139"/>
                <a:gd name="T11" fmla="*/ 2147483647 h 257"/>
                <a:gd name="T12" fmla="*/ 2147483647 w 139"/>
                <a:gd name="T13" fmla="*/ 2147483647 h 257"/>
                <a:gd name="T14" fmla="*/ 2147483647 w 139"/>
                <a:gd name="T15" fmla="*/ 2147483647 h 257"/>
                <a:gd name="T16" fmla="*/ 2147483647 w 139"/>
                <a:gd name="T17" fmla="*/ 2147483647 h 257"/>
                <a:gd name="T18" fmla="*/ 0 w 139"/>
                <a:gd name="T19" fmla="*/ 2147483647 h 25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9"/>
                <a:gd name="T31" fmla="*/ 0 h 257"/>
                <a:gd name="T32" fmla="*/ 139 w 139"/>
                <a:gd name="T33" fmla="*/ 257 h 25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9" h="257">
                  <a:moveTo>
                    <a:pt x="0" y="27"/>
                  </a:moveTo>
                  <a:lnTo>
                    <a:pt x="102" y="0"/>
                  </a:lnTo>
                  <a:lnTo>
                    <a:pt x="139" y="70"/>
                  </a:lnTo>
                  <a:lnTo>
                    <a:pt x="120" y="88"/>
                  </a:lnTo>
                  <a:lnTo>
                    <a:pt x="127" y="243"/>
                  </a:lnTo>
                  <a:lnTo>
                    <a:pt x="69" y="257"/>
                  </a:lnTo>
                  <a:lnTo>
                    <a:pt x="41" y="193"/>
                  </a:lnTo>
                  <a:lnTo>
                    <a:pt x="39" y="117"/>
                  </a:lnTo>
                  <a:lnTo>
                    <a:pt x="14" y="94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solidFill>
                  <a:schemeClr val="accent6"/>
                </a:solidFill>
                <a:latin typeface="+mj-lt"/>
              </a:endParaRPr>
            </a:p>
          </p:txBody>
        </p:sp>
        <p:sp>
          <p:nvSpPr>
            <p:cNvPr id="11" name="Shape - Utah"/>
            <p:cNvSpPr>
              <a:spLocks noChangeAspect="1"/>
            </p:cNvSpPr>
            <p:nvPr/>
          </p:nvSpPr>
          <p:spPr bwMode="auto">
            <a:xfrm>
              <a:off x="2351088" y="2280468"/>
              <a:ext cx="693737" cy="885825"/>
            </a:xfrm>
            <a:custGeom>
              <a:avLst/>
              <a:gdLst>
                <a:gd name="T0" fmla="*/ 2147483647 w 441"/>
                <a:gd name="T1" fmla="*/ 0 h 569"/>
                <a:gd name="T2" fmla="*/ 2147483647 w 441"/>
                <a:gd name="T3" fmla="*/ 2147483647 h 569"/>
                <a:gd name="T4" fmla="*/ 2147483647 w 441"/>
                <a:gd name="T5" fmla="*/ 2147483647 h 569"/>
                <a:gd name="T6" fmla="*/ 2147483647 w 441"/>
                <a:gd name="T7" fmla="*/ 2147483647 h 569"/>
                <a:gd name="T8" fmla="*/ 2147483647 w 441"/>
                <a:gd name="T9" fmla="*/ 2147483647 h 569"/>
                <a:gd name="T10" fmla="*/ 0 w 441"/>
                <a:gd name="T11" fmla="*/ 2147483647 h 569"/>
                <a:gd name="T12" fmla="*/ 2147483647 w 441"/>
                <a:gd name="T13" fmla="*/ 2147483647 h 569"/>
                <a:gd name="T14" fmla="*/ 2147483647 w 441"/>
                <a:gd name="T15" fmla="*/ 0 h 56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41"/>
                <a:gd name="T25" fmla="*/ 0 h 569"/>
                <a:gd name="T26" fmla="*/ 441 w 441"/>
                <a:gd name="T27" fmla="*/ 569 h 56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41" h="569">
                  <a:moveTo>
                    <a:pt x="82" y="0"/>
                  </a:moveTo>
                  <a:lnTo>
                    <a:pt x="298" y="30"/>
                  </a:lnTo>
                  <a:lnTo>
                    <a:pt x="283" y="139"/>
                  </a:lnTo>
                  <a:lnTo>
                    <a:pt x="441" y="154"/>
                  </a:lnTo>
                  <a:lnTo>
                    <a:pt x="398" y="569"/>
                  </a:lnTo>
                  <a:lnTo>
                    <a:pt x="0" y="526"/>
                  </a:lnTo>
                  <a:lnTo>
                    <a:pt x="40" y="261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chemeClr val="tx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latin typeface="+mj-lt"/>
              </a:endParaRPr>
            </a:p>
          </p:txBody>
        </p:sp>
        <p:sp>
          <p:nvSpPr>
            <p:cNvPr id="12" name="Shape - Texas"/>
            <p:cNvSpPr>
              <a:spLocks noChangeAspect="1"/>
            </p:cNvSpPr>
            <p:nvPr/>
          </p:nvSpPr>
          <p:spPr bwMode="auto">
            <a:xfrm>
              <a:off x="3225798" y="3286942"/>
              <a:ext cx="1816100" cy="1662113"/>
            </a:xfrm>
            <a:custGeom>
              <a:avLst/>
              <a:gdLst>
                <a:gd name="T0" fmla="*/ 2147483647 w 1152"/>
                <a:gd name="T1" fmla="*/ 0 h 1067"/>
                <a:gd name="T2" fmla="*/ 2147483647 w 1152"/>
                <a:gd name="T3" fmla="*/ 2147483647 h 1067"/>
                <a:gd name="T4" fmla="*/ 2147483647 w 1152"/>
                <a:gd name="T5" fmla="*/ 2147483647 h 1067"/>
                <a:gd name="T6" fmla="*/ 2147483647 w 1152"/>
                <a:gd name="T7" fmla="*/ 2147483647 h 1067"/>
                <a:gd name="T8" fmla="*/ 2147483647 w 1152"/>
                <a:gd name="T9" fmla="*/ 2147483647 h 1067"/>
                <a:gd name="T10" fmla="*/ 2147483647 w 1152"/>
                <a:gd name="T11" fmla="*/ 2147483647 h 1067"/>
                <a:gd name="T12" fmla="*/ 2147483647 w 1152"/>
                <a:gd name="T13" fmla="*/ 2147483647 h 1067"/>
                <a:gd name="T14" fmla="*/ 2147483647 w 1152"/>
                <a:gd name="T15" fmla="*/ 2147483647 h 1067"/>
                <a:gd name="T16" fmla="*/ 2147483647 w 1152"/>
                <a:gd name="T17" fmla="*/ 2147483647 h 1067"/>
                <a:gd name="T18" fmla="*/ 2147483647 w 1152"/>
                <a:gd name="T19" fmla="*/ 2147483647 h 1067"/>
                <a:gd name="T20" fmla="*/ 2147483647 w 1152"/>
                <a:gd name="T21" fmla="*/ 2147483647 h 1067"/>
                <a:gd name="T22" fmla="*/ 2147483647 w 1152"/>
                <a:gd name="T23" fmla="*/ 2147483647 h 1067"/>
                <a:gd name="T24" fmla="*/ 2147483647 w 1152"/>
                <a:gd name="T25" fmla="*/ 2147483647 h 1067"/>
                <a:gd name="T26" fmla="*/ 2147483647 w 1152"/>
                <a:gd name="T27" fmla="*/ 2147483647 h 1067"/>
                <a:gd name="T28" fmla="*/ 2147483647 w 1152"/>
                <a:gd name="T29" fmla="*/ 2147483647 h 1067"/>
                <a:gd name="T30" fmla="*/ 2147483647 w 1152"/>
                <a:gd name="T31" fmla="*/ 2147483647 h 1067"/>
                <a:gd name="T32" fmla="*/ 2147483647 w 1152"/>
                <a:gd name="T33" fmla="*/ 2147483647 h 1067"/>
                <a:gd name="T34" fmla="*/ 2147483647 w 1152"/>
                <a:gd name="T35" fmla="*/ 2147483647 h 1067"/>
                <a:gd name="T36" fmla="*/ 2147483647 w 1152"/>
                <a:gd name="T37" fmla="*/ 2147483647 h 1067"/>
                <a:gd name="T38" fmla="*/ 2147483647 w 1152"/>
                <a:gd name="T39" fmla="*/ 2147483647 h 1067"/>
                <a:gd name="T40" fmla="*/ 2147483647 w 1152"/>
                <a:gd name="T41" fmla="*/ 2147483647 h 1067"/>
                <a:gd name="T42" fmla="*/ 2147483647 w 1152"/>
                <a:gd name="T43" fmla="*/ 2147483647 h 1067"/>
                <a:gd name="T44" fmla="*/ 2147483647 w 1152"/>
                <a:gd name="T45" fmla="*/ 2147483647 h 1067"/>
                <a:gd name="T46" fmla="*/ 2147483647 w 1152"/>
                <a:gd name="T47" fmla="*/ 2147483647 h 1067"/>
                <a:gd name="T48" fmla="*/ 2147483647 w 1152"/>
                <a:gd name="T49" fmla="*/ 2147483647 h 1067"/>
                <a:gd name="T50" fmla="*/ 2147483647 w 1152"/>
                <a:gd name="T51" fmla="*/ 2147483647 h 1067"/>
                <a:gd name="T52" fmla="*/ 2147483647 w 1152"/>
                <a:gd name="T53" fmla="*/ 2147483647 h 1067"/>
                <a:gd name="T54" fmla="*/ 2147483647 w 1152"/>
                <a:gd name="T55" fmla="*/ 2147483647 h 1067"/>
                <a:gd name="T56" fmla="*/ 2147483647 w 1152"/>
                <a:gd name="T57" fmla="*/ 2147483647 h 1067"/>
                <a:gd name="T58" fmla="*/ 2147483647 w 1152"/>
                <a:gd name="T59" fmla="*/ 2147483647 h 1067"/>
                <a:gd name="T60" fmla="*/ 2147483647 w 1152"/>
                <a:gd name="T61" fmla="*/ 2147483647 h 1067"/>
                <a:gd name="T62" fmla="*/ 2147483647 w 1152"/>
                <a:gd name="T63" fmla="*/ 2147483647 h 1067"/>
                <a:gd name="T64" fmla="*/ 2147483647 w 1152"/>
                <a:gd name="T65" fmla="*/ 2147483647 h 1067"/>
                <a:gd name="T66" fmla="*/ 2147483647 w 1152"/>
                <a:gd name="T67" fmla="*/ 2147483647 h 1067"/>
                <a:gd name="T68" fmla="*/ 2147483647 w 1152"/>
                <a:gd name="T69" fmla="*/ 2147483647 h 1067"/>
                <a:gd name="T70" fmla="*/ 2147483647 w 1152"/>
                <a:gd name="T71" fmla="*/ 2147483647 h 1067"/>
                <a:gd name="T72" fmla="*/ 2147483647 w 1152"/>
                <a:gd name="T73" fmla="*/ 2147483647 h 1067"/>
                <a:gd name="T74" fmla="*/ 2147483647 w 1152"/>
                <a:gd name="T75" fmla="*/ 2147483647 h 1067"/>
                <a:gd name="T76" fmla="*/ 2147483647 w 1152"/>
                <a:gd name="T77" fmla="*/ 2147483647 h 1067"/>
                <a:gd name="T78" fmla="*/ 2147483647 w 1152"/>
                <a:gd name="T79" fmla="*/ 2147483647 h 1067"/>
                <a:gd name="T80" fmla="*/ 2147483647 w 1152"/>
                <a:gd name="T81" fmla="*/ 2147483647 h 1067"/>
                <a:gd name="T82" fmla="*/ 2147483647 w 1152"/>
                <a:gd name="T83" fmla="*/ 2147483647 h 1067"/>
                <a:gd name="T84" fmla="*/ 2147483647 w 1152"/>
                <a:gd name="T85" fmla="*/ 2147483647 h 1067"/>
                <a:gd name="T86" fmla="*/ 2147483647 w 1152"/>
                <a:gd name="T87" fmla="*/ 2147483647 h 1067"/>
                <a:gd name="T88" fmla="*/ 2147483647 w 1152"/>
                <a:gd name="T89" fmla="*/ 2147483647 h 1067"/>
                <a:gd name="T90" fmla="*/ 2147483647 w 1152"/>
                <a:gd name="T91" fmla="*/ 2147483647 h 1067"/>
                <a:gd name="T92" fmla="*/ 0 w 1152"/>
                <a:gd name="T93" fmla="*/ 2147483647 h 1067"/>
                <a:gd name="T94" fmla="*/ 0 w 1152"/>
                <a:gd name="T95" fmla="*/ 2147483647 h 1067"/>
                <a:gd name="T96" fmla="*/ 2147483647 w 1152"/>
                <a:gd name="T97" fmla="*/ 2147483647 h 1067"/>
                <a:gd name="T98" fmla="*/ 2147483647 w 1152"/>
                <a:gd name="T99" fmla="*/ 2147483647 h 1067"/>
                <a:gd name="T100" fmla="*/ 2147483647 w 1152"/>
                <a:gd name="T101" fmla="*/ 0 h 106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152"/>
                <a:gd name="T154" fmla="*/ 0 h 1067"/>
                <a:gd name="T155" fmla="*/ 1152 w 1152"/>
                <a:gd name="T156" fmla="*/ 1067 h 1067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152" h="1067">
                  <a:moveTo>
                    <a:pt x="334" y="0"/>
                  </a:moveTo>
                  <a:lnTo>
                    <a:pt x="589" y="9"/>
                  </a:lnTo>
                  <a:lnTo>
                    <a:pt x="589" y="203"/>
                  </a:lnTo>
                  <a:lnTo>
                    <a:pt x="719" y="257"/>
                  </a:lnTo>
                  <a:lnTo>
                    <a:pt x="754" y="239"/>
                  </a:lnTo>
                  <a:lnTo>
                    <a:pt x="839" y="281"/>
                  </a:lnTo>
                  <a:lnTo>
                    <a:pt x="890" y="278"/>
                  </a:lnTo>
                  <a:lnTo>
                    <a:pt x="988" y="236"/>
                  </a:lnTo>
                  <a:lnTo>
                    <a:pt x="1045" y="276"/>
                  </a:lnTo>
                  <a:lnTo>
                    <a:pt x="1094" y="287"/>
                  </a:lnTo>
                  <a:lnTo>
                    <a:pt x="1094" y="444"/>
                  </a:lnTo>
                  <a:lnTo>
                    <a:pt x="1152" y="543"/>
                  </a:lnTo>
                  <a:lnTo>
                    <a:pt x="1139" y="677"/>
                  </a:lnTo>
                  <a:lnTo>
                    <a:pt x="1076" y="731"/>
                  </a:lnTo>
                  <a:lnTo>
                    <a:pt x="1063" y="681"/>
                  </a:lnTo>
                  <a:lnTo>
                    <a:pt x="1045" y="704"/>
                  </a:lnTo>
                  <a:lnTo>
                    <a:pt x="1058" y="735"/>
                  </a:lnTo>
                  <a:lnTo>
                    <a:pt x="947" y="815"/>
                  </a:lnTo>
                  <a:lnTo>
                    <a:pt x="920" y="820"/>
                  </a:lnTo>
                  <a:lnTo>
                    <a:pt x="862" y="860"/>
                  </a:lnTo>
                  <a:lnTo>
                    <a:pt x="862" y="883"/>
                  </a:lnTo>
                  <a:lnTo>
                    <a:pt x="844" y="887"/>
                  </a:lnTo>
                  <a:lnTo>
                    <a:pt x="857" y="914"/>
                  </a:lnTo>
                  <a:lnTo>
                    <a:pt x="826" y="954"/>
                  </a:lnTo>
                  <a:lnTo>
                    <a:pt x="844" y="1012"/>
                  </a:lnTo>
                  <a:lnTo>
                    <a:pt x="862" y="1032"/>
                  </a:lnTo>
                  <a:lnTo>
                    <a:pt x="857" y="1067"/>
                  </a:lnTo>
                  <a:lnTo>
                    <a:pt x="812" y="1067"/>
                  </a:lnTo>
                  <a:lnTo>
                    <a:pt x="772" y="1049"/>
                  </a:lnTo>
                  <a:lnTo>
                    <a:pt x="745" y="1054"/>
                  </a:lnTo>
                  <a:lnTo>
                    <a:pt x="656" y="1023"/>
                  </a:lnTo>
                  <a:lnTo>
                    <a:pt x="616" y="900"/>
                  </a:lnTo>
                  <a:lnTo>
                    <a:pt x="553" y="842"/>
                  </a:lnTo>
                  <a:lnTo>
                    <a:pt x="498" y="735"/>
                  </a:lnTo>
                  <a:lnTo>
                    <a:pt x="473" y="725"/>
                  </a:lnTo>
                  <a:lnTo>
                    <a:pt x="443" y="698"/>
                  </a:lnTo>
                  <a:lnTo>
                    <a:pt x="414" y="698"/>
                  </a:lnTo>
                  <a:lnTo>
                    <a:pt x="371" y="689"/>
                  </a:lnTo>
                  <a:lnTo>
                    <a:pt x="338" y="698"/>
                  </a:lnTo>
                  <a:lnTo>
                    <a:pt x="316" y="751"/>
                  </a:lnTo>
                  <a:lnTo>
                    <a:pt x="282" y="760"/>
                  </a:lnTo>
                  <a:lnTo>
                    <a:pt x="209" y="719"/>
                  </a:lnTo>
                  <a:lnTo>
                    <a:pt x="166" y="668"/>
                  </a:lnTo>
                  <a:lnTo>
                    <a:pt x="158" y="607"/>
                  </a:lnTo>
                  <a:lnTo>
                    <a:pt x="127" y="565"/>
                  </a:lnTo>
                  <a:lnTo>
                    <a:pt x="54" y="507"/>
                  </a:lnTo>
                  <a:lnTo>
                    <a:pt x="0" y="446"/>
                  </a:lnTo>
                  <a:lnTo>
                    <a:pt x="0" y="421"/>
                  </a:lnTo>
                  <a:lnTo>
                    <a:pt x="174" y="422"/>
                  </a:lnTo>
                  <a:lnTo>
                    <a:pt x="316" y="434"/>
                  </a:lnTo>
                  <a:lnTo>
                    <a:pt x="334" y="0"/>
                  </a:lnTo>
                  <a:close/>
                </a:path>
              </a:pathLst>
            </a:custGeom>
            <a:solidFill>
              <a:schemeClr val="tx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100" b="1">
                <a:latin typeface="+mj-lt"/>
                <a:cs typeface="Calibri" pitchFamily="34" charset="0"/>
              </a:endParaRPr>
            </a:p>
          </p:txBody>
        </p:sp>
        <p:sp>
          <p:nvSpPr>
            <p:cNvPr id="13" name="Shape - Tennessee"/>
            <p:cNvSpPr>
              <a:spLocks noChangeAspect="1"/>
            </p:cNvSpPr>
            <p:nvPr/>
          </p:nvSpPr>
          <p:spPr bwMode="auto">
            <a:xfrm>
              <a:off x="5418137" y="3056756"/>
              <a:ext cx="1100137" cy="396875"/>
            </a:xfrm>
            <a:custGeom>
              <a:avLst/>
              <a:gdLst>
                <a:gd name="T0" fmla="*/ 2147483647 w 699"/>
                <a:gd name="T1" fmla="*/ 2147483647 h 255"/>
                <a:gd name="T2" fmla="*/ 2147483647 w 699"/>
                <a:gd name="T3" fmla="*/ 2147483647 h 255"/>
                <a:gd name="T4" fmla="*/ 2147483647 w 699"/>
                <a:gd name="T5" fmla="*/ 2147483647 h 255"/>
                <a:gd name="T6" fmla="*/ 2147483647 w 699"/>
                <a:gd name="T7" fmla="*/ 2147483647 h 255"/>
                <a:gd name="T8" fmla="*/ 0 w 699"/>
                <a:gd name="T9" fmla="*/ 2147483647 h 255"/>
                <a:gd name="T10" fmla="*/ 2147483647 w 699"/>
                <a:gd name="T11" fmla="*/ 2147483647 h 255"/>
                <a:gd name="T12" fmla="*/ 2147483647 w 699"/>
                <a:gd name="T13" fmla="*/ 2147483647 h 255"/>
                <a:gd name="T14" fmla="*/ 2147483647 w 699"/>
                <a:gd name="T15" fmla="*/ 2147483647 h 255"/>
                <a:gd name="T16" fmla="*/ 2147483647 w 699"/>
                <a:gd name="T17" fmla="*/ 2147483647 h 255"/>
                <a:gd name="T18" fmla="*/ 2147483647 w 699"/>
                <a:gd name="T19" fmla="*/ 2147483647 h 255"/>
                <a:gd name="T20" fmla="*/ 2147483647 w 699"/>
                <a:gd name="T21" fmla="*/ 2147483647 h 255"/>
                <a:gd name="T22" fmla="*/ 2147483647 w 699"/>
                <a:gd name="T23" fmla="*/ 0 h 255"/>
                <a:gd name="T24" fmla="*/ 2147483647 w 699"/>
                <a:gd name="T25" fmla="*/ 2147483647 h 255"/>
                <a:gd name="T26" fmla="*/ 2147483647 w 699"/>
                <a:gd name="T27" fmla="*/ 2147483647 h 255"/>
                <a:gd name="T28" fmla="*/ 2147483647 w 699"/>
                <a:gd name="T29" fmla="*/ 2147483647 h 255"/>
                <a:gd name="T30" fmla="*/ 2147483647 w 699"/>
                <a:gd name="T31" fmla="*/ 2147483647 h 25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99"/>
                <a:gd name="T49" fmla="*/ 0 h 255"/>
                <a:gd name="T50" fmla="*/ 699 w 699"/>
                <a:gd name="T51" fmla="*/ 255 h 25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99" h="255">
                  <a:moveTo>
                    <a:pt x="42" y="117"/>
                  </a:moveTo>
                  <a:lnTo>
                    <a:pt x="42" y="121"/>
                  </a:lnTo>
                  <a:lnTo>
                    <a:pt x="30" y="145"/>
                  </a:lnTo>
                  <a:lnTo>
                    <a:pt x="43" y="178"/>
                  </a:lnTo>
                  <a:lnTo>
                    <a:pt x="0" y="206"/>
                  </a:lnTo>
                  <a:lnTo>
                    <a:pt x="9" y="255"/>
                  </a:lnTo>
                  <a:lnTo>
                    <a:pt x="192" y="240"/>
                  </a:lnTo>
                  <a:lnTo>
                    <a:pt x="410" y="215"/>
                  </a:lnTo>
                  <a:lnTo>
                    <a:pt x="519" y="196"/>
                  </a:lnTo>
                  <a:lnTo>
                    <a:pt x="541" y="130"/>
                  </a:lnTo>
                  <a:lnTo>
                    <a:pt x="580" y="127"/>
                  </a:lnTo>
                  <a:lnTo>
                    <a:pt x="699" y="0"/>
                  </a:lnTo>
                  <a:lnTo>
                    <a:pt x="544" y="32"/>
                  </a:lnTo>
                  <a:lnTo>
                    <a:pt x="183" y="84"/>
                  </a:lnTo>
                  <a:lnTo>
                    <a:pt x="186" y="99"/>
                  </a:lnTo>
                  <a:lnTo>
                    <a:pt x="42" y="117"/>
                  </a:ln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latin typeface="+mj-lt"/>
              </a:endParaRPr>
            </a:p>
          </p:txBody>
        </p:sp>
        <p:sp>
          <p:nvSpPr>
            <p:cNvPr id="14" name="Shape - South Dakota"/>
            <p:cNvSpPr>
              <a:spLocks noChangeAspect="1"/>
            </p:cNvSpPr>
            <p:nvPr/>
          </p:nvSpPr>
          <p:spPr bwMode="auto">
            <a:xfrm>
              <a:off x="3656012" y="1751831"/>
              <a:ext cx="920751" cy="593725"/>
            </a:xfrm>
            <a:custGeom>
              <a:avLst/>
              <a:gdLst>
                <a:gd name="T0" fmla="*/ 2147483647 w 583"/>
                <a:gd name="T1" fmla="*/ 0 h 380"/>
                <a:gd name="T2" fmla="*/ 2147483647 w 583"/>
                <a:gd name="T3" fmla="*/ 2147483647 h 380"/>
                <a:gd name="T4" fmla="*/ 0 w 583"/>
                <a:gd name="T5" fmla="*/ 2147483647 h 380"/>
                <a:gd name="T6" fmla="*/ 2147483647 w 583"/>
                <a:gd name="T7" fmla="*/ 2147483647 h 380"/>
                <a:gd name="T8" fmla="*/ 2147483647 w 583"/>
                <a:gd name="T9" fmla="*/ 2147483647 h 380"/>
                <a:gd name="T10" fmla="*/ 2147483647 w 583"/>
                <a:gd name="T11" fmla="*/ 2147483647 h 380"/>
                <a:gd name="T12" fmla="*/ 2147483647 w 583"/>
                <a:gd name="T13" fmla="*/ 2147483647 h 380"/>
                <a:gd name="T14" fmla="*/ 2147483647 w 583"/>
                <a:gd name="T15" fmla="*/ 2147483647 h 380"/>
                <a:gd name="T16" fmla="*/ 2147483647 w 583"/>
                <a:gd name="T17" fmla="*/ 2147483647 h 380"/>
                <a:gd name="T18" fmla="*/ 2147483647 w 583"/>
                <a:gd name="T19" fmla="*/ 2147483647 h 380"/>
                <a:gd name="T20" fmla="*/ 2147483647 w 583"/>
                <a:gd name="T21" fmla="*/ 2147483647 h 380"/>
                <a:gd name="T22" fmla="*/ 2147483647 w 583"/>
                <a:gd name="T23" fmla="*/ 2147483647 h 380"/>
                <a:gd name="T24" fmla="*/ 2147483647 w 583"/>
                <a:gd name="T25" fmla="*/ 2147483647 h 380"/>
                <a:gd name="T26" fmla="*/ 2147483647 w 583"/>
                <a:gd name="T27" fmla="*/ 0 h 38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83"/>
                <a:gd name="T43" fmla="*/ 0 h 380"/>
                <a:gd name="T44" fmla="*/ 583 w 583"/>
                <a:gd name="T45" fmla="*/ 380 h 38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83" h="380">
                  <a:moveTo>
                    <a:pt x="11" y="0"/>
                  </a:moveTo>
                  <a:lnTo>
                    <a:pt x="9" y="147"/>
                  </a:lnTo>
                  <a:lnTo>
                    <a:pt x="0" y="320"/>
                  </a:lnTo>
                  <a:lnTo>
                    <a:pt x="424" y="326"/>
                  </a:lnTo>
                  <a:lnTo>
                    <a:pt x="468" y="350"/>
                  </a:lnTo>
                  <a:lnTo>
                    <a:pt x="500" y="317"/>
                  </a:lnTo>
                  <a:lnTo>
                    <a:pt x="583" y="380"/>
                  </a:lnTo>
                  <a:lnTo>
                    <a:pt x="571" y="314"/>
                  </a:lnTo>
                  <a:lnTo>
                    <a:pt x="579" y="264"/>
                  </a:lnTo>
                  <a:lnTo>
                    <a:pt x="583" y="91"/>
                  </a:lnTo>
                  <a:lnTo>
                    <a:pt x="546" y="54"/>
                  </a:lnTo>
                  <a:lnTo>
                    <a:pt x="561" y="6"/>
                  </a:lnTo>
                  <a:lnTo>
                    <a:pt x="284" y="4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tx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latin typeface="+mj-lt"/>
              </a:endParaRPr>
            </a:p>
          </p:txBody>
        </p:sp>
        <p:sp>
          <p:nvSpPr>
            <p:cNvPr id="15" name="Shape - South Carolina"/>
            <p:cNvSpPr>
              <a:spLocks noChangeAspect="1"/>
            </p:cNvSpPr>
            <p:nvPr/>
          </p:nvSpPr>
          <p:spPr bwMode="auto">
            <a:xfrm>
              <a:off x="6359524" y="3248842"/>
              <a:ext cx="646113" cy="503238"/>
            </a:xfrm>
            <a:custGeom>
              <a:avLst/>
              <a:gdLst>
                <a:gd name="T0" fmla="*/ 2147483647 w 408"/>
                <a:gd name="T1" fmla="*/ 2147483647 h 323"/>
                <a:gd name="T2" fmla="*/ 2147483647 w 408"/>
                <a:gd name="T3" fmla="*/ 2147483647 h 323"/>
                <a:gd name="T4" fmla="*/ 2147483647 w 408"/>
                <a:gd name="T5" fmla="*/ 0 h 323"/>
                <a:gd name="T6" fmla="*/ 2147483647 w 408"/>
                <a:gd name="T7" fmla="*/ 2147483647 h 323"/>
                <a:gd name="T8" fmla="*/ 2147483647 w 408"/>
                <a:gd name="T9" fmla="*/ 2147483647 h 323"/>
                <a:gd name="T10" fmla="*/ 2147483647 w 408"/>
                <a:gd name="T11" fmla="*/ 2147483647 h 323"/>
                <a:gd name="T12" fmla="*/ 2147483647 w 408"/>
                <a:gd name="T13" fmla="*/ 2147483647 h 323"/>
                <a:gd name="T14" fmla="*/ 2147483647 w 408"/>
                <a:gd name="T15" fmla="*/ 2147483647 h 323"/>
                <a:gd name="T16" fmla="*/ 2147483647 w 408"/>
                <a:gd name="T17" fmla="*/ 2147483647 h 323"/>
                <a:gd name="T18" fmla="*/ 2147483647 w 408"/>
                <a:gd name="T19" fmla="*/ 2147483647 h 323"/>
                <a:gd name="T20" fmla="*/ 2147483647 w 408"/>
                <a:gd name="T21" fmla="*/ 2147483647 h 323"/>
                <a:gd name="T22" fmla="*/ 2147483647 w 408"/>
                <a:gd name="T23" fmla="*/ 2147483647 h 323"/>
                <a:gd name="T24" fmla="*/ 2147483647 w 408"/>
                <a:gd name="T25" fmla="*/ 2147483647 h 323"/>
                <a:gd name="T26" fmla="*/ 2147483647 w 408"/>
                <a:gd name="T27" fmla="*/ 2147483647 h 323"/>
                <a:gd name="T28" fmla="*/ 0 w 408"/>
                <a:gd name="T29" fmla="*/ 2147483647 h 323"/>
                <a:gd name="T30" fmla="*/ 2147483647 w 408"/>
                <a:gd name="T31" fmla="*/ 2147483647 h 32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08"/>
                <a:gd name="T49" fmla="*/ 0 h 323"/>
                <a:gd name="T50" fmla="*/ 408 w 408"/>
                <a:gd name="T51" fmla="*/ 323 h 323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08" h="323">
                  <a:moveTo>
                    <a:pt x="15" y="58"/>
                  </a:moveTo>
                  <a:lnTo>
                    <a:pt x="47" y="27"/>
                  </a:lnTo>
                  <a:lnTo>
                    <a:pt x="170" y="0"/>
                  </a:lnTo>
                  <a:lnTo>
                    <a:pt x="207" y="18"/>
                  </a:lnTo>
                  <a:lnTo>
                    <a:pt x="286" y="5"/>
                  </a:lnTo>
                  <a:lnTo>
                    <a:pt x="350" y="51"/>
                  </a:lnTo>
                  <a:lnTo>
                    <a:pt x="408" y="86"/>
                  </a:lnTo>
                  <a:lnTo>
                    <a:pt x="375" y="183"/>
                  </a:lnTo>
                  <a:lnTo>
                    <a:pt x="326" y="233"/>
                  </a:lnTo>
                  <a:lnTo>
                    <a:pt x="272" y="247"/>
                  </a:lnTo>
                  <a:lnTo>
                    <a:pt x="283" y="286"/>
                  </a:lnTo>
                  <a:lnTo>
                    <a:pt x="250" y="323"/>
                  </a:lnTo>
                  <a:lnTo>
                    <a:pt x="187" y="233"/>
                  </a:lnTo>
                  <a:lnTo>
                    <a:pt x="26" y="86"/>
                  </a:lnTo>
                  <a:lnTo>
                    <a:pt x="0" y="86"/>
                  </a:lnTo>
                  <a:lnTo>
                    <a:pt x="15" y="58"/>
                  </a:lnTo>
                  <a:close/>
                </a:path>
              </a:pathLst>
            </a:custGeom>
            <a:solidFill>
              <a:schemeClr val="tx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latin typeface="+mj-lt"/>
              </a:endParaRPr>
            </a:p>
          </p:txBody>
        </p:sp>
        <p:sp>
          <p:nvSpPr>
            <p:cNvPr id="16" name="Shape - Rhode Island"/>
            <p:cNvSpPr>
              <a:spLocks noChangeAspect="1"/>
            </p:cNvSpPr>
            <p:nvPr/>
          </p:nvSpPr>
          <p:spPr bwMode="auto">
            <a:xfrm>
              <a:off x="7483472" y="1894706"/>
              <a:ext cx="120651" cy="101600"/>
            </a:xfrm>
            <a:custGeom>
              <a:avLst/>
              <a:gdLst>
                <a:gd name="T0" fmla="*/ 0 w 77"/>
                <a:gd name="T1" fmla="*/ 2147483647 h 64"/>
                <a:gd name="T2" fmla="*/ 2147483647 w 77"/>
                <a:gd name="T3" fmla="*/ 0 h 64"/>
                <a:gd name="T4" fmla="*/ 2147483647 w 77"/>
                <a:gd name="T5" fmla="*/ 2147483647 h 64"/>
                <a:gd name="T6" fmla="*/ 2147483647 w 77"/>
                <a:gd name="T7" fmla="*/ 2147483647 h 64"/>
                <a:gd name="T8" fmla="*/ 2147483647 w 77"/>
                <a:gd name="T9" fmla="*/ 2147483647 h 64"/>
                <a:gd name="T10" fmla="*/ 2147483647 w 77"/>
                <a:gd name="T11" fmla="*/ 2147483647 h 64"/>
                <a:gd name="T12" fmla="*/ 0 w 77"/>
                <a:gd name="T13" fmla="*/ 2147483647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7"/>
                <a:gd name="T22" fmla="*/ 0 h 64"/>
                <a:gd name="T23" fmla="*/ 77 w 77"/>
                <a:gd name="T24" fmla="*/ 64 h 6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7" h="64">
                  <a:moveTo>
                    <a:pt x="0" y="10"/>
                  </a:moveTo>
                  <a:lnTo>
                    <a:pt x="32" y="0"/>
                  </a:lnTo>
                  <a:lnTo>
                    <a:pt x="77" y="33"/>
                  </a:lnTo>
                  <a:lnTo>
                    <a:pt x="68" y="42"/>
                  </a:lnTo>
                  <a:lnTo>
                    <a:pt x="46" y="42"/>
                  </a:lnTo>
                  <a:lnTo>
                    <a:pt x="35" y="64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latin typeface="+mj-lt"/>
              </a:endParaRPr>
            </a:p>
          </p:txBody>
        </p:sp>
        <p:sp>
          <p:nvSpPr>
            <p:cNvPr id="17" name="Shape - Pennsylvania"/>
            <p:cNvSpPr>
              <a:spLocks noChangeAspect="1"/>
            </p:cNvSpPr>
            <p:nvPr/>
          </p:nvSpPr>
          <p:spPr bwMode="auto">
            <a:xfrm>
              <a:off x="6467474" y="2024881"/>
              <a:ext cx="746125" cy="482600"/>
            </a:xfrm>
            <a:custGeom>
              <a:avLst/>
              <a:gdLst>
                <a:gd name="T0" fmla="*/ 43 w 473"/>
                <a:gd name="T1" fmla="*/ 45 h 310"/>
                <a:gd name="T2" fmla="*/ 0 w 473"/>
                <a:gd name="T3" fmla="*/ 87 h 310"/>
                <a:gd name="T4" fmla="*/ 24 w 473"/>
                <a:gd name="T5" fmla="*/ 237 h 310"/>
                <a:gd name="T6" fmla="*/ 43 w 473"/>
                <a:gd name="T7" fmla="*/ 310 h 310"/>
                <a:gd name="T8" fmla="*/ 124 w 473"/>
                <a:gd name="T9" fmla="*/ 304 h 310"/>
                <a:gd name="T10" fmla="*/ 422 w 473"/>
                <a:gd name="T11" fmla="*/ 248 h 310"/>
                <a:gd name="T12" fmla="*/ 443 w 473"/>
                <a:gd name="T13" fmla="*/ 239 h 310"/>
                <a:gd name="T14" fmla="*/ 473 w 473"/>
                <a:gd name="T15" fmla="*/ 169 h 310"/>
                <a:gd name="T16" fmla="*/ 428 w 473"/>
                <a:gd name="T17" fmla="*/ 130 h 310"/>
                <a:gd name="T18" fmla="*/ 452 w 473"/>
                <a:gd name="T19" fmla="*/ 41 h 310"/>
                <a:gd name="T20" fmla="*/ 418 w 473"/>
                <a:gd name="T21" fmla="*/ 32 h 310"/>
                <a:gd name="T22" fmla="*/ 418 w 473"/>
                <a:gd name="T23" fmla="*/ 9 h 310"/>
                <a:gd name="T24" fmla="*/ 403 w 473"/>
                <a:gd name="T25" fmla="*/ 0 h 310"/>
                <a:gd name="T26" fmla="*/ 57 w 473"/>
                <a:gd name="T27" fmla="*/ 64 h 310"/>
                <a:gd name="T28" fmla="*/ 43 w 473"/>
                <a:gd name="T29" fmla="*/ 45 h 31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73"/>
                <a:gd name="T46" fmla="*/ 0 h 310"/>
                <a:gd name="T47" fmla="*/ 473 w 473"/>
                <a:gd name="T48" fmla="*/ 310 h 31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73" h="310">
                  <a:moveTo>
                    <a:pt x="43" y="45"/>
                  </a:moveTo>
                  <a:lnTo>
                    <a:pt x="0" y="87"/>
                  </a:lnTo>
                  <a:lnTo>
                    <a:pt x="24" y="237"/>
                  </a:lnTo>
                  <a:lnTo>
                    <a:pt x="43" y="310"/>
                  </a:lnTo>
                  <a:lnTo>
                    <a:pt x="124" y="304"/>
                  </a:lnTo>
                  <a:lnTo>
                    <a:pt x="422" y="248"/>
                  </a:lnTo>
                  <a:lnTo>
                    <a:pt x="443" y="239"/>
                  </a:lnTo>
                  <a:lnTo>
                    <a:pt x="473" y="169"/>
                  </a:lnTo>
                  <a:lnTo>
                    <a:pt x="428" y="130"/>
                  </a:lnTo>
                  <a:lnTo>
                    <a:pt x="452" y="41"/>
                  </a:lnTo>
                  <a:lnTo>
                    <a:pt x="418" y="32"/>
                  </a:lnTo>
                  <a:lnTo>
                    <a:pt x="418" y="9"/>
                  </a:lnTo>
                  <a:lnTo>
                    <a:pt x="403" y="0"/>
                  </a:lnTo>
                  <a:lnTo>
                    <a:pt x="57" y="64"/>
                  </a:lnTo>
                  <a:lnTo>
                    <a:pt x="43" y="45"/>
                  </a:ln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>
                <a:solidFill>
                  <a:schemeClr val="accent6"/>
                </a:solidFill>
                <a:latin typeface="+mj-lt"/>
              </a:endParaRPr>
            </a:p>
          </p:txBody>
        </p:sp>
        <p:sp>
          <p:nvSpPr>
            <p:cNvPr id="18" name="Shape - Oregon"/>
            <p:cNvSpPr>
              <a:spLocks noChangeAspect="1"/>
            </p:cNvSpPr>
            <p:nvPr/>
          </p:nvSpPr>
          <p:spPr bwMode="auto">
            <a:xfrm>
              <a:off x="1263649" y="1432743"/>
              <a:ext cx="1044575" cy="784225"/>
            </a:xfrm>
            <a:custGeom>
              <a:avLst/>
              <a:gdLst>
                <a:gd name="T0" fmla="*/ 145 w 662"/>
                <a:gd name="T1" fmla="*/ 0 h 505"/>
                <a:gd name="T2" fmla="*/ 126 w 662"/>
                <a:gd name="T3" fmla="*/ 11 h 505"/>
                <a:gd name="T4" fmla="*/ 114 w 662"/>
                <a:gd name="T5" fmla="*/ 55 h 505"/>
                <a:gd name="T6" fmla="*/ 102 w 662"/>
                <a:gd name="T7" fmla="*/ 93 h 505"/>
                <a:gd name="T8" fmla="*/ 93 w 662"/>
                <a:gd name="T9" fmla="*/ 123 h 505"/>
                <a:gd name="T10" fmla="*/ 81 w 662"/>
                <a:gd name="T11" fmla="*/ 155 h 505"/>
                <a:gd name="T12" fmla="*/ 67 w 662"/>
                <a:gd name="T13" fmla="*/ 188 h 505"/>
                <a:gd name="T14" fmla="*/ 50 w 662"/>
                <a:gd name="T15" fmla="*/ 224 h 505"/>
                <a:gd name="T16" fmla="*/ 26 w 662"/>
                <a:gd name="T17" fmla="*/ 266 h 505"/>
                <a:gd name="T18" fmla="*/ 0 w 662"/>
                <a:gd name="T19" fmla="*/ 306 h 505"/>
                <a:gd name="T20" fmla="*/ 0 w 662"/>
                <a:gd name="T21" fmla="*/ 394 h 505"/>
                <a:gd name="T22" fmla="*/ 371 w 662"/>
                <a:gd name="T23" fmla="*/ 470 h 505"/>
                <a:gd name="T24" fmla="*/ 543 w 662"/>
                <a:gd name="T25" fmla="*/ 505 h 505"/>
                <a:gd name="T26" fmla="*/ 579 w 662"/>
                <a:gd name="T27" fmla="*/ 330 h 505"/>
                <a:gd name="T28" fmla="*/ 601 w 662"/>
                <a:gd name="T29" fmla="*/ 315 h 505"/>
                <a:gd name="T30" fmla="*/ 580 w 662"/>
                <a:gd name="T31" fmla="*/ 276 h 505"/>
                <a:gd name="T32" fmla="*/ 591 w 662"/>
                <a:gd name="T33" fmla="*/ 236 h 505"/>
                <a:gd name="T34" fmla="*/ 662 w 662"/>
                <a:gd name="T35" fmla="*/ 169 h 505"/>
                <a:gd name="T36" fmla="*/ 613 w 662"/>
                <a:gd name="T37" fmla="*/ 108 h 505"/>
                <a:gd name="T38" fmla="*/ 407 w 662"/>
                <a:gd name="T39" fmla="*/ 64 h 505"/>
                <a:gd name="T40" fmla="*/ 379 w 662"/>
                <a:gd name="T41" fmla="*/ 82 h 505"/>
                <a:gd name="T42" fmla="*/ 342 w 662"/>
                <a:gd name="T43" fmla="*/ 52 h 505"/>
                <a:gd name="T44" fmla="*/ 309 w 662"/>
                <a:gd name="T45" fmla="*/ 84 h 505"/>
                <a:gd name="T46" fmla="*/ 278 w 662"/>
                <a:gd name="T47" fmla="*/ 52 h 505"/>
                <a:gd name="T48" fmla="*/ 196 w 662"/>
                <a:gd name="T49" fmla="*/ 54 h 505"/>
                <a:gd name="T50" fmla="*/ 206 w 662"/>
                <a:gd name="T51" fmla="*/ 5 h 505"/>
                <a:gd name="T52" fmla="*/ 145 w 662"/>
                <a:gd name="T53" fmla="*/ 0 h 505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662"/>
                <a:gd name="T82" fmla="*/ 0 h 505"/>
                <a:gd name="T83" fmla="*/ 662 w 662"/>
                <a:gd name="T84" fmla="*/ 505 h 505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662" h="505">
                  <a:moveTo>
                    <a:pt x="145" y="0"/>
                  </a:moveTo>
                  <a:lnTo>
                    <a:pt x="126" y="11"/>
                  </a:lnTo>
                  <a:lnTo>
                    <a:pt x="114" y="55"/>
                  </a:lnTo>
                  <a:lnTo>
                    <a:pt x="102" y="93"/>
                  </a:lnTo>
                  <a:lnTo>
                    <a:pt x="93" y="123"/>
                  </a:lnTo>
                  <a:lnTo>
                    <a:pt x="81" y="155"/>
                  </a:lnTo>
                  <a:lnTo>
                    <a:pt x="67" y="188"/>
                  </a:lnTo>
                  <a:lnTo>
                    <a:pt x="50" y="224"/>
                  </a:lnTo>
                  <a:lnTo>
                    <a:pt x="26" y="266"/>
                  </a:lnTo>
                  <a:lnTo>
                    <a:pt x="0" y="306"/>
                  </a:lnTo>
                  <a:lnTo>
                    <a:pt x="0" y="394"/>
                  </a:lnTo>
                  <a:lnTo>
                    <a:pt x="371" y="470"/>
                  </a:lnTo>
                  <a:lnTo>
                    <a:pt x="543" y="505"/>
                  </a:lnTo>
                  <a:lnTo>
                    <a:pt x="579" y="330"/>
                  </a:lnTo>
                  <a:lnTo>
                    <a:pt x="601" y="315"/>
                  </a:lnTo>
                  <a:lnTo>
                    <a:pt x="580" y="276"/>
                  </a:lnTo>
                  <a:lnTo>
                    <a:pt x="591" y="236"/>
                  </a:lnTo>
                  <a:lnTo>
                    <a:pt x="662" y="169"/>
                  </a:lnTo>
                  <a:lnTo>
                    <a:pt x="613" y="108"/>
                  </a:lnTo>
                  <a:lnTo>
                    <a:pt x="407" y="64"/>
                  </a:lnTo>
                  <a:lnTo>
                    <a:pt x="379" y="82"/>
                  </a:lnTo>
                  <a:lnTo>
                    <a:pt x="342" y="52"/>
                  </a:lnTo>
                  <a:lnTo>
                    <a:pt x="309" y="84"/>
                  </a:lnTo>
                  <a:lnTo>
                    <a:pt x="278" y="52"/>
                  </a:lnTo>
                  <a:lnTo>
                    <a:pt x="196" y="54"/>
                  </a:lnTo>
                  <a:lnTo>
                    <a:pt x="206" y="5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>
                <a:latin typeface="+mj-lt"/>
              </a:endParaRPr>
            </a:p>
          </p:txBody>
        </p:sp>
        <p:sp>
          <p:nvSpPr>
            <p:cNvPr id="19" name="Shape - Oklahoma"/>
            <p:cNvSpPr>
              <a:spLocks noChangeAspect="1"/>
            </p:cNvSpPr>
            <p:nvPr/>
          </p:nvSpPr>
          <p:spPr bwMode="auto">
            <a:xfrm>
              <a:off x="3752848" y="3191692"/>
              <a:ext cx="1125539" cy="534988"/>
            </a:xfrm>
            <a:custGeom>
              <a:avLst/>
              <a:gdLst>
                <a:gd name="T0" fmla="*/ 2147483647 w 713"/>
                <a:gd name="T1" fmla="*/ 0 h 343"/>
                <a:gd name="T2" fmla="*/ 0 w 713"/>
                <a:gd name="T3" fmla="*/ 2147483647 h 343"/>
                <a:gd name="T4" fmla="*/ 2147483647 w 713"/>
                <a:gd name="T5" fmla="*/ 2147483647 h 343"/>
                <a:gd name="T6" fmla="*/ 2147483647 w 713"/>
                <a:gd name="T7" fmla="*/ 2147483647 h 343"/>
                <a:gd name="T8" fmla="*/ 2147483647 w 713"/>
                <a:gd name="T9" fmla="*/ 2147483647 h 343"/>
                <a:gd name="T10" fmla="*/ 2147483647 w 713"/>
                <a:gd name="T11" fmla="*/ 2147483647 h 343"/>
                <a:gd name="T12" fmla="*/ 2147483647 w 713"/>
                <a:gd name="T13" fmla="*/ 2147483647 h 343"/>
                <a:gd name="T14" fmla="*/ 2147483647 w 713"/>
                <a:gd name="T15" fmla="*/ 2147483647 h 343"/>
                <a:gd name="T16" fmla="*/ 2147483647 w 713"/>
                <a:gd name="T17" fmla="*/ 2147483647 h 343"/>
                <a:gd name="T18" fmla="*/ 2147483647 w 713"/>
                <a:gd name="T19" fmla="*/ 2147483647 h 343"/>
                <a:gd name="T20" fmla="*/ 2147483647 w 713"/>
                <a:gd name="T21" fmla="*/ 2147483647 h 343"/>
                <a:gd name="T22" fmla="*/ 2147483647 w 713"/>
                <a:gd name="T23" fmla="*/ 2147483647 h 343"/>
                <a:gd name="T24" fmla="*/ 2147483647 w 713"/>
                <a:gd name="T25" fmla="*/ 0 h 34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13"/>
                <a:gd name="T40" fmla="*/ 0 h 343"/>
                <a:gd name="T41" fmla="*/ 713 w 713"/>
                <a:gd name="T42" fmla="*/ 343 h 34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13" h="343">
                  <a:moveTo>
                    <a:pt x="4" y="0"/>
                  </a:moveTo>
                  <a:lnTo>
                    <a:pt x="0" y="61"/>
                  </a:lnTo>
                  <a:lnTo>
                    <a:pt x="253" y="70"/>
                  </a:lnTo>
                  <a:lnTo>
                    <a:pt x="255" y="266"/>
                  </a:lnTo>
                  <a:lnTo>
                    <a:pt x="385" y="319"/>
                  </a:lnTo>
                  <a:lnTo>
                    <a:pt x="420" y="300"/>
                  </a:lnTo>
                  <a:lnTo>
                    <a:pt x="502" y="343"/>
                  </a:lnTo>
                  <a:lnTo>
                    <a:pt x="556" y="342"/>
                  </a:lnTo>
                  <a:lnTo>
                    <a:pt x="654" y="300"/>
                  </a:lnTo>
                  <a:lnTo>
                    <a:pt x="713" y="340"/>
                  </a:lnTo>
                  <a:lnTo>
                    <a:pt x="713" y="128"/>
                  </a:lnTo>
                  <a:lnTo>
                    <a:pt x="695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latin typeface="+mj-lt"/>
              </a:endParaRPr>
            </a:p>
          </p:txBody>
        </p:sp>
        <p:sp>
          <p:nvSpPr>
            <p:cNvPr id="20" name="Shape - Ohio"/>
            <p:cNvSpPr>
              <a:spLocks noChangeAspect="1"/>
            </p:cNvSpPr>
            <p:nvPr/>
          </p:nvSpPr>
          <p:spPr bwMode="auto">
            <a:xfrm>
              <a:off x="5962648" y="2158230"/>
              <a:ext cx="547688" cy="619125"/>
            </a:xfrm>
            <a:custGeom>
              <a:avLst/>
              <a:gdLst>
                <a:gd name="T0" fmla="*/ 0 w 345"/>
                <a:gd name="T1" fmla="*/ 89 h 398"/>
                <a:gd name="T2" fmla="*/ 155 w 345"/>
                <a:gd name="T3" fmla="*/ 74 h 398"/>
                <a:gd name="T4" fmla="*/ 188 w 345"/>
                <a:gd name="T5" fmla="*/ 80 h 398"/>
                <a:gd name="T6" fmla="*/ 261 w 345"/>
                <a:gd name="T7" fmla="*/ 46 h 398"/>
                <a:gd name="T8" fmla="*/ 277 w 345"/>
                <a:gd name="T9" fmla="*/ 15 h 398"/>
                <a:gd name="T10" fmla="*/ 321 w 345"/>
                <a:gd name="T11" fmla="*/ 0 h 398"/>
                <a:gd name="T12" fmla="*/ 345 w 345"/>
                <a:gd name="T13" fmla="*/ 150 h 398"/>
                <a:gd name="T14" fmla="*/ 327 w 345"/>
                <a:gd name="T15" fmla="*/ 167 h 398"/>
                <a:gd name="T16" fmla="*/ 331 w 345"/>
                <a:gd name="T17" fmla="*/ 271 h 398"/>
                <a:gd name="T18" fmla="*/ 297 w 345"/>
                <a:gd name="T19" fmla="*/ 280 h 398"/>
                <a:gd name="T20" fmla="*/ 277 w 345"/>
                <a:gd name="T21" fmla="*/ 338 h 398"/>
                <a:gd name="T22" fmla="*/ 251 w 345"/>
                <a:gd name="T23" fmla="*/ 331 h 398"/>
                <a:gd name="T24" fmla="*/ 242 w 345"/>
                <a:gd name="T25" fmla="*/ 398 h 398"/>
                <a:gd name="T26" fmla="*/ 203 w 345"/>
                <a:gd name="T27" fmla="*/ 369 h 398"/>
                <a:gd name="T28" fmla="*/ 127 w 345"/>
                <a:gd name="T29" fmla="*/ 387 h 398"/>
                <a:gd name="T30" fmla="*/ 94 w 345"/>
                <a:gd name="T31" fmla="*/ 362 h 398"/>
                <a:gd name="T32" fmla="*/ 51 w 345"/>
                <a:gd name="T33" fmla="*/ 360 h 398"/>
                <a:gd name="T34" fmla="*/ 29 w 345"/>
                <a:gd name="T35" fmla="*/ 249 h 398"/>
                <a:gd name="T36" fmla="*/ 0 w 345"/>
                <a:gd name="T37" fmla="*/ 89 h 39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45"/>
                <a:gd name="T58" fmla="*/ 0 h 398"/>
                <a:gd name="T59" fmla="*/ 345 w 345"/>
                <a:gd name="T60" fmla="*/ 398 h 39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45" h="398">
                  <a:moveTo>
                    <a:pt x="0" y="89"/>
                  </a:moveTo>
                  <a:lnTo>
                    <a:pt x="155" y="74"/>
                  </a:lnTo>
                  <a:lnTo>
                    <a:pt x="188" y="80"/>
                  </a:lnTo>
                  <a:lnTo>
                    <a:pt x="261" y="46"/>
                  </a:lnTo>
                  <a:lnTo>
                    <a:pt x="277" y="15"/>
                  </a:lnTo>
                  <a:lnTo>
                    <a:pt x="321" y="0"/>
                  </a:lnTo>
                  <a:lnTo>
                    <a:pt x="345" y="150"/>
                  </a:lnTo>
                  <a:lnTo>
                    <a:pt x="327" y="167"/>
                  </a:lnTo>
                  <a:lnTo>
                    <a:pt x="331" y="271"/>
                  </a:lnTo>
                  <a:lnTo>
                    <a:pt x="297" y="280"/>
                  </a:lnTo>
                  <a:lnTo>
                    <a:pt x="277" y="338"/>
                  </a:lnTo>
                  <a:lnTo>
                    <a:pt x="251" y="331"/>
                  </a:lnTo>
                  <a:lnTo>
                    <a:pt x="242" y="398"/>
                  </a:lnTo>
                  <a:lnTo>
                    <a:pt x="203" y="369"/>
                  </a:lnTo>
                  <a:lnTo>
                    <a:pt x="127" y="387"/>
                  </a:lnTo>
                  <a:lnTo>
                    <a:pt x="94" y="362"/>
                  </a:lnTo>
                  <a:lnTo>
                    <a:pt x="51" y="360"/>
                  </a:lnTo>
                  <a:lnTo>
                    <a:pt x="29" y="249"/>
                  </a:lnTo>
                  <a:lnTo>
                    <a:pt x="0" y="89"/>
                  </a:ln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>
                <a:latin typeface="+mj-lt"/>
              </a:endParaRPr>
            </a:p>
          </p:txBody>
        </p:sp>
        <p:sp>
          <p:nvSpPr>
            <p:cNvPr id="21" name="Shape - North Dakota"/>
            <p:cNvSpPr>
              <a:spLocks noChangeAspect="1"/>
            </p:cNvSpPr>
            <p:nvPr/>
          </p:nvSpPr>
          <p:spPr bwMode="auto">
            <a:xfrm>
              <a:off x="3686174" y="1266055"/>
              <a:ext cx="876300" cy="506412"/>
            </a:xfrm>
            <a:custGeom>
              <a:avLst/>
              <a:gdLst>
                <a:gd name="T0" fmla="*/ 2147483647 w 555"/>
                <a:gd name="T1" fmla="*/ 0 h 325"/>
                <a:gd name="T2" fmla="*/ 2147483647 w 555"/>
                <a:gd name="T3" fmla="*/ 2147483647 h 325"/>
                <a:gd name="T4" fmla="*/ 2147483647 w 555"/>
                <a:gd name="T5" fmla="*/ 2147483647 h 325"/>
                <a:gd name="T6" fmla="*/ 2147483647 w 555"/>
                <a:gd name="T7" fmla="*/ 2147483647 h 325"/>
                <a:gd name="T8" fmla="*/ 2147483647 w 555"/>
                <a:gd name="T9" fmla="*/ 2147483647 h 325"/>
                <a:gd name="T10" fmla="*/ 2147483647 w 555"/>
                <a:gd name="T11" fmla="*/ 2147483647 h 325"/>
                <a:gd name="T12" fmla="*/ 2147483647 w 555"/>
                <a:gd name="T13" fmla="*/ 2147483647 h 325"/>
                <a:gd name="T14" fmla="*/ 0 w 555"/>
                <a:gd name="T15" fmla="*/ 2147483647 h 325"/>
                <a:gd name="T16" fmla="*/ 2147483647 w 555"/>
                <a:gd name="T17" fmla="*/ 0 h 3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55"/>
                <a:gd name="T28" fmla="*/ 0 h 325"/>
                <a:gd name="T29" fmla="*/ 555 w 555"/>
                <a:gd name="T30" fmla="*/ 325 h 3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55" h="325">
                  <a:moveTo>
                    <a:pt x="2" y="0"/>
                  </a:moveTo>
                  <a:lnTo>
                    <a:pt x="465" y="10"/>
                  </a:lnTo>
                  <a:lnTo>
                    <a:pt x="500" y="106"/>
                  </a:lnTo>
                  <a:lnTo>
                    <a:pt x="532" y="179"/>
                  </a:lnTo>
                  <a:lnTo>
                    <a:pt x="555" y="298"/>
                  </a:lnTo>
                  <a:lnTo>
                    <a:pt x="541" y="325"/>
                  </a:lnTo>
                  <a:lnTo>
                    <a:pt x="370" y="320"/>
                  </a:lnTo>
                  <a:lnTo>
                    <a:pt x="0" y="31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solidFill>
                  <a:schemeClr val="accent6"/>
                </a:solidFill>
                <a:latin typeface="+mj-lt"/>
              </a:endParaRPr>
            </a:p>
          </p:txBody>
        </p:sp>
        <p:sp>
          <p:nvSpPr>
            <p:cNvPr id="22" name="Shape - North Carolina"/>
            <p:cNvSpPr>
              <a:spLocks noChangeAspect="1"/>
            </p:cNvSpPr>
            <p:nvPr/>
          </p:nvSpPr>
          <p:spPr bwMode="auto">
            <a:xfrm>
              <a:off x="6230937" y="2902768"/>
              <a:ext cx="1112837" cy="479425"/>
            </a:xfrm>
            <a:custGeom>
              <a:avLst/>
              <a:gdLst>
                <a:gd name="T0" fmla="*/ 2147483647 w 704"/>
                <a:gd name="T1" fmla="*/ 2147483647 h 308"/>
                <a:gd name="T2" fmla="*/ 0 w 704"/>
                <a:gd name="T3" fmla="*/ 2147483647 h 308"/>
                <a:gd name="T4" fmla="*/ 2147483647 w 704"/>
                <a:gd name="T5" fmla="*/ 2147483647 h 308"/>
                <a:gd name="T6" fmla="*/ 2147483647 w 704"/>
                <a:gd name="T7" fmla="*/ 2147483647 h 308"/>
                <a:gd name="T8" fmla="*/ 2147483647 w 704"/>
                <a:gd name="T9" fmla="*/ 2147483647 h 308"/>
                <a:gd name="T10" fmla="*/ 2147483647 w 704"/>
                <a:gd name="T11" fmla="*/ 2147483647 h 308"/>
                <a:gd name="T12" fmla="*/ 2147483647 w 704"/>
                <a:gd name="T13" fmla="*/ 2147483647 h 308"/>
                <a:gd name="T14" fmla="*/ 2147483647 w 704"/>
                <a:gd name="T15" fmla="*/ 2147483647 h 308"/>
                <a:gd name="T16" fmla="*/ 2147483647 w 704"/>
                <a:gd name="T17" fmla="*/ 2147483647 h 308"/>
                <a:gd name="T18" fmla="*/ 2147483647 w 704"/>
                <a:gd name="T19" fmla="*/ 2147483647 h 308"/>
                <a:gd name="T20" fmla="*/ 2147483647 w 704"/>
                <a:gd name="T21" fmla="*/ 2147483647 h 308"/>
                <a:gd name="T22" fmla="*/ 2147483647 w 704"/>
                <a:gd name="T23" fmla="*/ 2147483647 h 308"/>
                <a:gd name="T24" fmla="*/ 2147483647 w 704"/>
                <a:gd name="T25" fmla="*/ 2147483647 h 308"/>
                <a:gd name="T26" fmla="*/ 2147483647 w 704"/>
                <a:gd name="T27" fmla="*/ 2147483647 h 308"/>
                <a:gd name="T28" fmla="*/ 2147483647 w 704"/>
                <a:gd name="T29" fmla="*/ 2147483647 h 308"/>
                <a:gd name="T30" fmla="*/ 2147483647 w 704"/>
                <a:gd name="T31" fmla="*/ 2147483647 h 308"/>
                <a:gd name="T32" fmla="*/ 2147483647 w 704"/>
                <a:gd name="T33" fmla="*/ 2147483647 h 308"/>
                <a:gd name="T34" fmla="*/ 2147483647 w 704"/>
                <a:gd name="T35" fmla="*/ 2147483647 h 308"/>
                <a:gd name="T36" fmla="*/ 2147483647 w 704"/>
                <a:gd name="T37" fmla="*/ 2147483647 h 308"/>
                <a:gd name="T38" fmla="*/ 2147483647 w 704"/>
                <a:gd name="T39" fmla="*/ 2147483647 h 308"/>
                <a:gd name="T40" fmla="*/ 2147483647 w 704"/>
                <a:gd name="T41" fmla="*/ 2147483647 h 308"/>
                <a:gd name="T42" fmla="*/ 2147483647 w 704"/>
                <a:gd name="T43" fmla="*/ 2147483647 h 308"/>
                <a:gd name="T44" fmla="*/ 2147483647 w 704"/>
                <a:gd name="T45" fmla="*/ 2147483647 h 308"/>
                <a:gd name="T46" fmla="*/ 2147483647 w 704"/>
                <a:gd name="T47" fmla="*/ 2147483647 h 308"/>
                <a:gd name="T48" fmla="*/ 2147483647 w 704"/>
                <a:gd name="T49" fmla="*/ 2147483647 h 308"/>
                <a:gd name="T50" fmla="*/ 2147483647 w 704"/>
                <a:gd name="T51" fmla="*/ 2147483647 h 308"/>
                <a:gd name="T52" fmla="*/ 2147483647 w 704"/>
                <a:gd name="T53" fmla="*/ 2147483647 h 308"/>
                <a:gd name="T54" fmla="*/ 2147483647 w 704"/>
                <a:gd name="T55" fmla="*/ 2147483647 h 308"/>
                <a:gd name="T56" fmla="*/ 2147483647 w 704"/>
                <a:gd name="T57" fmla="*/ 2147483647 h 308"/>
                <a:gd name="T58" fmla="*/ 2147483647 w 704"/>
                <a:gd name="T59" fmla="*/ 0 h 308"/>
                <a:gd name="T60" fmla="*/ 2147483647 w 704"/>
                <a:gd name="T61" fmla="*/ 2147483647 h 308"/>
                <a:gd name="T62" fmla="*/ 2147483647 w 704"/>
                <a:gd name="T63" fmla="*/ 2147483647 h 308"/>
                <a:gd name="T64" fmla="*/ 2147483647 w 704"/>
                <a:gd name="T65" fmla="*/ 2147483647 h 308"/>
                <a:gd name="T66" fmla="*/ 2147483647 w 704"/>
                <a:gd name="T67" fmla="*/ 2147483647 h 30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704"/>
                <a:gd name="T103" fmla="*/ 0 h 308"/>
                <a:gd name="T104" fmla="*/ 704 w 704"/>
                <a:gd name="T105" fmla="*/ 308 h 30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704" h="308">
                  <a:moveTo>
                    <a:pt x="24" y="228"/>
                  </a:moveTo>
                  <a:lnTo>
                    <a:pt x="0" y="294"/>
                  </a:lnTo>
                  <a:lnTo>
                    <a:pt x="91" y="285"/>
                  </a:lnTo>
                  <a:lnTo>
                    <a:pt x="127" y="255"/>
                  </a:lnTo>
                  <a:lnTo>
                    <a:pt x="251" y="222"/>
                  </a:lnTo>
                  <a:lnTo>
                    <a:pt x="285" y="240"/>
                  </a:lnTo>
                  <a:lnTo>
                    <a:pt x="367" y="228"/>
                  </a:lnTo>
                  <a:lnTo>
                    <a:pt x="367" y="233"/>
                  </a:lnTo>
                  <a:lnTo>
                    <a:pt x="489" y="308"/>
                  </a:lnTo>
                  <a:lnTo>
                    <a:pt x="561" y="286"/>
                  </a:lnTo>
                  <a:lnTo>
                    <a:pt x="601" y="201"/>
                  </a:lnTo>
                  <a:lnTo>
                    <a:pt x="671" y="177"/>
                  </a:lnTo>
                  <a:lnTo>
                    <a:pt x="704" y="115"/>
                  </a:lnTo>
                  <a:lnTo>
                    <a:pt x="702" y="39"/>
                  </a:lnTo>
                  <a:lnTo>
                    <a:pt x="693" y="101"/>
                  </a:lnTo>
                  <a:lnTo>
                    <a:pt x="655" y="155"/>
                  </a:lnTo>
                  <a:lnTo>
                    <a:pt x="640" y="151"/>
                  </a:lnTo>
                  <a:lnTo>
                    <a:pt x="587" y="165"/>
                  </a:lnTo>
                  <a:lnTo>
                    <a:pt x="587" y="148"/>
                  </a:lnTo>
                  <a:lnTo>
                    <a:pt x="640" y="130"/>
                  </a:lnTo>
                  <a:lnTo>
                    <a:pt x="592" y="124"/>
                  </a:lnTo>
                  <a:lnTo>
                    <a:pt x="646" y="107"/>
                  </a:lnTo>
                  <a:lnTo>
                    <a:pt x="666" y="116"/>
                  </a:lnTo>
                  <a:lnTo>
                    <a:pt x="677" y="57"/>
                  </a:lnTo>
                  <a:lnTo>
                    <a:pt x="663" y="43"/>
                  </a:lnTo>
                  <a:lnTo>
                    <a:pt x="599" y="67"/>
                  </a:lnTo>
                  <a:lnTo>
                    <a:pt x="601" y="31"/>
                  </a:lnTo>
                  <a:lnTo>
                    <a:pt x="628" y="40"/>
                  </a:lnTo>
                  <a:lnTo>
                    <a:pt x="663" y="13"/>
                  </a:lnTo>
                  <a:lnTo>
                    <a:pt x="644" y="0"/>
                  </a:lnTo>
                  <a:lnTo>
                    <a:pt x="434" y="48"/>
                  </a:lnTo>
                  <a:lnTo>
                    <a:pt x="176" y="100"/>
                  </a:lnTo>
                  <a:lnTo>
                    <a:pt x="58" y="227"/>
                  </a:lnTo>
                  <a:lnTo>
                    <a:pt x="24" y="228"/>
                  </a:lnTo>
                  <a:close/>
                </a:path>
              </a:pathLst>
            </a:custGeom>
            <a:solidFill>
              <a:schemeClr val="tx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latin typeface="+mj-lt"/>
              </a:endParaRPr>
            </a:p>
          </p:txBody>
        </p:sp>
        <p:grpSp>
          <p:nvGrpSpPr>
            <p:cNvPr id="23" name="Shape - New York"/>
            <p:cNvGrpSpPr>
              <a:grpSpLocks/>
            </p:cNvGrpSpPr>
            <p:nvPr/>
          </p:nvGrpSpPr>
          <p:grpSpPr bwMode="auto">
            <a:xfrm>
              <a:off x="6530974" y="1478781"/>
              <a:ext cx="1044575" cy="700087"/>
              <a:chOff x="4071" y="893"/>
              <a:chExt cx="658" cy="440"/>
            </a:xfrm>
            <a:solidFill>
              <a:schemeClr val="accent6"/>
            </a:solidFill>
          </p:grpSpPr>
          <p:sp>
            <p:nvSpPr>
              <p:cNvPr id="127" name="Shape -"/>
              <p:cNvSpPr>
                <a:spLocks noChangeAspect="1"/>
              </p:cNvSpPr>
              <p:nvPr/>
            </p:nvSpPr>
            <p:spPr bwMode="auto">
              <a:xfrm>
                <a:off x="4071" y="893"/>
                <a:ext cx="521" cy="417"/>
              </a:xfrm>
              <a:custGeom>
                <a:avLst/>
                <a:gdLst>
                  <a:gd name="T0" fmla="*/ 41 w 524"/>
                  <a:gd name="T1" fmla="*/ 286 h 426"/>
                  <a:gd name="T2" fmla="*/ 90 w 524"/>
                  <a:gd name="T3" fmla="*/ 261 h 426"/>
                  <a:gd name="T4" fmla="*/ 157 w 524"/>
                  <a:gd name="T5" fmla="*/ 255 h 426"/>
                  <a:gd name="T6" fmla="*/ 173 w 524"/>
                  <a:gd name="T7" fmla="*/ 233 h 426"/>
                  <a:gd name="T8" fmla="*/ 197 w 524"/>
                  <a:gd name="T9" fmla="*/ 230 h 426"/>
                  <a:gd name="T10" fmla="*/ 211 w 524"/>
                  <a:gd name="T11" fmla="*/ 206 h 426"/>
                  <a:gd name="T12" fmla="*/ 233 w 524"/>
                  <a:gd name="T13" fmla="*/ 197 h 426"/>
                  <a:gd name="T14" fmla="*/ 223 w 524"/>
                  <a:gd name="T15" fmla="*/ 152 h 426"/>
                  <a:gd name="T16" fmla="*/ 209 w 524"/>
                  <a:gd name="T17" fmla="*/ 140 h 426"/>
                  <a:gd name="T18" fmla="*/ 237 w 524"/>
                  <a:gd name="T19" fmla="*/ 104 h 426"/>
                  <a:gd name="T20" fmla="*/ 255 w 524"/>
                  <a:gd name="T21" fmla="*/ 104 h 426"/>
                  <a:gd name="T22" fmla="*/ 316 w 524"/>
                  <a:gd name="T23" fmla="*/ 28 h 426"/>
                  <a:gd name="T24" fmla="*/ 410 w 524"/>
                  <a:gd name="T25" fmla="*/ 0 h 426"/>
                  <a:gd name="T26" fmla="*/ 421 w 524"/>
                  <a:gd name="T27" fmla="*/ 72 h 426"/>
                  <a:gd name="T28" fmla="*/ 425 w 524"/>
                  <a:gd name="T29" fmla="*/ 69 h 426"/>
                  <a:gd name="T30" fmla="*/ 448 w 524"/>
                  <a:gd name="T31" fmla="*/ 94 h 426"/>
                  <a:gd name="T32" fmla="*/ 449 w 524"/>
                  <a:gd name="T33" fmla="*/ 167 h 426"/>
                  <a:gd name="T34" fmla="*/ 477 w 524"/>
                  <a:gd name="T35" fmla="*/ 227 h 426"/>
                  <a:gd name="T36" fmla="*/ 488 w 524"/>
                  <a:gd name="T37" fmla="*/ 304 h 426"/>
                  <a:gd name="T38" fmla="*/ 491 w 524"/>
                  <a:gd name="T39" fmla="*/ 371 h 426"/>
                  <a:gd name="T40" fmla="*/ 524 w 524"/>
                  <a:gd name="T41" fmla="*/ 394 h 426"/>
                  <a:gd name="T42" fmla="*/ 500 w 524"/>
                  <a:gd name="T43" fmla="*/ 426 h 426"/>
                  <a:gd name="T44" fmla="*/ 439 w 524"/>
                  <a:gd name="T45" fmla="*/ 388 h 426"/>
                  <a:gd name="T46" fmla="*/ 407 w 524"/>
                  <a:gd name="T47" fmla="*/ 391 h 426"/>
                  <a:gd name="T48" fmla="*/ 376 w 524"/>
                  <a:gd name="T49" fmla="*/ 382 h 426"/>
                  <a:gd name="T50" fmla="*/ 378 w 524"/>
                  <a:gd name="T51" fmla="*/ 359 h 426"/>
                  <a:gd name="T52" fmla="*/ 358 w 524"/>
                  <a:gd name="T53" fmla="*/ 352 h 426"/>
                  <a:gd name="T54" fmla="*/ 15 w 524"/>
                  <a:gd name="T55" fmla="*/ 417 h 426"/>
                  <a:gd name="T56" fmla="*/ 0 w 524"/>
                  <a:gd name="T57" fmla="*/ 398 h 426"/>
                  <a:gd name="T58" fmla="*/ 53 w 524"/>
                  <a:gd name="T59" fmla="*/ 322 h 426"/>
                  <a:gd name="T60" fmla="*/ 41 w 524"/>
                  <a:gd name="T61" fmla="*/ 286 h 42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524"/>
                  <a:gd name="T94" fmla="*/ 0 h 426"/>
                  <a:gd name="T95" fmla="*/ 524 w 524"/>
                  <a:gd name="T96" fmla="*/ 426 h 42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524" h="426">
                    <a:moveTo>
                      <a:pt x="41" y="286"/>
                    </a:moveTo>
                    <a:lnTo>
                      <a:pt x="90" y="261"/>
                    </a:lnTo>
                    <a:lnTo>
                      <a:pt x="157" y="255"/>
                    </a:lnTo>
                    <a:lnTo>
                      <a:pt x="173" y="233"/>
                    </a:lnTo>
                    <a:lnTo>
                      <a:pt x="197" y="230"/>
                    </a:lnTo>
                    <a:lnTo>
                      <a:pt x="211" y="206"/>
                    </a:lnTo>
                    <a:lnTo>
                      <a:pt x="233" y="197"/>
                    </a:lnTo>
                    <a:lnTo>
                      <a:pt x="223" y="152"/>
                    </a:lnTo>
                    <a:lnTo>
                      <a:pt x="209" y="140"/>
                    </a:lnTo>
                    <a:lnTo>
                      <a:pt x="237" y="104"/>
                    </a:lnTo>
                    <a:lnTo>
                      <a:pt x="255" y="104"/>
                    </a:lnTo>
                    <a:lnTo>
                      <a:pt x="316" y="28"/>
                    </a:lnTo>
                    <a:lnTo>
                      <a:pt x="410" y="0"/>
                    </a:lnTo>
                    <a:lnTo>
                      <a:pt x="421" y="72"/>
                    </a:lnTo>
                    <a:lnTo>
                      <a:pt x="425" y="69"/>
                    </a:lnTo>
                    <a:lnTo>
                      <a:pt x="448" y="94"/>
                    </a:lnTo>
                    <a:lnTo>
                      <a:pt x="449" y="167"/>
                    </a:lnTo>
                    <a:lnTo>
                      <a:pt x="477" y="227"/>
                    </a:lnTo>
                    <a:lnTo>
                      <a:pt x="488" y="304"/>
                    </a:lnTo>
                    <a:lnTo>
                      <a:pt x="491" y="371"/>
                    </a:lnTo>
                    <a:lnTo>
                      <a:pt x="524" y="394"/>
                    </a:lnTo>
                    <a:lnTo>
                      <a:pt x="500" y="426"/>
                    </a:lnTo>
                    <a:lnTo>
                      <a:pt x="439" y="388"/>
                    </a:lnTo>
                    <a:lnTo>
                      <a:pt x="407" y="391"/>
                    </a:lnTo>
                    <a:lnTo>
                      <a:pt x="376" y="382"/>
                    </a:lnTo>
                    <a:lnTo>
                      <a:pt x="378" y="359"/>
                    </a:lnTo>
                    <a:lnTo>
                      <a:pt x="358" y="352"/>
                    </a:lnTo>
                    <a:lnTo>
                      <a:pt x="15" y="417"/>
                    </a:lnTo>
                    <a:lnTo>
                      <a:pt x="0" y="398"/>
                    </a:lnTo>
                    <a:lnTo>
                      <a:pt x="53" y="322"/>
                    </a:lnTo>
                    <a:lnTo>
                      <a:pt x="41" y="286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 b="1">
                  <a:latin typeface="+mj-lt"/>
                </a:endParaRPr>
              </a:p>
            </p:txBody>
          </p:sp>
          <p:sp>
            <p:nvSpPr>
              <p:cNvPr id="128" name="Shape -"/>
              <p:cNvSpPr>
                <a:spLocks noChangeAspect="1"/>
              </p:cNvSpPr>
              <p:nvPr/>
            </p:nvSpPr>
            <p:spPr bwMode="auto">
              <a:xfrm>
                <a:off x="4578" y="1244"/>
                <a:ext cx="151" cy="89"/>
              </a:xfrm>
              <a:custGeom>
                <a:avLst/>
                <a:gdLst>
                  <a:gd name="T0" fmla="*/ 0 w 152"/>
                  <a:gd name="T1" fmla="*/ 67 h 91"/>
                  <a:gd name="T2" fmla="*/ 63 w 152"/>
                  <a:gd name="T3" fmla="*/ 37 h 91"/>
                  <a:gd name="T4" fmla="*/ 124 w 152"/>
                  <a:gd name="T5" fmla="*/ 0 h 91"/>
                  <a:gd name="T6" fmla="*/ 134 w 152"/>
                  <a:gd name="T7" fmla="*/ 1 h 91"/>
                  <a:gd name="T8" fmla="*/ 152 w 152"/>
                  <a:gd name="T9" fmla="*/ 3 h 91"/>
                  <a:gd name="T10" fmla="*/ 93 w 152"/>
                  <a:gd name="T11" fmla="*/ 50 h 91"/>
                  <a:gd name="T12" fmla="*/ 18 w 152"/>
                  <a:gd name="T13" fmla="*/ 91 h 91"/>
                  <a:gd name="T14" fmla="*/ 0 w 152"/>
                  <a:gd name="T15" fmla="*/ 67 h 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52"/>
                  <a:gd name="T25" fmla="*/ 0 h 91"/>
                  <a:gd name="T26" fmla="*/ 152 w 152"/>
                  <a:gd name="T27" fmla="*/ 91 h 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52" h="91">
                    <a:moveTo>
                      <a:pt x="0" y="67"/>
                    </a:moveTo>
                    <a:lnTo>
                      <a:pt x="63" y="37"/>
                    </a:lnTo>
                    <a:lnTo>
                      <a:pt x="124" y="0"/>
                    </a:lnTo>
                    <a:lnTo>
                      <a:pt x="134" y="1"/>
                    </a:lnTo>
                    <a:lnTo>
                      <a:pt x="152" y="3"/>
                    </a:lnTo>
                    <a:lnTo>
                      <a:pt x="93" y="50"/>
                    </a:lnTo>
                    <a:lnTo>
                      <a:pt x="18" y="91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 b="1">
                  <a:latin typeface="+mj-lt"/>
                </a:endParaRPr>
              </a:p>
            </p:txBody>
          </p:sp>
        </p:grpSp>
        <p:sp>
          <p:nvSpPr>
            <p:cNvPr id="24" name="Shape - New Mexico"/>
            <p:cNvSpPr>
              <a:spLocks noChangeAspect="1"/>
            </p:cNvSpPr>
            <p:nvPr/>
          </p:nvSpPr>
          <p:spPr bwMode="auto">
            <a:xfrm>
              <a:off x="2868611" y="3158355"/>
              <a:ext cx="898525" cy="877887"/>
            </a:xfrm>
            <a:custGeom>
              <a:avLst/>
              <a:gdLst>
                <a:gd name="T0" fmla="*/ 2147483647 w 568"/>
                <a:gd name="T1" fmla="*/ 0 h 563"/>
                <a:gd name="T2" fmla="*/ 2147483647 w 568"/>
                <a:gd name="T3" fmla="*/ 2147483647 h 563"/>
                <a:gd name="T4" fmla="*/ 2147483647 w 568"/>
                <a:gd name="T5" fmla="*/ 2147483647 h 563"/>
                <a:gd name="T6" fmla="*/ 2147483647 w 568"/>
                <a:gd name="T7" fmla="*/ 2147483647 h 563"/>
                <a:gd name="T8" fmla="*/ 2147483647 w 568"/>
                <a:gd name="T9" fmla="*/ 2147483647 h 563"/>
                <a:gd name="T10" fmla="*/ 2147483647 w 568"/>
                <a:gd name="T11" fmla="*/ 2147483647 h 563"/>
                <a:gd name="T12" fmla="*/ 2147483647 w 568"/>
                <a:gd name="T13" fmla="*/ 2147483647 h 563"/>
                <a:gd name="T14" fmla="*/ 2147483647 w 568"/>
                <a:gd name="T15" fmla="*/ 2147483647 h 563"/>
                <a:gd name="T16" fmla="*/ 0 w 568"/>
                <a:gd name="T17" fmla="*/ 2147483647 h 563"/>
                <a:gd name="T18" fmla="*/ 2147483647 w 568"/>
                <a:gd name="T19" fmla="*/ 2147483647 h 563"/>
                <a:gd name="T20" fmla="*/ 2147483647 w 568"/>
                <a:gd name="T21" fmla="*/ 0 h 56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68"/>
                <a:gd name="T34" fmla="*/ 0 h 563"/>
                <a:gd name="T35" fmla="*/ 568 w 568"/>
                <a:gd name="T36" fmla="*/ 563 h 56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68" h="563">
                  <a:moveTo>
                    <a:pt x="69" y="0"/>
                  </a:moveTo>
                  <a:lnTo>
                    <a:pt x="568" y="22"/>
                  </a:lnTo>
                  <a:lnTo>
                    <a:pt x="544" y="520"/>
                  </a:lnTo>
                  <a:lnTo>
                    <a:pt x="382" y="511"/>
                  </a:lnTo>
                  <a:lnTo>
                    <a:pt x="230" y="507"/>
                  </a:lnTo>
                  <a:lnTo>
                    <a:pt x="230" y="526"/>
                  </a:lnTo>
                  <a:lnTo>
                    <a:pt x="103" y="526"/>
                  </a:lnTo>
                  <a:lnTo>
                    <a:pt x="95" y="563"/>
                  </a:lnTo>
                  <a:lnTo>
                    <a:pt x="0" y="551"/>
                  </a:lnTo>
                  <a:lnTo>
                    <a:pt x="54" y="13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latin typeface="+mj-lt"/>
              </a:endParaRPr>
            </a:p>
          </p:txBody>
        </p:sp>
        <p:sp>
          <p:nvSpPr>
            <p:cNvPr id="25" name="Shape - New Jersey"/>
            <p:cNvSpPr>
              <a:spLocks noChangeAspect="1"/>
            </p:cNvSpPr>
            <p:nvPr/>
          </p:nvSpPr>
          <p:spPr bwMode="auto">
            <a:xfrm>
              <a:off x="7143748" y="2080443"/>
              <a:ext cx="196851" cy="385763"/>
            </a:xfrm>
            <a:custGeom>
              <a:avLst/>
              <a:gdLst>
                <a:gd name="T0" fmla="*/ 2147483647 w 125"/>
                <a:gd name="T1" fmla="*/ 2147483647 h 247"/>
                <a:gd name="T2" fmla="*/ 2147483647 w 125"/>
                <a:gd name="T3" fmla="*/ 0 h 247"/>
                <a:gd name="T4" fmla="*/ 2147483647 w 125"/>
                <a:gd name="T5" fmla="*/ 2147483647 h 247"/>
                <a:gd name="T6" fmla="*/ 2147483647 w 125"/>
                <a:gd name="T7" fmla="*/ 2147483647 h 247"/>
                <a:gd name="T8" fmla="*/ 2147483647 w 125"/>
                <a:gd name="T9" fmla="*/ 2147483647 h 247"/>
                <a:gd name="T10" fmla="*/ 2147483647 w 125"/>
                <a:gd name="T11" fmla="*/ 2147483647 h 247"/>
                <a:gd name="T12" fmla="*/ 2147483647 w 125"/>
                <a:gd name="T13" fmla="*/ 2147483647 h 247"/>
                <a:gd name="T14" fmla="*/ 2147483647 w 125"/>
                <a:gd name="T15" fmla="*/ 2147483647 h 247"/>
                <a:gd name="T16" fmla="*/ 2147483647 w 125"/>
                <a:gd name="T17" fmla="*/ 2147483647 h 247"/>
                <a:gd name="T18" fmla="*/ 2147483647 w 125"/>
                <a:gd name="T19" fmla="*/ 2147483647 h 247"/>
                <a:gd name="T20" fmla="*/ 2147483647 w 125"/>
                <a:gd name="T21" fmla="*/ 2147483647 h 247"/>
                <a:gd name="T22" fmla="*/ 0 w 125"/>
                <a:gd name="T23" fmla="*/ 2147483647 h 247"/>
                <a:gd name="T24" fmla="*/ 2147483647 w 125"/>
                <a:gd name="T25" fmla="*/ 2147483647 h 24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5"/>
                <a:gd name="T40" fmla="*/ 0 h 247"/>
                <a:gd name="T41" fmla="*/ 125 w 125"/>
                <a:gd name="T42" fmla="*/ 247 h 24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5" h="247">
                  <a:moveTo>
                    <a:pt x="22" y="2"/>
                  </a:moveTo>
                  <a:lnTo>
                    <a:pt x="52" y="0"/>
                  </a:lnTo>
                  <a:lnTo>
                    <a:pt x="112" y="37"/>
                  </a:lnTo>
                  <a:lnTo>
                    <a:pt x="103" y="67"/>
                  </a:lnTo>
                  <a:lnTo>
                    <a:pt x="124" y="86"/>
                  </a:lnTo>
                  <a:lnTo>
                    <a:pt x="125" y="203"/>
                  </a:lnTo>
                  <a:lnTo>
                    <a:pt x="104" y="247"/>
                  </a:lnTo>
                  <a:lnTo>
                    <a:pt x="81" y="231"/>
                  </a:lnTo>
                  <a:lnTo>
                    <a:pt x="55" y="230"/>
                  </a:lnTo>
                  <a:lnTo>
                    <a:pt x="12" y="206"/>
                  </a:lnTo>
                  <a:lnTo>
                    <a:pt x="45" y="133"/>
                  </a:lnTo>
                  <a:lnTo>
                    <a:pt x="0" y="94"/>
                  </a:lnTo>
                  <a:lnTo>
                    <a:pt x="22" y="2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latin typeface="+mj-lt"/>
              </a:endParaRPr>
            </a:p>
          </p:txBody>
        </p:sp>
        <p:sp>
          <p:nvSpPr>
            <p:cNvPr id="26" name="Shape - New Hampshire"/>
            <p:cNvSpPr>
              <a:spLocks noChangeAspect="1"/>
            </p:cNvSpPr>
            <p:nvPr/>
          </p:nvSpPr>
          <p:spPr bwMode="auto">
            <a:xfrm>
              <a:off x="7334249" y="1366068"/>
              <a:ext cx="257175" cy="447675"/>
            </a:xfrm>
            <a:custGeom>
              <a:avLst/>
              <a:gdLst>
                <a:gd name="T0" fmla="*/ 2147483647 w 162"/>
                <a:gd name="T1" fmla="*/ 0 h 289"/>
                <a:gd name="T2" fmla="*/ 0 w 162"/>
                <a:gd name="T3" fmla="*/ 2147483647 h 289"/>
                <a:gd name="T4" fmla="*/ 2147483647 w 162"/>
                <a:gd name="T5" fmla="*/ 2147483647 h 289"/>
                <a:gd name="T6" fmla="*/ 2147483647 w 162"/>
                <a:gd name="T7" fmla="*/ 2147483647 h 289"/>
                <a:gd name="T8" fmla="*/ 2147483647 w 162"/>
                <a:gd name="T9" fmla="*/ 2147483647 h 289"/>
                <a:gd name="T10" fmla="*/ 2147483647 w 162"/>
                <a:gd name="T11" fmla="*/ 2147483647 h 289"/>
                <a:gd name="T12" fmla="*/ 2147483647 w 162"/>
                <a:gd name="T13" fmla="*/ 2147483647 h 289"/>
                <a:gd name="T14" fmla="*/ 2147483647 w 162"/>
                <a:gd name="T15" fmla="*/ 2147483647 h 289"/>
                <a:gd name="T16" fmla="*/ 2147483647 w 162"/>
                <a:gd name="T17" fmla="*/ 2147483647 h 289"/>
                <a:gd name="T18" fmla="*/ 2147483647 w 162"/>
                <a:gd name="T19" fmla="*/ 2147483647 h 289"/>
                <a:gd name="T20" fmla="*/ 2147483647 w 162"/>
                <a:gd name="T21" fmla="*/ 2147483647 h 289"/>
                <a:gd name="T22" fmla="*/ 2147483647 w 162"/>
                <a:gd name="T23" fmla="*/ 2147483647 h 289"/>
                <a:gd name="T24" fmla="*/ 2147483647 w 162"/>
                <a:gd name="T25" fmla="*/ 0 h 28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62"/>
                <a:gd name="T40" fmla="*/ 0 h 289"/>
                <a:gd name="T41" fmla="*/ 162 w 162"/>
                <a:gd name="T42" fmla="*/ 289 h 28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62" h="289">
                  <a:moveTo>
                    <a:pt x="34" y="0"/>
                  </a:moveTo>
                  <a:lnTo>
                    <a:pt x="0" y="51"/>
                  </a:lnTo>
                  <a:lnTo>
                    <a:pt x="37" y="118"/>
                  </a:lnTo>
                  <a:lnTo>
                    <a:pt x="15" y="136"/>
                  </a:lnTo>
                  <a:lnTo>
                    <a:pt x="24" y="289"/>
                  </a:lnTo>
                  <a:lnTo>
                    <a:pt x="115" y="267"/>
                  </a:lnTo>
                  <a:lnTo>
                    <a:pt x="138" y="267"/>
                  </a:lnTo>
                  <a:lnTo>
                    <a:pt x="152" y="250"/>
                  </a:lnTo>
                  <a:lnTo>
                    <a:pt x="152" y="222"/>
                  </a:lnTo>
                  <a:lnTo>
                    <a:pt x="162" y="204"/>
                  </a:lnTo>
                  <a:lnTo>
                    <a:pt x="112" y="182"/>
                  </a:lnTo>
                  <a:lnTo>
                    <a:pt x="46" y="1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solidFill>
                  <a:schemeClr val="accent6"/>
                </a:solidFill>
                <a:latin typeface="+mj-lt"/>
              </a:endParaRPr>
            </a:p>
          </p:txBody>
        </p:sp>
        <p:sp>
          <p:nvSpPr>
            <p:cNvPr id="27" name="Shape - Nevada"/>
            <p:cNvSpPr>
              <a:spLocks noChangeAspect="1"/>
            </p:cNvSpPr>
            <p:nvPr/>
          </p:nvSpPr>
          <p:spPr bwMode="auto">
            <a:xfrm>
              <a:off x="1660523" y="2143942"/>
              <a:ext cx="831851" cy="1239838"/>
            </a:xfrm>
            <a:custGeom>
              <a:avLst/>
              <a:gdLst>
                <a:gd name="T0" fmla="*/ 2147483647 w 527"/>
                <a:gd name="T1" fmla="*/ 0 h 797"/>
                <a:gd name="T2" fmla="*/ 0 w 527"/>
                <a:gd name="T3" fmla="*/ 2147483647 h 797"/>
                <a:gd name="T4" fmla="*/ 2147483647 w 527"/>
                <a:gd name="T5" fmla="*/ 2147483647 h 797"/>
                <a:gd name="T6" fmla="*/ 2147483647 w 527"/>
                <a:gd name="T7" fmla="*/ 2147483647 h 797"/>
                <a:gd name="T8" fmla="*/ 2147483647 w 527"/>
                <a:gd name="T9" fmla="*/ 2147483647 h 797"/>
                <a:gd name="T10" fmla="*/ 2147483647 w 527"/>
                <a:gd name="T11" fmla="*/ 2147483647 h 797"/>
                <a:gd name="T12" fmla="*/ 2147483647 w 527"/>
                <a:gd name="T13" fmla="*/ 2147483647 h 797"/>
                <a:gd name="T14" fmla="*/ 2147483647 w 527"/>
                <a:gd name="T15" fmla="*/ 2147483647 h 797"/>
                <a:gd name="T16" fmla="*/ 2147483647 w 527"/>
                <a:gd name="T17" fmla="*/ 2147483647 h 797"/>
                <a:gd name="T18" fmla="*/ 2147483647 w 527"/>
                <a:gd name="T19" fmla="*/ 2147483647 h 797"/>
                <a:gd name="T20" fmla="*/ 2147483647 w 527"/>
                <a:gd name="T21" fmla="*/ 2147483647 h 797"/>
                <a:gd name="T22" fmla="*/ 2147483647 w 527"/>
                <a:gd name="T23" fmla="*/ 0 h 79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527"/>
                <a:gd name="T37" fmla="*/ 0 h 797"/>
                <a:gd name="T38" fmla="*/ 527 w 527"/>
                <a:gd name="T39" fmla="*/ 797 h 79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527" h="797">
                  <a:moveTo>
                    <a:pt x="67" y="0"/>
                  </a:moveTo>
                  <a:lnTo>
                    <a:pt x="0" y="316"/>
                  </a:lnTo>
                  <a:lnTo>
                    <a:pt x="359" y="797"/>
                  </a:lnTo>
                  <a:lnTo>
                    <a:pt x="381" y="776"/>
                  </a:lnTo>
                  <a:lnTo>
                    <a:pt x="380" y="681"/>
                  </a:lnTo>
                  <a:lnTo>
                    <a:pt x="425" y="688"/>
                  </a:lnTo>
                  <a:lnTo>
                    <a:pt x="471" y="396"/>
                  </a:lnTo>
                  <a:lnTo>
                    <a:pt x="502" y="198"/>
                  </a:lnTo>
                  <a:lnTo>
                    <a:pt x="511" y="138"/>
                  </a:lnTo>
                  <a:lnTo>
                    <a:pt x="527" y="85"/>
                  </a:lnTo>
                  <a:lnTo>
                    <a:pt x="290" y="47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latin typeface="+mj-lt"/>
              </a:endParaRPr>
            </a:p>
          </p:txBody>
        </p:sp>
        <p:sp>
          <p:nvSpPr>
            <p:cNvPr id="28" name="Shape - Nebraska"/>
            <p:cNvSpPr>
              <a:spLocks noChangeAspect="1"/>
            </p:cNvSpPr>
            <p:nvPr/>
          </p:nvSpPr>
          <p:spPr bwMode="auto">
            <a:xfrm>
              <a:off x="3648074" y="2245543"/>
              <a:ext cx="1095375" cy="487363"/>
            </a:xfrm>
            <a:custGeom>
              <a:avLst/>
              <a:gdLst>
                <a:gd name="T0" fmla="*/ 2147483647 w 695"/>
                <a:gd name="T1" fmla="*/ 0 h 313"/>
                <a:gd name="T2" fmla="*/ 0 w 695"/>
                <a:gd name="T3" fmla="*/ 2147483647 h 313"/>
                <a:gd name="T4" fmla="*/ 2147483647 w 695"/>
                <a:gd name="T5" fmla="*/ 2147483647 h 313"/>
                <a:gd name="T6" fmla="*/ 2147483647 w 695"/>
                <a:gd name="T7" fmla="*/ 2147483647 h 313"/>
                <a:gd name="T8" fmla="*/ 2147483647 w 695"/>
                <a:gd name="T9" fmla="*/ 2147483647 h 313"/>
                <a:gd name="T10" fmla="*/ 2147483647 w 695"/>
                <a:gd name="T11" fmla="*/ 2147483647 h 313"/>
                <a:gd name="T12" fmla="*/ 2147483647 w 695"/>
                <a:gd name="T13" fmla="*/ 2147483647 h 313"/>
                <a:gd name="T14" fmla="*/ 2147483647 w 695"/>
                <a:gd name="T15" fmla="*/ 2147483647 h 313"/>
                <a:gd name="T16" fmla="*/ 2147483647 w 695"/>
                <a:gd name="T17" fmla="*/ 2147483647 h 313"/>
                <a:gd name="T18" fmla="*/ 2147483647 w 695"/>
                <a:gd name="T19" fmla="*/ 2147483647 h 313"/>
                <a:gd name="T20" fmla="*/ 2147483647 w 695"/>
                <a:gd name="T21" fmla="*/ 2147483647 h 313"/>
                <a:gd name="T22" fmla="*/ 2147483647 w 695"/>
                <a:gd name="T23" fmla="*/ 2147483647 h 313"/>
                <a:gd name="T24" fmla="*/ 2147483647 w 695"/>
                <a:gd name="T25" fmla="*/ 2147483647 h 313"/>
                <a:gd name="T26" fmla="*/ 2147483647 w 695"/>
                <a:gd name="T27" fmla="*/ 2147483647 h 313"/>
                <a:gd name="T28" fmla="*/ 2147483647 w 695"/>
                <a:gd name="T29" fmla="*/ 0 h 31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95"/>
                <a:gd name="T46" fmla="*/ 0 h 313"/>
                <a:gd name="T47" fmla="*/ 695 w 695"/>
                <a:gd name="T48" fmla="*/ 313 h 31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95" h="313">
                  <a:moveTo>
                    <a:pt x="8" y="0"/>
                  </a:moveTo>
                  <a:lnTo>
                    <a:pt x="0" y="207"/>
                  </a:lnTo>
                  <a:lnTo>
                    <a:pt x="157" y="211"/>
                  </a:lnTo>
                  <a:lnTo>
                    <a:pt x="155" y="313"/>
                  </a:lnTo>
                  <a:lnTo>
                    <a:pt x="367" y="310"/>
                  </a:lnTo>
                  <a:lnTo>
                    <a:pt x="556" y="307"/>
                  </a:lnTo>
                  <a:lnTo>
                    <a:pt x="695" y="310"/>
                  </a:lnTo>
                  <a:lnTo>
                    <a:pt x="652" y="222"/>
                  </a:lnTo>
                  <a:lnTo>
                    <a:pt x="622" y="140"/>
                  </a:lnTo>
                  <a:lnTo>
                    <a:pt x="589" y="55"/>
                  </a:lnTo>
                  <a:lnTo>
                    <a:pt x="510" y="1"/>
                  </a:lnTo>
                  <a:lnTo>
                    <a:pt x="474" y="33"/>
                  </a:lnTo>
                  <a:lnTo>
                    <a:pt x="431" y="10"/>
                  </a:lnTo>
                  <a:lnTo>
                    <a:pt x="242" y="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tx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latin typeface="+mj-lt"/>
              </a:endParaRPr>
            </a:p>
          </p:txBody>
        </p:sp>
        <p:sp>
          <p:nvSpPr>
            <p:cNvPr id="29" name="Shape - Montana"/>
            <p:cNvSpPr>
              <a:spLocks noChangeAspect="1"/>
            </p:cNvSpPr>
            <p:nvPr/>
          </p:nvSpPr>
          <p:spPr bwMode="auto">
            <a:xfrm>
              <a:off x="2373958" y="1139056"/>
              <a:ext cx="1306512" cy="803275"/>
            </a:xfrm>
            <a:custGeom>
              <a:avLst/>
              <a:gdLst>
                <a:gd name="T0" fmla="*/ 2147483647 w 828"/>
                <a:gd name="T1" fmla="*/ 0 h 516"/>
                <a:gd name="T2" fmla="*/ 2147483647 w 828"/>
                <a:gd name="T3" fmla="*/ 2147483647 h 516"/>
                <a:gd name="T4" fmla="*/ 2147483647 w 828"/>
                <a:gd name="T5" fmla="*/ 2147483647 h 516"/>
                <a:gd name="T6" fmla="*/ 2147483647 w 828"/>
                <a:gd name="T7" fmla="*/ 2147483647 h 516"/>
                <a:gd name="T8" fmla="*/ 2147483647 w 828"/>
                <a:gd name="T9" fmla="*/ 2147483647 h 516"/>
                <a:gd name="T10" fmla="*/ 2147483647 w 828"/>
                <a:gd name="T11" fmla="*/ 2147483647 h 516"/>
                <a:gd name="T12" fmla="*/ 2147483647 w 828"/>
                <a:gd name="T13" fmla="*/ 2147483647 h 516"/>
                <a:gd name="T14" fmla="*/ 2147483647 w 828"/>
                <a:gd name="T15" fmla="*/ 2147483647 h 516"/>
                <a:gd name="T16" fmla="*/ 2147483647 w 828"/>
                <a:gd name="T17" fmla="*/ 2147483647 h 516"/>
                <a:gd name="T18" fmla="*/ 2147483647 w 828"/>
                <a:gd name="T19" fmla="*/ 2147483647 h 516"/>
                <a:gd name="T20" fmla="*/ 2147483647 w 828"/>
                <a:gd name="T21" fmla="*/ 2147483647 h 516"/>
                <a:gd name="T22" fmla="*/ 2147483647 w 828"/>
                <a:gd name="T23" fmla="*/ 2147483647 h 516"/>
                <a:gd name="T24" fmla="*/ 2147483647 w 828"/>
                <a:gd name="T25" fmla="*/ 2147483647 h 516"/>
                <a:gd name="T26" fmla="*/ 2147483647 w 828"/>
                <a:gd name="T27" fmla="*/ 2147483647 h 516"/>
                <a:gd name="T28" fmla="*/ 2147483647 w 828"/>
                <a:gd name="T29" fmla="*/ 2147483647 h 516"/>
                <a:gd name="T30" fmla="*/ 2147483647 w 828"/>
                <a:gd name="T31" fmla="*/ 2147483647 h 516"/>
                <a:gd name="T32" fmla="*/ 2147483647 w 828"/>
                <a:gd name="T33" fmla="*/ 2147483647 h 516"/>
                <a:gd name="T34" fmla="*/ 0 w 828"/>
                <a:gd name="T35" fmla="*/ 2147483647 h 516"/>
                <a:gd name="T36" fmla="*/ 2147483647 w 828"/>
                <a:gd name="T37" fmla="*/ 0 h 5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28"/>
                <a:gd name="T58" fmla="*/ 0 h 516"/>
                <a:gd name="T59" fmla="*/ 828 w 828"/>
                <a:gd name="T60" fmla="*/ 516 h 5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28" h="516">
                  <a:moveTo>
                    <a:pt x="14" y="0"/>
                  </a:moveTo>
                  <a:lnTo>
                    <a:pt x="176" y="21"/>
                  </a:lnTo>
                  <a:lnTo>
                    <a:pt x="275" y="34"/>
                  </a:lnTo>
                  <a:lnTo>
                    <a:pt x="404" y="48"/>
                  </a:lnTo>
                  <a:lnTo>
                    <a:pt x="524" y="60"/>
                  </a:lnTo>
                  <a:lnTo>
                    <a:pt x="731" y="75"/>
                  </a:lnTo>
                  <a:lnTo>
                    <a:pt x="828" y="82"/>
                  </a:lnTo>
                  <a:lnTo>
                    <a:pt x="825" y="502"/>
                  </a:lnTo>
                  <a:lnTo>
                    <a:pt x="318" y="459"/>
                  </a:lnTo>
                  <a:lnTo>
                    <a:pt x="307" y="516"/>
                  </a:lnTo>
                  <a:lnTo>
                    <a:pt x="288" y="489"/>
                  </a:lnTo>
                  <a:lnTo>
                    <a:pt x="242" y="493"/>
                  </a:lnTo>
                  <a:lnTo>
                    <a:pt x="175" y="504"/>
                  </a:lnTo>
                  <a:lnTo>
                    <a:pt x="163" y="431"/>
                  </a:lnTo>
                  <a:lnTo>
                    <a:pt x="84" y="373"/>
                  </a:lnTo>
                  <a:lnTo>
                    <a:pt x="96" y="317"/>
                  </a:lnTo>
                  <a:lnTo>
                    <a:pt x="103" y="273"/>
                  </a:lnTo>
                  <a:lnTo>
                    <a:pt x="0" y="128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tx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latin typeface="+mj-lt"/>
              </a:endParaRPr>
            </a:p>
          </p:txBody>
        </p:sp>
        <p:sp>
          <p:nvSpPr>
            <p:cNvPr id="30" name="Shape - Missouri"/>
            <p:cNvSpPr>
              <a:spLocks noChangeAspect="1"/>
            </p:cNvSpPr>
            <p:nvPr/>
          </p:nvSpPr>
          <p:spPr bwMode="auto">
            <a:xfrm>
              <a:off x="4687886" y="2596381"/>
              <a:ext cx="863600" cy="701675"/>
            </a:xfrm>
            <a:custGeom>
              <a:avLst/>
              <a:gdLst>
                <a:gd name="T0" fmla="*/ 0 w 548"/>
                <a:gd name="T1" fmla="*/ 15 h 451"/>
                <a:gd name="T2" fmla="*/ 240 w 548"/>
                <a:gd name="T3" fmla="*/ 0 h 451"/>
                <a:gd name="T4" fmla="*/ 290 w 548"/>
                <a:gd name="T5" fmla="*/ 0 h 451"/>
                <a:gd name="T6" fmla="*/ 329 w 548"/>
                <a:gd name="T7" fmla="*/ 13 h 451"/>
                <a:gd name="T8" fmla="*/ 308 w 548"/>
                <a:gd name="T9" fmla="*/ 52 h 451"/>
                <a:gd name="T10" fmla="*/ 378 w 548"/>
                <a:gd name="T11" fmla="*/ 116 h 451"/>
                <a:gd name="T12" fmla="*/ 401 w 548"/>
                <a:gd name="T13" fmla="*/ 170 h 451"/>
                <a:gd name="T14" fmla="*/ 442 w 548"/>
                <a:gd name="T15" fmla="*/ 156 h 451"/>
                <a:gd name="T16" fmla="*/ 441 w 548"/>
                <a:gd name="T17" fmla="*/ 232 h 451"/>
                <a:gd name="T18" fmla="*/ 483 w 548"/>
                <a:gd name="T19" fmla="*/ 255 h 451"/>
                <a:gd name="T20" fmla="*/ 502 w 548"/>
                <a:gd name="T21" fmla="*/ 322 h 451"/>
                <a:gd name="T22" fmla="*/ 532 w 548"/>
                <a:gd name="T23" fmla="*/ 328 h 451"/>
                <a:gd name="T24" fmla="*/ 548 w 548"/>
                <a:gd name="T25" fmla="*/ 356 h 451"/>
                <a:gd name="T26" fmla="*/ 511 w 548"/>
                <a:gd name="T27" fmla="*/ 395 h 451"/>
                <a:gd name="T28" fmla="*/ 499 w 548"/>
                <a:gd name="T29" fmla="*/ 439 h 451"/>
                <a:gd name="T30" fmla="*/ 447 w 548"/>
                <a:gd name="T31" fmla="*/ 451 h 451"/>
                <a:gd name="T32" fmla="*/ 460 w 548"/>
                <a:gd name="T33" fmla="*/ 402 h 451"/>
                <a:gd name="T34" fmla="*/ 255 w 548"/>
                <a:gd name="T35" fmla="*/ 420 h 451"/>
                <a:gd name="T36" fmla="*/ 107 w 548"/>
                <a:gd name="T37" fmla="*/ 438 h 451"/>
                <a:gd name="T38" fmla="*/ 98 w 548"/>
                <a:gd name="T39" fmla="*/ 390 h 451"/>
                <a:gd name="T40" fmla="*/ 88 w 548"/>
                <a:gd name="T41" fmla="*/ 246 h 451"/>
                <a:gd name="T42" fmla="*/ 86 w 548"/>
                <a:gd name="T43" fmla="*/ 167 h 451"/>
                <a:gd name="T44" fmla="*/ 37 w 548"/>
                <a:gd name="T45" fmla="*/ 131 h 451"/>
                <a:gd name="T46" fmla="*/ 55 w 548"/>
                <a:gd name="T47" fmla="*/ 98 h 451"/>
                <a:gd name="T48" fmla="*/ 31 w 548"/>
                <a:gd name="T49" fmla="*/ 80 h 451"/>
                <a:gd name="T50" fmla="*/ 0 w 548"/>
                <a:gd name="T51" fmla="*/ 15 h 45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48"/>
                <a:gd name="T79" fmla="*/ 0 h 451"/>
                <a:gd name="T80" fmla="*/ 548 w 548"/>
                <a:gd name="T81" fmla="*/ 451 h 45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48" h="451">
                  <a:moveTo>
                    <a:pt x="0" y="15"/>
                  </a:moveTo>
                  <a:lnTo>
                    <a:pt x="240" y="0"/>
                  </a:lnTo>
                  <a:lnTo>
                    <a:pt x="290" y="0"/>
                  </a:lnTo>
                  <a:lnTo>
                    <a:pt x="329" y="13"/>
                  </a:lnTo>
                  <a:lnTo>
                    <a:pt x="308" y="52"/>
                  </a:lnTo>
                  <a:lnTo>
                    <a:pt x="378" y="116"/>
                  </a:lnTo>
                  <a:lnTo>
                    <a:pt x="401" y="170"/>
                  </a:lnTo>
                  <a:lnTo>
                    <a:pt x="442" y="156"/>
                  </a:lnTo>
                  <a:lnTo>
                    <a:pt x="441" y="232"/>
                  </a:lnTo>
                  <a:lnTo>
                    <a:pt x="483" y="255"/>
                  </a:lnTo>
                  <a:lnTo>
                    <a:pt x="502" y="322"/>
                  </a:lnTo>
                  <a:lnTo>
                    <a:pt x="532" y="328"/>
                  </a:lnTo>
                  <a:lnTo>
                    <a:pt x="548" y="356"/>
                  </a:lnTo>
                  <a:lnTo>
                    <a:pt x="511" y="395"/>
                  </a:lnTo>
                  <a:lnTo>
                    <a:pt x="499" y="439"/>
                  </a:lnTo>
                  <a:lnTo>
                    <a:pt x="447" y="451"/>
                  </a:lnTo>
                  <a:lnTo>
                    <a:pt x="460" y="402"/>
                  </a:lnTo>
                  <a:lnTo>
                    <a:pt x="255" y="420"/>
                  </a:lnTo>
                  <a:lnTo>
                    <a:pt x="107" y="438"/>
                  </a:lnTo>
                  <a:lnTo>
                    <a:pt x="98" y="390"/>
                  </a:lnTo>
                  <a:lnTo>
                    <a:pt x="88" y="246"/>
                  </a:lnTo>
                  <a:lnTo>
                    <a:pt x="86" y="167"/>
                  </a:lnTo>
                  <a:lnTo>
                    <a:pt x="37" y="131"/>
                  </a:lnTo>
                  <a:lnTo>
                    <a:pt x="55" y="98"/>
                  </a:lnTo>
                  <a:lnTo>
                    <a:pt x="31" y="8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chemeClr val="tx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>
                <a:latin typeface="+mj-lt"/>
              </a:endParaRPr>
            </a:p>
          </p:txBody>
        </p:sp>
        <p:sp>
          <p:nvSpPr>
            <p:cNvPr id="31" name="Shape - Mississippi"/>
            <p:cNvSpPr>
              <a:spLocks noChangeAspect="1"/>
            </p:cNvSpPr>
            <p:nvPr/>
          </p:nvSpPr>
          <p:spPr bwMode="auto">
            <a:xfrm>
              <a:off x="5303835" y="3429817"/>
              <a:ext cx="450851" cy="774700"/>
            </a:xfrm>
            <a:custGeom>
              <a:avLst/>
              <a:gdLst>
                <a:gd name="T0" fmla="*/ 2147483647 w 287"/>
                <a:gd name="T1" fmla="*/ 2147483647 h 499"/>
                <a:gd name="T2" fmla="*/ 2147483647 w 287"/>
                <a:gd name="T3" fmla="*/ 2147483647 h 499"/>
                <a:gd name="T4" fmla="*/ 0 w 287"/>
                <a:gd name="T5" fmla="*/ 2147483647 h 499"/>
                <a:gd name="T6" fmla="*/ 2147483647 w 287"/>
                <a:gd name="T7" fmla="*/ 2147483647 h 499"/>
                <a:gd name="T8" fmla="*/ 2147483647 w 287"/>
                <a:gd name="T9" fmla="*/ 2147483647 h 499"/>
                <a:gd name="T10" fmla="*/ 2147483647 w 287"/>
                <a:gd name="T11" fmla="*/ 2147483647 h 499"/>
                <a:gd name="T12" fmla="*/ 2147483647 w 287"/>
                <a:gd name="T13" fmla="*/ 2147483647 h 499"/>
                <a:gd name="T14" fmla="*/ 2147483647 w 287"/>
                <a:gd name="T15" fmla="*/ 2147483647 h 499"/>
                <a:gd name="T16" fmla="*/ 2147483647 w 287"/>
                <a:gd name="T17" fmla="*/ 2147483647 h 499"/>
                <a:gd name="T18" fmla="*/ 2147483647 w 287"/>
                <a:gd name="T19" fmla="*/ 2147483647 h 499"/>
                <a:gd name="T20" fmla="*/ 2147483647 w 287"/>
                <a:gd name="T21" fmla="*/ 2147483647 h 499"/>
                <a:gd name="T22" fmla="*/ 2147483647 w 287"/>
                <a:gd name="T23" fmla="*/ 2147483647 h 499"/>
                <a:gd name="T24" fmla="*/ 2147483647 w 287"/>
                <a:gd name="T25" fmla="*/ 2147483647 h 499"/>
                <a:gd name="T26" fmla="*/ 2147483647 w 287"/>
                <a:gd name="T27" fmla="*/ 0 h 499"/>
                <a:gd name="T28" fmla="*/ 2147483647 w 287"/>
                <a:gd name="T29" fmla="*/ 2147483647 h 4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87"/>
                <a:gd name="T46" fmla="*/ 0 h 499"/>
                <a:gd name="T47" fmla="*/ 287 w 287"/>
                <a:gd name="T48" fmla="*/ 499 h 49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87" h="499">
                  <a:moveTo>
                    <a:pt x="81" y="16"/>
                  </a:moveTo>
                  <a:lnTo>
                    <a:pt x="38" y="101"/>
                  </a:lnTo>
                  <a:lnTo>
                    <a:pt x="0" y="156"/>
                  </a:lnTo>
                  <a:lnTo>
                    <a:pt x="12" y="222"/>
                  </a:lnTo>
                  <a:lnTo>
                    <a:pt x="57" y="311"/>
                  </a:lnTo>
                  <a:lnTo>
                    <a:pt x="23" y="402"/>
                  </a:lnTo>
                  <a:lnTo>
                    <a:pt x="8" y="450"/>
                  </a:lnTo>
                  <a:lnTo>
                    <a:pt x="175" y="430"/>
                  </a:lnTo>
                  <a:lnTo>
                    <a:pt x="182" y="492"/>
                  </a:lnTo>
                  <a:lnTo>
                    <a:pt x="216" y="499"/>
                  </a:lnTo>
                  <a:lnTo>
                    <a:pt x="225" y="468"/>
                  </a:lnTo>
                  <a:lnTo>
                    <a:pt x="287" y="459"/>
                  </a:lnTo>
                  <a:lnTo>
                    <a:pt x="273" y="357"/>
                  </a:lnTo>
                  <a:lnTo>
                    <a:pt x="270" y="0"/>
                  </a:lnTo>
                  <a:lnTo>
                    <a:pt x="81" y="16"/>
                  </a:lnTo>
                  <a:close/>
                </a:path>
              </a:pathLst>
            </a:custGeom>
            <a:solidFill>
              <a:schemeClr val="tx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latin typeface="+mj-lt"/>
              </a:endParaRPr>
            </a:p>
          </p:txBody>
        </p:sp>
        <p:sp>
          <p:nvSpPr>
            <p:cNvPr id="32" name="Shape - Minnesota"/>
            <p:cNvSpPr>
              <a:spLocks noChangeAspect="1"/>
            </p:cNvSpPr>
            <p:nvPr/>
          </p:nvSpPr>
          <p:spPr bwMode="auto">
            <a:xfrm>
              <a:off x="4419598" y="1204143"/>
              <a:ext cx="857251" cy="957263"/>
            </a:xfrm>
            <a:custGeom>
              <a:avLst/>
              <a:gdLst>
                <a:gd name="T0" fmla="*/ 0 w 545"/>
                <a:gd name="T1" fmla="*/ 2147483647 h 614"/>
                <a:gd name="T2" fmla="*/ 2147483647 w 545"/>
                <a:gd name="T3" fmla="*/ 2147483647 h 614"/>
                <a:gd name="T4" fmla="*/ 2147483647 w 545"/>
                <a:gd name="T5" fmla="*/ 0 h 614"/>
                <a:gd name="T6" fmla="*/ 2147483647 w 545"/>
                <a:gd name="T7" fmla="*/ 2147483647 h 614"/>
                <a:gd name="T8" fmla="*/ 2147483647 w 545"/>
                <a:gd name="T9" fmla="*/ 2147483647 h 614"/>
                <a:gd name="T10" fmla="*/ 2147483647 w 545"/>
                <a:gd name="T11" fmla="*/ 2147483647 h 614"/>
                <a:gd name="T12" fmla="*/ 2147483647 w 545"/>
                <a:gd name="T13" fmla="*/ 2147483647 h 614"/>
                <a:gd name="T14" fmla="*/ 2147483647 w 545"/>
                <a:gd name="T15" fmla="*/ 2147483647 h 614"/>
                <a:gd name="T16" fmla="*/ 2147483647 w 545"/>
                <a:gd name="T17" fmla="*/ 2147483647 h 614"/>
                <a:gd name="T18" fmla="*/ 2147483647 w 545"/>
                <a:gd name="T19" fmla="*/ 2147483647 h 614"/>
                <a:gd name="T20" fmla="*/ 2147483647 w 545"/>
                <a:gd name="T21" fmla="*/ 2147483647 h 614"/>
                <a:gd name="T22" fmla="*/ 2147483647 w 545"/>
                <a:gd name="T23" fmla="*/ 2147483647 h 614"/>
                <a:gd name="T24" fmla="*/ 2147483647 w 545"/>
                <a:gd name="T25" fmla="*/ 2147483647 h 614"/>
                <a:gd name="T26" fmla="*/ 2147483647 w 545"/>
                <a:gd name="T27" fmla="*/ 2147483647 h 614"/>
                <a:gd name="T28" fmla="*/ 2147483647 w 545"/>
                <a:gd name="T29" fmla="*/ 2147483647 h 614"/>
                <a:gd name="T30" fmla="*/ 2147483647 w 545"/>
                <a:gd name="T31" fmla="*/ 2147483647 h 614"/>
                <a:gd name="T32" fmla="*/ 2147483647 w 545"/>
                <a:gd name="T33" fmla="*/ 2147483647 h 614"/>
                <a:gd name="T34" fmla="*/ 2147483647 w 545"/>
                <a:gd name="T35" fmla="*/ 2147483647 h 614"/>
                <a:gd name="T36" fmla="*/ 2147483647 w 545"/>
                <a:gd name="T37" fmla="*/ 2147483647 h 614"/>
                <a:gd name="T38" fmla="*/ 2147483647 w 545"/>
                <a:gd name="T39" fmla="*/ 2147483647 h 614"/>
                <a:gd name="T40" fmla="*/ 2147483647 w 545"/>
                <a:gd name="T41" fmla="*/ 2147483647 h 614"/>
                <a:gd name="T42" fmla="*/ 2147483647 w 545"/>
                <a:gd name="T43" fmla="*/ 2147483647 h 614"/>
                <a:gd name="T44" fmla="*/ 2147483647 w 545"/>
                <a:gd name="T45" fmla="*/ 2147483647 h 614"/>
                <a:gd name="T46" fmla="*/ 2147483647 w 545"/>
                <a:gd name="T47" fmla="*/ 2147483647 h 614"/>
                <a:gd name="T48" fmla="*/ 2147483647 w 545"/>
                <a:gd name="T49" fmla="*/ 2147483647 h 614"/>
                <a:gd name="T50" fmla="*/ 2147483647 w 545"/>
                <a:gd name="T51" fmla="*/ 2147483647 h 614"/>
                <a:gd name="T52" fmla="*/ 2147483647 w 545"/>
                <a:gd name="T53" fmla="*/ 2147483647 h 614"/>
                <a:gd name="T54" fmla="*/ 2147483647 w 545"/>
                <a:gd name="T55" fmla="*/ 2147483647 h 614"/>
                <a:gd name="T56" fmla="*/ 2147483647 w 545"/>
                <a:gd name="T57" fmla="*/ 2147483647 h 614"/>
                <a:gd name="T58" fmla="*/ 2147483647 w 545"/>
                <a:gd name="T59" fmla="*/ 2147483647 h 614"/>
                <a:gd name="T60" fmla="*/ 0 w 545"/>
                <a:gd name="T61" fmla="*/ 2147483647 h 61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45"/>
                <a:gd name="T94" fmla="*/ 0 h 614"/>
                <a:gd name="T95" fmla="*/ 545 w 545"/>
                <a:gd name="T96" fmla="*/ 614 h 61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45" h="614">
                  <a:moveTo>
                    <a:pt x="0" y="48"/>
                  </a:moveTo>
                  <a:lnTo>
                    <a:pt x="143" y="48"/>
                  </a:lnTo>
                  <a:lnTo>
                    <a:pt x="141" y="0"/>
                  </a:lnTo>
                  <a:lnTo>
                    <a:pt x="173" y="14"/>
                  </a:lnTo>
                  <a:lnTo>
                    <a:pt x="179" y="51"/>
                  </a:lnTo>
                  <a:lnTo>
                    <a:pt x="247" y="91"/>
                  </a:lnTo>
                  <a:lnTo>
                    <a:pt x="268" y="73"/>
                  </a:lnTo>
                  <a:lnTo>
                    <a:pt x="308" y="73"/>
                  </a:lnTo>
                  <a:lnTo>
                    <a:pt x="340" y="109"/>
                  </a:lnTo>
                  <a:lnTo>
                    <a:pt x="361" y="96"/>
                  </a:lnTo>
                  <a:lnTo>
                    <a:pt x="420" y="111"/>
                  </a:lnTo>
                  <a:lnTo>
                    <a:pt x="441" y="84"/>
                  </a:lnTo>
                  <a:lnTo>
                    <a:pt x="478" y="105"/>
                  </a:lnTo>
                  <a:lnTo>
                    <a:pt x="545" y="102"/>
                  </a:lnTo>
                  <a:lnTo>
                    <a:pt x="437" y="178"/>
                  </a:lnTo>
                  <a:lnTo>
                    <a:pt x="383" y="245"/>
                  </a:lnTo>
                  <a:lnTo>
                    <a:pt x="393" y="342"/>
                  </a:lnTo>
                  <a:lnTo>
                    <a:pt x="356" y="382"/>
                  </a:lnTo>
                  <a:lnTo>
                    <a:pt x="371" y="410"/>
                  </a:lnTo>
                  <a:lnTo>
                    <a:pt x="371" y="482"/>
                  </a:lnTo>
                  <a:lnTo>
                    <a:pt x="408" y="482"/>
                  </a:lnTo>
                  <a:lnTo>
                    <a:pt x="463" y="534"/>
                  </a:lnTo>
                  <a:lnTo>
                    <a:pt x="486" y="596"/>
                  </a:lnTo>
                  <a:lnTo>
                    <a:pt x="100" y="614"/>
                  </a:lnTo>
                  <a:lnTo>
                    <a:pt x="101" y="444"/>
                  </a:lnTo>
                  <a:lnTo>
                    <a:pt x="67" y="407"/>
                  </a:lnTo>
                  <a:lnTo>
                    <a:pt x="79" y="362"/>
                  </a:lnTo>
                  <a:lnTo>
                    <a:pt x="91" y="337"/>
                  </a:lnTo>
                  <a:lnTo>
                    <a:pt x="67" y="219"/>
                  </a:lnTo>
                  <a:lnTo>
                    <a:pt x="34" y="142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solidFill>
                  <a:schemeClr val="accent6"/>
                </a:solidFill>
                <a:latin typeface="+mj-lt"/>
              </a:endParaRPr>
            </a:p>
          </p:txBody>
        </p:sp>
        <p:sp>
          <p:nvSpPr>
            <p:cNvPr id="33" name="Shape - Massachusetts"/>
            <p:cNvSpPr>
              <a:spLocks noChangeAspect="1"/>
            </p:cNvSpPr>
            <p:nvPr/>
          </p:nvSpPr>
          <p:spPr bwMode="auto">
            <a:xfrm>
              <a:off x="7278686" y="1751831"/>
              <a:ext cx="468312" cy="211137"/>
            </a:xfrm>
            <a:custGeom>
              <a:avLst/>
              <a:gdLst>
                <a:gd name="T0" fmla="*/ 0 w 296"/>
                <a:gd name="T1" fmla="*/ 2147483647 h 134"/>
                <a:gd name="T2" fmla="*/ 2147483647 w 296"/>
                <a:gd name="T3" fmla="*/ 2147483647 h 134"/>
                <a:gd name="T4" fmla="*/ 2147483647 w 296"/>
                <a:gd name="T5" fmla="*/ 2147483647 h 134"/>
                <a:gd name="T6" fmla="*/ 2147483647 w 296"/>
                <a:gd name="T7" fmla="*/ 0 h 134"/>
                <a:gd name="T8" fmla="*/ 2147483647 w 296"/>
                <a:gd name="T9" fmla="*/ 2147483647 h 134"/>
                <a:gd name="T10" fmla="*/ 2147483647 w 296"/>
                <a:gd name="T11" fmla="*/ 2147483647 h 134"/>
                <a:gd name="T12" fmla="*/ 2147483647 w 296"/>
                <a:gd name="T13" fmla="*/ 2147483647 h 134"/>
                <a:gd name="T14" fmla="*/ 2147483647 w 296"/>
                <a:gd name="T15" fmla="*/ 2147483647 h 134"/>
                <a:gd name="T16" fmla="*/ 2147483647 w 296"/>
                <a:gd name="T17" fmla="*/ 2147483647 h 134"/>
                <a:gd name="T18" fmla="*/ 2147483647 w 296"/>
                <a:gd name="T19" fmla="*/ 2147483647 h 134"/>
                <a:gd name="T20" fmla="*/ 2147483647 w 296"/>
                <a:gd name="T21" fmla="*/ 2147483647 h 134"/>
                <a:gd name="T22" fmla="*/ 2147483647 w 296"/>
                <a:gd name="T23" fmla="*/ 2147483647 h 134"/>
                <a:gd name="T24" fmla="*/ 2147483647 w 296"/>
                <a:gd name="T25" fmla="*/ 2147483647 h 134"/>
                <a:gd name="T26" fmla="*/ 2147483647 w 296"/>
                <a:gd name="T27" fmla="*/ 2147483647 h 134"/>
                <a:gd name="T28" fmla="*/ 2147483647 w 296"/>
                <a:gd name="T29" fmla="*/ 2147483647 h 134"/>
                <a:gd name="T30" fmla="*/ 2147483647 w 296"/>
                <a:gd name="T31" fmla="*/ 2147483647 h 134"/>
                <a:gd name="T32" fmla="*/ 2147483647 w 296"/>
                <a:gd name="T33" fmla="*/ 2147483647 h 134"/>
                <a:gd name="T34" fmla="*/ 2147483647 w 296"/>
                <a:gd name="T35" fmla="*/ 2147483647 h 134"/>
                <a:gd name="T36" fmla="*/ 2147483647 w 296"/>
                <a:gd name="T37" fmla="*/ 2147483647 h 134"/>
                <a:gd name="T38" fmla="*/ 0 w 296"/>
                <a:gd name="T39" fmla="*/ 2147483647 h 13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96"/>
                <a:gd name="T61" fmla="*/ 0 h 134"/>
                <a:gd name="T62" fmla="*/ 296 w 296"/>
                <a:gd name="T63" fmla="*/ 134 h 13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96" h="134">
                  <a:moveTo>
                    <a:pt x="0" y="54"/>
                  </a:moveTo>
                  <a:lnTo>
                    <a:pt x="151" y="16"/>
                  </a:lnTo>
                  <a:lnTo>
                    <a:pt x="169" y="18"/>
                  </a:lnTo>
                  <a:lnTo>
                    <a:pt x="187" y="0"/>
                  </a:lnTo>
                  <a:lnTo>
                    <a:pt x="202" y="9"/>
                  </a:lnTo>
                  <a:lnTo>
                    <a:pt x="184" y="48"/>
                  </a:lnTo>
                  <a:lnTo>
                    <a:pt x="215" y="45"/>
                  </a:lnTo>
                  <a:lnTo>
                    <a:pt x="233" y="74"/>
                  </a:lnTo>
                  <a:lnTo>
                    <a:pt x="254" y="77"/>
                  </a:lnTo>
                  <a:lnTo>
                    <a:pt x="269" y="73"/>
                  </a:lnTo>
                  <a:lnTo>
                    <a:pt x="269" y="57"/>
                  </a:lnTo>
                  <a:lnTo>
                    <a:pt x="243" y="36"/>
                  </a:lnTo>
                  <a:lnTo>
                    <a:pt x="263" y="34"/>
                  </a:lnTo>
                  <a:lnTo>
                    <a:pt x="296" y="79"/>
                  </a:lnTo>
                  <a:lnTo>
                    <a:pt x="264" y="106"/>
                  </a:lnTo>
                  <a:lnTo>
                    <a:pt x="229" y="92"/>
                  </a:lnTo>
                  <a:lnTo>
                    <a:pt x="206" y="125"/>
                  </a:lnTo>
                  <a:lnTo>
                    <a:pt x="161" y="92"/>
                  </a:lnTo>
                  <a:lnTo>
                    <a:pt x="12" y="134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solidFill>
                  <a:schemeClr val="accent6"/>
                </a:solidFill>
                <a:latin typeface="+mj-lt"/>
              </a:endParaRPr>
            </a:p>
          </p:txBody>
        </p:sp>
        <p:grpSp>
          <p:nvGrpSpPr>
            <p:cNvPr id="34" name="Shape - Michigan"/>
            <p:cNvGrpSpPr>
              <a:grpSpLocks/>
            </p:cNvGrpSpPr>
            <p:nvPr/>
          </p:nvGrpSpPr>
          <p:grpSpPr bwMode="auto">
            <a:xfrm>
              <a:off x="5232398" y="1427981"/>
              <a:ext cx="990600" cy="882650"/>
              <a:chOff x="3254" y="860"/>
              <a:chExt cx="623" cy="557"/>
            </a:xfrm>
            <a:solidFill>
              <a:srgbClr val="0072C0"/>
            </a:solidFill>
          </p:grpSpPr>
          <p:sp>
            <p:nvSpPr>
              <p:cNvPr id="125" name="Freeform 27"/>
              <p:cNvSpPr>
                <a:spLocks noChangeAspect="1"/>
              </p:cNvSpPr>
              <p:nvPr/>
            </p:nvSpPr>
            <p:spPr bwMode="auto">
              <a:xfrm>
                <a:off x="3254" y="860"/>
                <a:ext cx="442" cy="190"/>
              </a:xfrm>
              <a:custGeom>
                <a:avLst/>
                <a:gdLst>
                  <a:gd name="T0" fmla="*/ 0 w 445"/>
                  <a:gd name="T1" fmla="*/ 100 h 193"/>
                  <a:gd name="T2" fmla="*/ 96 w 445"/>
                  <a:gd name="T3" fmla="*/ 0 h 193"/>
                  <a:gd name="T4" fmla="*/ 79 w 445"/>
                  <a:gd name="T5" fmla="*/ 41 h 193"/>
                  <a:gd name="T6" fmla="*/ 92 w 445"/>
                  <a:gd name="T7" fmla="*/ 54 h 193"/>
                  <a:gd name="T8" fmla="*/ 123 w 445"/>
                  <a:gd name="T9" fmla="*/ 36 h 193"/>
                  <a:gd name="T10" fmla="*/ 192 w 445"/>
                  <a:gd name="T11" fmla="*/ 63 h 193"/>
                  <a:gd name="T12" fmla="*/ 220 w 445"/>
                  <a:gd name="T13" fmla="*/ 41 h 193"/>
                  <a:gd name="T14" fmla="*/ 311 w 445"/>
                  <a:gd name="T15" fmla="*/ 32 h 193"/>
                  <a:gd name="T16" fmla="*/ 329 w 445"/>
                  <a:gd name="T17" fmla="*/ 55 h 193"/>
                  <a:gd name="T18" fmla="*/ 364 w 445"/>
                  <a:gd name="T19" fmla="*/ 50 h 193"/>
                  <a:gd name="T20" fmla="*/ 432 w 445"/>
                  <a:gd name="T21" fmla="*/ 78 h 193"/>
                  <a:gd name="T22" fmla="*/ 436 w 445"/>
                  <a:gd name="T23" fmla="*/ 96 h 193"/>
                  <a:gd name="T24" fmla="*/ 363 w 445"/>
                  <a:gd name="T25" fmla="*/ 114 h 193"/>
                  <a:gd name="T26" fmla="*/ 341 w 445"/>
                  <a:gd name="T27" fmla="*/ 100 h 193"/>
                  <a:gd name="T28" fmla="*/ 302 w 445"/>
                  <a:gd name="T29" fmla="*/ 105 h 193"/>
                  <a:gd name="T30" fmla="*/ 257 w 445"/>
                  <a:gd name="T31" fmla="*/ 131 h 193"/>
                  <a:gd name="T32" fmla="*/ 237 w 445"/>
                  <a:gd name="T33" fmla="*/ 133 h 193"/>
                  <a:gd name="T34" fmla="*/ 221 w 445"/>
                  <a:gd name="T35" fmla="*/ 114 h 193"/>
                  <a:gd name="T36" fmla="*/ 198 w 445"/>
                  <a:gd name="T37" fmla="*/ 182 h 193"/>
                  <a:gd name="T38" fmla="*/ 170 w 445"/>
                  <a:gd name="T39" fmla="*/ 184 h 193"/>
                  <a:gd name="T40" fmla="*/ 158 w 445"/>
                  <a:gd name="T41" fmla="*/ 156 h 193"/>
                  <a:gd name="T42" fmla="*/ 98 w 445"/>
                  <a:gd name="T43" fmla="*/ 145 h 193"/>
                  <a:gd name="T44" fmla="*/ 73 w 445"/>
                  <a:gd name="T45" fmla="*/ 124 h 193"/>
                  <a:gd name="T46" fmla="*/ 23 w 445"/>
                  <a:gd name="T47" fmla="*/ 131 h 193"/>
                  <a:gd name="T48" fmla="*/ 0 w 445"/>
                  <a:gd name="T49" fmla="*/ 100 h 19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445"/>
                  <a:gd name="T76" fmla="*/ 0 h 193"/>
                  <a:gd name="T77" fmla="*/ 445 w 445"/>
                  <a:gd name="T78" fmla="*/ 193 h 19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445" h="193">
                    <a:moveTo>
                      <a:pt x="0" y="106"/>
                    </a:moveTo>
                    <a:lnTo>
                      <a:pt x="99" y="0"/>
                    </a:lnTo>
                    <a:lnTo>
                      <a:pt x="82" y="44"/>
                    </a:lnTo>
                    <a:lnTo>
                      <a:pt x="95" y="57"/>
                    </a:lnTo>
                    <a:lnTo>
                      <a:pt x="126" y="39"/>
                    </a:lnTo>
                    <a:lnTo>
                      <a:pt x="195" y="66"/>
                    </a:lnTo>
                    <a:lnTo>
                      <a:pt x="225" y="44"/>
                    </a:lnTo>
                    <a:lnTo>
                      <a:pt x="317" y="32"/>
                    </a:lnTo>
                    <a:lnTo>
                      <a:pt x="335" y="58"/>
                    </a:lnTo>
                    <a:lnTo>
                      <a:pt x="371" y="53"/>
                    </a:lnTo>
                    <a:lnTo>
                      <a:pt x="441" y="81"/>
                    </a:lnTo>
                    <a:lnTo>
                      <a:pt x="445" y="102"/>
                    </a:lnTo>
                    <a:lnTo>
                      <a:pt x="369" y="120"/>
                    </a:lnTo>
                    <a:lnTo>
                      <a:pt x="347" y="106"/>
                    </a:lnTo>
                    <a:lnTo>
                      <a:pt x="308" y="111"/>
                    </a:lnTo>
                    <a:lnTo>
                      <a:pt x="263" y="137"/>
                    </a:lnTo>
                    <a:lnTo>
                      <a:pt x="243" y="139"/>
                    </a:lnTo>
                    <a:lnTo>
                      <a:pt x="226" y="120"/>
                    </a:lnTo>
                    <a:lnTo>
                      <a:pt x="201" y="191"/>
                    </a:lnTo>
                    <a:lnTo>
                      <a:pt x="173" y="193"/>
                    </a:lnTo>
                    <a:lnTo>
                      <a:pt x="161" y="164"/>
                    </a:lnTo>
                    <a:lnTo>
                      <a:pt x="101" y="151"/>
                    </a:lnTo>
                    <a:lnTo>
                      <a:pt x="73" y="130"/>
                    </a:lnTo>
                    <a:lnTo>
                      <a:pt x="23" y="137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+mj-lt"/>
                </a:endParaRPr>
              </a:p>
            </p:txBody>
          </p:sp>
          <p:sp>
            <p:nvSpPr>
              <p:cNvPr id="126" name="Freeform 28"/>
              <p:cNvSpPr>
                <a:spLocks noChangeAspect="1"/>
              </p:cNvSpPr>
              <p:nvPr/>
            </p:nvSpPr>
            <p:spPr bwMode="auto">
              <a:xfrm>
                <a:off x="3560" y="994"/>
                <a:ext cx="317" cy="423"/>
              </a:xfrm>
              <a:custGeom>
                <a:avLst/>
                <a:gdLst>
                  <a:gd name="T0" fmla="*/ 79 w 319"/>
                  <a:gd name="T1" fmla="*/ 18 h 432"/>
                  <a:gd name="T2" fmla="*/ 90 w 319"/>
                  <a:gd name="T3" fmla="*/ 42 h 432"/>
                  <a:gd name="T4" fmla="*/ 70 w 319"/>
                  <a:gd name="T5" fmla="*/ 58 h 432"/>
                  <a:gd name="T6" fmla="*/ 69 w 319"/>
                  <a:gd name="T7" fmla="*/ 121 h 432"/>
                  <a:gd name="T8" fmla="*/ 57 w 319"/>
                  <a:gd name="T9" fmla="*/ 79 h 432"/>
                  <a:gd name="T10" fmla="*/ 11 w 319"/>
                  <a:gd name="T11" fmla="*/ 119 h 432"/>
                  <a:gd name="T12" fmla="*/ 0 w 319"/>
                  <a:gd name="T13" fmla="*/ 237 h 432"/>
                  <a:gd name="T14" fmla="*/ 30 w 319"/>
                  <a:gd name="T15" fmla="*/ 294 h 432"/>
                  <a:gd name="T16" fmla="*/ 33 w 319"/>
                  <a:gd name="T17" fmla="*/ 323 h 432"/>
                  <a:gd name="T18" fmla="*/ 34 w 319"/>
                  <a:gd name="T19" fmla="*/ 346 h 432"/>
                  <a:gd name="T20" fmla="*/ 33 w 319"/>
                  <a:gd name="T21" fmla="*/ 368 h 432"/>
                  <a:gd name="T22" fmla="*/ 27 w 319"/>
                  <a:gd name="T23" fmla="*/ 405 h 432"/>
                  <a:gd name="T24" fmla="*/ 149 w 319"/>
                  <a:gd name="T25" fmla="*/ 399 h 432"/>
                  <a:gd name="T26" fmla="*/ 312 w 319"/>
                  <a:gd name="T27" fmla="*/ 385 h 432"/>
                  <a:gd name="T28" fmla="*/ 282 w 319"/>
                  <a:gd name="T29" fmla="*/ 377 h 432"/>
                  <a:gd name="T30" fmla="*/ 265 w 319"/>
                  <a:gd name="T31" fmla="*/ 354 h 432"/>
                  <a:gd name="T32" fmla="*/ 291 w 319"/>
                  <a:gd name="T33" fmla="*/ 338 h 432"/>
                  <a:gd name="T34" fmla="*/ 291 w 319"/>
                  <a:gd name="T35" fmla="*/ 314 h 432"/>
                  <a:gd name="T36" fmla="*/ 279 w 319"/>
                  <a:gd name="T37" fmla="*/ 295 h 432"/>
                  <a:gd name="T38" fmla="*/ 291 w 319"/>
                  <a:gd name="T39" fmla="*/ 281 h 432"/>
                  <a:gd name="T40" fmla="*/ 313 w 319"/>
                  <a:gd name="T41" fmla="*/ 283 h 432"/>
                  <a:gd name="T42" fmla="*/ 309 w 319"/>
                  <a:gd name="T43" fmla="*/ 226 h 432"/>
                  <a:gd name="T44" fmla="*/ 303 w 319"/>
                  <a:gd name="T45" fmla="*/ 194 h 432"/>
                  <a:gd name="T46" fmla="*/ 289 w 319"/>
                  <a:gd name="T47" fmla="*/ 171 h 432"/>
                  <a:gd name="T48" fmla="*/ 276 w 319"/>
                  <a:gd name="T49" fmla="*/ 160 h 432"/>
                  <a:gd name="T50" fmla="*/ 255 w 319"/>
                  <a:gd name="T51" fmla="*/ 156 h 432"/>
                  <a:gd name="T52" fmla="*/ 237 w 319"/>
                  <a:gd name="T53" fmla="*/ 156 h 432"/>
                  <a:gd name="T54" fmla="*/ 218 w 319"/>
                  <a:gd name="T55" fmla="*/ 182 h 432"/>
                  <a:gd name="T56" fmla="*/ 204 w 319"/>
                  <a:gd name="T57" fmla="*/ 191 h 432"/>
                  <a:gd name="T58" fmla="*/ 195 w 319"/>
                  <a:gd name="T59" fmla="*/ 194 h 432"/>
                  <a:gd name="T60" fmla="*/ 185 w 319"/>
                  <a:gd name="T61" fmla="*/ 189 h 432"/>
                  <a:gd name="T62" fmla="*/ 182 w 319"/>
                  <a:gd name="T63" fmla="*/ 176 h 432"/>
                  <a:gd name="T64" fmla="*/ 185 w 319"/>
                  <a:gd name="T65" fmla="*/ 167 h 432"/>
                  <a:gd name="T66" fmla="*/ 194 w 319"/>
                  <a:gd name="T67" fmla="*/ 160 h 432"/>
                  <a:gd name="T68" fmla="*/ 203 w 319"/>
                  <a:gd name="T69" fmla="*/ 156 h 432"/>
                  <a:gd name="T70" fmla="*/ 212 w 319"/>
                  <a:gd name="T71" fmla="*/ 155 h 432"/>
                  <a:gd name="T72" fmla="*/ 212 w 319"/>
                  <a:gd name="T73" fmla="*/ 138 h 432"/>
                  <a:gd name="T74" fmla="*/ 236 w 319"/>
                  <a:gd name="T75" fmla="*/ 121 h 432"/>
                  <a:gd name="T76" fmla="*/ 212 w 319"/>
                  <a:gd name="T77" fmla="*/ 69 h 432"/>
                  <a:gd name="T78" fmla="*/ 212 w 319"/>
                  <a:gd name="T79" fmla="*/ 43 h 432"/>
                  <a:gd name="T80" fmla="*/ 172 w 319"/>
                  <a:gd name="T81" fmla="*/ 33 h 432"/>
                  <a:gd name="T82" fmla="*/ 113 w 319"/>
                  <a:gd name="T83" fmla="*/ 0 h 432"/>
                  <a:gd name="T84" fmla="*/ 79 w 319"/>
                  <a:gd name="T85" fmla="*/ 18 h 43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319"/>
                  <a:gd name="T130" fmla="*/ 0 h 432"/>
                  <a:gd name="T131" fmla="*/ 319 w 319"/>
                  <a:gd name="T132" fmla="*/ 432 h 43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319" h="432">
                    <a:moveTo>
                      <a:pt x="81" y="18"/>
                    </a:moveTo>
                    <a:lnTo>
                      <a:pt x="93" y="45"/>
                    </a:lnTo>
                    <a:lnTo>
                      <a:pt x="70" y="61"/>
                    </a:lnTo>
                    <a:lnTo>
                      <a:pt x="69" y="130"/>
                    </a:lnTo>
                    <a:lnTo>
                      <a:pt x="57" y="85"/>
                    </a:lnTo>
                    <a:lnTo>
                      <a:pt x="11" y="128"/>
                    </a:lnTo>
                    <a:lnTo>
                      <a:pt x="0" y="252"/>
                    </a:lnTo>
                    <a:lnTo>
                      <a:pt x="30" y="313"/>
                    </a:lnTo>
                    <a:lnTo>
                      <a:pt x="33" y="344"/>
                    </a:lnTo>
                    <a:lnTo>
                      <a:pt x="34" y="369"/>
                    </a:lnTo>
                    <a:lnTo>
                      <a:pt x="33" y="392"/>
                    </a:lnTo>
                    <a:lnTo>
                      <a:pt x="27" y="432"/>
                    </a:lnTo>
                    <a:lnTo>
                      <a:pt x="152" y="425"/>
                    </a:lnTo>
                    <a:lnTo>
                      <a:pt x="318" y="410"/>
                    </a:lnTo>
                    <a:lnTo>
                      <a:pt x="288" y="401"/>
                    </a:lnTo>
                    <a:lnTo>
                      <a:pt x="271" y="378"/>
                    </a:lnTo>
                    <a:lnTo>
                      <a:pt x="297" y="359"/>
                    </a:lnTo>
                    <a:lnTo>
                      <a:pt x="297" y="335"/>
                    </a:lnTo>
                    <a:lnTo>
                      <a:pt x="285" y="314"/>
                    </a:lnTo>
                    <a:lnTo>
                      <a:pt x="297" y="299"/>
                    </a:lnTo>
                    <a:lnTo>
                      <a:pt x="319" y="301"/>
                    </a:lnTo>
                    <a:lnTo>
                      <a:pt x="315" y="241"/>
                    </a:lnTo>
                    <a:lnTo>
                      <a:pt x="309" y="206"/>
                    </a:lnTo>
                    <a:lnTo>
                      <a:pt x="295" y="183"/>
                    </a:lnTo>
                    <a:lnTo>
                      <a:pt x="282" y="170"/>
                    </a:lnTo>
                    <a:lnTo>
                      <a:pt x="261" y="165"/>
                    </a:lnTo>
                    <a:lnTo>
                      <a:pt x="242" y="165"/>
                    </a:lnTo>
                    <a:lnTo>
                      <a:pt x="221" y="194"/>
                    </a:lnTo>
                    <a:lnTo>
                      <a:pt x="207" y="203"/>
                    </a:lnTo>
                    <a:lnTo>
                      <a:pt x="198" y="206"/>
                    </a:lnTo>
                    <a:lnTo>
                      <a:pt x="188" y="201"/>
                    </a:lnTo>
                    <a:lnTo>
                      <a:pt x="185" y="188"/>
                    </a:lnTo>
                    <a:lnTo>
                      <a:pt x="188" y="179"/>
                    </a:lnTo>
                    <a:lnTo>
                      <a:pt x="197" y="170"/>
                    </a:lnTo>
                    <a:lnTo>
                      <a:pt x="206" y="165"/>
                    </a:lnTo>
                    <a:lnTo>
                      <a:pt x="215" y="164"/>
                    </a:lnTo>
                    <a:lnTo>
                      <a:pt x="215" y="147"/>
                    </a:lnTo>
                    <a:lnTo>
                      <a:pt x="239" y="130"/>
                    </a:lnTo>
                    <a:lnTo>
                      <a:pt x="215" y="73"/>
                    </a:lnTo>
                    <a:lnTo>
                      <a:pt x="215" y="46"/>
                    </a:lnTo>
                    <a:lnTo>
                      <a:pt x="175" y="36"/>
                    </a:lnTo>
                    <a:lnTo>
                      <a:pt x="116" y="0"/>
                    </a:lnTo>
                    <a:lnTo>
                      <a:pt x="81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+mj-lt"/>
                </a:endParaRPr>
              </a:p>
            </p:txBody>
          </p:sp>
        </p:grpSp>
        <p:sp>
          <p:nvSpPr>
            <p:cNvPr id="35" name="Shape - Maryland"/>
            <p:cNvSpPr>
              <a:spLocks noChangeAspect="1"/>
            </p:cNvSpPr>
            <p:nvPr/>
          </p:nvSpPr>
          <p:spPr bwMode="auto">
            <a:xfrm>
              <a:off x="6651623" y="2409055"/>
              <a:ext cx="635000" cy="258762"/>
            </a:xfrm>
            <a:custGeom>
              <a:avLst/>
              <a:gdLst>
                <a:gd name="T0" fmla="*/ 0 w 403"/>
                <a:gd name="T1" fmla="*/ 2147483647 h 165"/>
                <a:gd name="T2" fmla="*/ 2147483647 w 403"/>
                <a:gd name="T3" fmla="*/ 0 h 165"/>
                <a:gd name="T4" fmla="*/ 2147483647 w 403"/>
                <a:gd name="T5" fmla="*/ 2147483647 h 165"/>
                <a:gd name="T6" fmla="*/ 2147483647 w 403"/>
                <a:gd name="T7" fmla="*/ 2147483647 h 165"/>
                <a:gd name="T8" fmla="*/ 2147483647 w 403"/>
                <a:gd name="T9" fmla="*/ 2147483647 h 165"/>
                <a:gd name="T10" fmla="*/ 2147483647 w 403"/>
                <a:gd name="T11" fmla="*/ 2147483647 h 165"/>
                <a:gd name="T12" fmla="*/ 2147483647 w 403"/>
                <a:gd name="T13" fmla="*/ 2147483647 h 165"/>
                <a:gd name="T14" fmla="*/ 2147483647 w 403"/>
                <a:gd name="T15" fmla="*/ 2147483647 h 165"/>
                <a:gd name="T16" fmla="*/ 2147483647 w 403"/>
                <a:gd name="T17" fmla="*/ 2147483647 h 165"/>
                <a:gd name="T18" fmla="*/ 2147483647 w 403"/>
                <a:gd name="T19" fmla="*/ 2147483647 h 165"/>
                <a:gd name="T20" fmla="*/ 2147483647 w 403"/>
                <a:gd name="T21" fmla="*/ 2147483647 h 165"/>
                <a:gd name="T22" fmla="*/ 2147483647 w 403"/>
                <a:gd name="T23" fmla="*/ 2147483647 h 165"/>
                <a:gd name="T24" fmla="*/ 2147483647 w 403"/>
                <a:gd name="T25" fmla="*/ 2147483647 h 165"/>
                <a:gd name="T26" fmla="*/ 2147483647 w 403"/>
                <a:gd name="T27" fmla="*/ 2147483647 h 165"/>
                <a:gd name="T28" fmla="*/ 2147483647 w 403"/>
                <a:gd name="T29" fmla="*/ 2147483647 h 165"/>
                <a:gd name="T30" fmla="*/ 2147483647 w 403"/>
                <a:gd name="T31" fmla="*/ 2147483647 h 165"/>
                <a:gd name="T32" fmla="*/ 0 w 403"/>
                <a:gd name="T33" fmla="*/ 2147483647 h 16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03"/>
                <a:gd name="T52" fmla="*/ 0 h 165"/>
                <a:gd name="T53" fmla="*/ 403 w 403"/>
                <a:gd name="T54" fmla="*/ 165 h 16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03" h="165">
                  <a:moveTo>
                    <a:pt x="0" y="56"/>
                  </a:moveTo>
                  <a:lnTo>
                    <a:pt x="300" y="0"/>
                  </a:lnTo>
                  <a:lnTo>
                    <a:pt x="349" y="113"/>
                  </a:lnTo>
                  <a:lnTo>
                    <a:pt x="401" y="101"/>
                  </a:lnTo>
                  <a:lnTo>
                    <a:pt x="403" y="158"/>
                  </a:lnTo>
                  <a:lnTo>
                    <a:pt x="361" y="165"/>
                  </a:lnTo>
                  <a:lnTo>
                    <a:pt x="324" y="128"/>
                  </a:lnTo>
                  <a:lnTo>
                    <a:pt x="300" y="83"/>
                  </a:lnTo>
                  <a:lnTo>
                    <a:pt x="296" y="21"/>
                  </a:lnTo>
                  <a:lnTo>
                    <a:pt x="278" y="52"/>
                  </a:lnTo>
                  <a:lnTo>
                    <a:pt x="299" y="146"/>
                  </a:lnTo>
                  <a:lnTo>
                    <a:pt x="211" y="159"/>
                  </a:lnTo>
                  <a:lnTo>
                    <a:pt x="208" y="91"/>
                  </a:lnTo>
                  <a:lnTo>
                    <a:pt x="154" y="61"/>
                  </a:lnTo>
                  <a:lnTo>
                    <a:pt x="108" y="53"/>
                  </a:lnTo>
                  <a:lnTo>
                    <a:pt x="12" y="101"/>
                  </a:lnTo>
                  <a:lnTo>
                    <a:pt x="0" y="56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latin typeface="+mj-lt"/>
              </a:endParaRPr>
            </a:p>
          </p:txBody>
        </p:sp>
        <p:sp>
          <p:nvSpPr>
            <p:cNvPr id="36" name="Shape - Maine"/>
            <p:cNvSpPr>
              <a:spLocks noChangeAspect="1"/>
            </p:cNvSpPr>
            <p:nvPr/>
          </p:nvSpPr>
          <p:spPr bwMode="auto">
            <a:xfrm>
              <a:off x="7388223" y="973956"/>
              <a:ext cx="492125" cy="708025"/>
            </a:xfrm>
            <a:custGeom>
              <a:avLst/>
              <a:gdLst>
                <a:gd name="T0" fmla="*/ 2147483647 w 313"/>
                <a:gd name="T1" fmla="*/ 2147483647 h 478"/>
                <a:gd name="T2" fmla="*/ 2147483647 w 313"/>
                <a:gd name="T3" fmla="*/ 2147483647 h 478"/>
                <a:gd name="T4" fmla="*/ 2147483647 w 313"/>
                <a:gd name="T5" fmla="*/ 2147483647 h 478"/>
                <a:gd name="T6" fmla="*/ 2147483647 w 313"/>
                <a:gd name="T7" fmla="*/ 2147483647 h 478"/>
                <a:gd name="T8" fmla="*/ 2147483647 w 313"/>
                <a:gd name="T9" fmla="*/ 2147483647 h 478"/>
                <a:gd name="T10" fmla="*/ 2147483647 w 313"/>
                <a:gd name="T11" fmla="*/ 2147483647 h 478"/>
                <a:gd name="T12" fmla="*/ 2147483647 w 313"/>
                <a:gd name="T13" fmla="*/ 2147483647 h 478"/>
                <a:gd name="T14" fmla="*/ 0 w 313"/>
                <a:gd name="T15" fmla="*/ 2147483647 h 478"/>
                <a:gd name="T16" fmla="*/ 2147483647 w 313"/>
                <a:gd name="T17" fmla="*/ 2147483647 h 478"/>
                <a:gd name="T18" fmla="*/ 2147483647 w 313"/>
                <a:gd name="T19" fmla="*/ 2147483647 h 478"/>
                <a:gd name="T20" fmla="*/ 2147483647 w 313"/>
                <a:gd name="T21" fmla="*/ 2147483647 h 478"/>
                <a:gd name="T22" fmla="*/ 2147483647 w 313"/>
                <a:gd name="T23" fmla="*/ 2147483647 h 478"/>
                <a:gd name="T24" fmla="*/ 2147483647 w 313"/>
                <a:gd name="T25" fmla="*/ 2147483647 h 478"/>
                <a:gd name="T26" fmla="*/ 2147483647 w 313"/>
                <a:gd name="T27" fmla="*/ 2147483647 h 478"/>
                <a:gd name="T28" fmla="*/ 2147483647 w 313"/>
                <a:gd name="T29" fmla="*/ 2147483647 h 478"/>
                <a:gd name="T30" fmla="*/ 2147483647 w 313"/>
                <a:gd name="T31" fmla="*/ 2147483647 h 478"/>
                <a:gd name="T32" fmla="*/ 2147483647 w 313"/>
                <a:gd name="T33" fmla="*/ 2147483647 h 478"/>
                <a:gd name="T34" fmla="*/ 2147483647 w 313"/>
                <a:gd name="T35" fmla="*/ 2147483647 h 478"/>
                <a:gd name="T36" fmla="*/ 2147483647 w 313"/>
                <a:gd name="T37" fmla="*/ 2147483647 h 478"/>
                <a:gd name="T38" fmla="*/ 2147483647 w 313"/>
                <a:gd name="T39" fmla="*/ 2147483647 h 478"/>
                <a:gd name="T40" fmla="*/ 2147483647 w 313"/>
                <a:gd name="T41" fmla="*/ 2147483647 h 478"/>
                <a:gd name="T42" fmla="*/ 2147483647 w 313"/>
                <a:gd name="T43" fmla="*/ 2147483647 h 478"/>
                <a:gd name="T44" fmla="*/ 2147483647 w 313"/>
                <a:gd name="T45" fmla="*/ 2147483647 h 478"/>
                <a:gd name="T46" fmla="*/ 2147483647 w 313"/>
                <a:gd name="T47" fmla="*/ 2147483647 h 478"/>
                <a:gd name="T48" fmla="*/ 2147483647 w 313"/>
                <a:gd name="T49" fmla="*/ 0 h 478"/>
                <a:gd name="T50" fmla="*/ 2147483647 w 313"/>
                <a:gd name="T51" fmla="*/ 2147483647 h 478"/>
                <a:gd name="T52" fmla="*/ 2147483647 w 313"/>
                <a:gd name="T53" fmla="*/ 2147483647 h 478"/>
                <a:gd name="T54" fmla="*/ 2147483647 w 313"/>
                <a:gd name="T55" fmla="*/ 2147483647 h 47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313"/>
                <a:gd name="T85" fmla="*/ 0 h 478"/>
                <a:gd name="T86" fmla="*/ 313 w 313"/>
                <a:gd name="T87" fmla="*/ 478 h 478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313" h="478">
                  <a:moveTo>
                    <a:pt x="73" y="15"/>
                  </a:moveTo>
                  <a:lnTo>
                    <a:pt x="27" y="103"/>
                  </a:lnTo>
                  <a:lnTo>
                    <a:pt x="49" y="136"/>
                  </a:lnTo>
                  <a:lnTo>
                    <a:pt x="27" y="176"/>
                  </a:lnTo>
                  <a:lnTo>
                    <a:pt x="40" y="189"/>
                  </a:lnTo>
                  <a:lnTo>
                    <a:pt x="31" y="216"/>
                  </a:lnTo>
                  <a:lnTo>
                    <a:pt x="31" y="261"/>
                  </a:lnTo>
                  <a:lnTo>
                    <a:pt x="0" y="277"/>
                  </a:lnTo>
                  <a:lnTo>
                    <a:pt x="12" y="291"/>
                  </a:lnTo>
                  <a:lnTo>
                    <a:pt x="78" y="457"/>
                  </a:lnTo>
                  <a:lnTo>
                    <a:pt x="130" y="478"/>
                  </a:lnTo>
                  <a:lnTo>
                    <a:pt x="127" y="444"/>
                  </a:lnTo>
                  <a:lnTo>
                    <a:pt x="152" y="417"/>
                  </a:lnTo>
                  <a:lnTo>
                    <a:pt x="143" y="389"/>
                  </a:lnTo>
                  <a:lnTo>
                    <a:pt x="207" y="355"/>
                  </a:lnTo>
                  <a:lnTo>
                    <a:pt x="210" y="308"/>
                  </a:lnTo>
                  <a:lnTo>
                    <a:pt x="248" y="305"/>
                  </a:lnTo>
                  <a:lnTo>
                    <a:pt x="277" y="270"/>
                  </a:lnTo>
                  <a:lnTo>
                    <a:pt x="313" y="246"/>
                  </a:lnTo>
                  <a:lnTo>
                    <a:pt x="313" y="216"/>
                  </a:lnTo>
                  <a:lnTo>
                    <a:pt x="264" y="207"/>
                  </a:lnTo>
                  <a:lnTo>
                    <a:pt x="255" y="174"/>
                  </a:lnTo>
                  <a:lnTo>
                    <a:pt x="206" y="170"/>
                  </a:lnTo>
                  <a:lnTo>
                    <a:pt x="166" y="28"/>
                  </a:lnTo>
                  <a:lnTo>
                    <a:pt x="148" y="0"/>
                  </a:lnTo>
                  <a:lnTo>
                    <a:pt x="98" y="12"/>
                  </a:lnTo>
                  <a:lnTo>
                    <a:pt x="90" y="25"/>
                  </a:lnTo>
                  <a:lnTo>
                    <a:pt x="73" y="15"/>
                  </a:lnTo>
                  <a:close/>
                </a:path>
              </a:pathLst>
            </a:custGeom>
            <a:solidFill>
              <a:schemeClr val="tx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solidFill>
                  <a:schemeClr val="accent6"/>
                </a:solidFill>
                <a:latin typeface="+mj-lt"/>
              </a:endParaRPr>
            </a:p>
          </p:txBody>
        </p:sp>
        <p:sp>
          <p:nvSpPr>
            <p:cNvPr id="37" name="Shape - Louisiana"/>
            <p:cNvSpPr>
              <a:spLocks noChangeAspect="1"/>
            </p:cNvSpPr>
            <p:nvPr/>
          </p:nvSpPr>
          <p:spPr bwMode="auto">
            <a:xfrm>
              <a:off x="4946649" y="3780655"/>
              <a:ext cx="773113" cy="609600"/>
            </a:xfrm>
            <a:custGeom>
              <a:avLst/>
              <a:gdLst>
                <a:gd name="T0" fmla="*/ 0 w 489"/>
                <a:gd name="T1" fmla="*/ 2147483647 h 392"/>
                <a:gd name="T2" fmla="*/ 2147483647 w 489"/>
                <a:gd name="T3" fmla="*/ 0 h 392"/>
                <a:gd name="T4" fmla="*/ 2147483647 w 489"/>
                <a:gd name="T5" fmla="*/ 2147483647 h 392"/>
                <a:gd name="T6" fmla="*/ 2147483647 w 489"/>
                <a:gd name="T7" fmla="*/ 2147483647 h 392"/>
                <a:gd name="T8" fmla="*/ 2147483647 w 489"/>
                <a:gd name="T9" fmla="*/ 2147483647 h 392"/>
                <a:gd name="T10" fmla="*/ 2147483647 w 489"/>
                <a:gd name="T11" fmla="*/ 2147483647 h 392"/>
                <a:gd name="T12" fmla="*/ 2147483647 w 489"/>
                <a:gd name="T13" fmla="*/ 2147483647 h 392"/>
                <a:gd name="T14" fmla="*/ 2147483647 w 489"/>
                <a:gd name="T15" fmla="*/ 2147483647 h 392"/>
                <a:gd name="T16" fmla="*/ 2147483647 w 489"/>
                <a:gd name="T17" fmla="*/ 2147483647 h 392"/>
                <a:gd name="T18" fmla="*/ 2147483647 w 489"/>
                <a:gd name="T19" fmla="*/ 2147483647 h 392"/>
                <a:gd name="T20" fmla="*/ 2147483647 w 489"/>
                <a:gd name="T21" fmla="*/ 2147483647 h 392"/>
                <a:gd name="T22" fmla="*/ 2147483647 w 489"/>
                <a:gd name="T23" fmla="*/ 2147483647 h 392"/>
                <a:gd name="T24" fmla="*/ 2147483647 w 489"/>
                <a:gd name="T25" fmla="*/ 2147483647 h 392"/>
                <a:gd name="T26" fmla="*/ 2147483647 w 489"/>
                <a:gd name="T27" fmla="*/ 2147483647 h 392"/>
                <a:gd name="T28" fmla="*/ 2147483647 w 489"/>
                <a:gd name="T29" fmla="*/ 2147483647 h 392"/>
                <a:gd name="T30" fmla="*/ 2147483647 w 489"/>
                <a:gd name="T31" fmla="*/ 2147483647 h 392"/>
                <a:gd name="T32" fmla="*/ 2147483647 w 489"/>
                <a:gd name="T33" fmla="*/ 2147483647 h 392"/>
                <a:gd name="T34" fmla="*/ 2147483647 w 489"/>
                <a:gd name="T35" fmla="*/ 2147483647 h 392"/>
                <a:gd name="T36" fmla="*/ 2147483647 w 489"/>
                <a:gd name="T37" fmla="*/ 2147483647 h 392"/>
                <a:gd name="T38" fmla="*/ 2147483647 w 489"/>
                <a:gd name="T39" fmla="*/ 2147483647 h 392"/>
                <a:gd name="T40" fmla="*/ 2147483647 w 489"/>
                <a:gd name="T41" fmla="*/ 2147483647 h 392"/>
                <a:gd name="T42" fmla="*/ 2147483647 w 489"/>
                <a:gd name="T43" fmla="*/ 2147483647 h 392"/>
                <a:gd name="T44" fmla="*/ 2147483647 w 489"/>
                <a:gd name="T45" fmla="*/ 2147483647 h 392"/>
                <a:gd name="T46" fmla="*/ 2147483647 w 489"/>
                <a:gd name="T47" fmla="*/ 2147483647 h 392"/>
                <a:gd name="T48" fmla="*/ 2147483647 w 489"/>
                <a:gd name="T49" fmla="*/ 2147483647 h 392"/>
                <a:gd name="T50" fmla="*/ 2147483647 w 489"/>
                <a:gd name="T51" fmla="*/ 2147483647 h 392"/>
                <a:gd name="T52" fmla="*/ 2147483647 w 489"/>
                <a:gd name="T53" fmla="*/ 2147483647 h 392"/>
                <a:gd name="T54" fmla="*/ 2147483647 w 489"/>
                <a:gd name="T55" fmla="*/ 2147483647 h 392"/>
                <a:gd name="T56" fmla="*/ 2147483647 w 489"/>
                <a:gd name="T57" fmla="*/ 2147483647 h 392"/>
                <a:gd name="T58" fmla="*/ 2147483647 w 489"/>
                <a:gd name="T59" fmla="*/ 2147483647 h 392"/>
                <a:gd name="T60" fmla="*/ 2147483647 w 489"/>
                <a:gd name="T61" fmla="*/ 2147483647 h 392"/>
                <a:gd name="T62" fmla="*/ 2147483647 w 489"/>
                <a:gd name="T63" fmla="*/ 2147483647 h 392"/>
                <a:gd name="T64" fmla="*/ 2147483647 w 489"/>
                <a:gd name="T65" fmla="*/ 2147483647 h 392"/>
                <a:gd name="T66" fmla="*/ 2147483647 w 489"/>
                <a:gd name="T67" fmla="*/ 2147483647 h 392"/>
                <a:gd name="T68" fmla="*/ 0 w 489"/>
                <a:gd name="T69" fmla="*/ 2147483647 h 39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89"/>
                <a:gd name="T106" fmla="*/ 0 h 392"/>
                <a:gd name="T107" fmla="*/ 489 w 489"/>
                <a:gd name="T108" fmla="*/ 392 h 392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89" h="392">
                  <a:moveTo>
                    <a:pt x="0" y="9"/>
                  </a:moveTo>
                  <a:lnTo>
                    <a:pt x="245" y="0"/>
                  </a:lnTo>
                  <a:lnTo>
                    <a:pt x="288" y="81"/>
                  </a:lnTo>
                  <a:lnTo>
                    <a:pt x="251" y="176"/>
                  </a:lnTo>
                  <a:lnTo>
                    <a:pt x="239" y="219"/>
                  </a:lnTo>
                  <a:lnTo>
                    <a:pt x="403" y="201"/>
                  </a:lnTo>
                  <a:lnTo>
                    <a:pt x="413" y="264"/>
                  </a:lnTo>
                  <a:lnTo>
                    <a:pt x="364" y="258"/>
                  </a:lnTo>
                  <a:lnTo>
                    <a:pt x="342" y="285"/>
                  </a:lnTo>
                  <a:lnTo>
                    <a:pt x="367" y="303"/>
                  </a:lnTo>
                  <a:lnTo>
                    <a:pt x="412" y="282"/>
                  </a:lnTo>
                  <a:lnTo>
                    <a:pt x="413" y="312"/>
                  </a:lnTo>
                  <a:lnTo>
                    <a:pt x="440" y="286"/>
                  </a:lnTo>
                  <a:lnTo>
                    <a:pt x="458" y="286"/>
                  </a:lnTo>
                  <a:lnTo>
                    <a:pt x="437" y="339"/>
                  </a:lnTo>
                  <a:lnTo>
                    <a:pt x="477" y="347"/>
                  </a:lnTo>
                  <a:lnTo>
                    <a:pt x="489" y="376"/>
                  </a:lnTo>
                  <a:lnTo>
                    <a:pt x="471" y="385"/>
                  </a:lnTo>
                  <a:lnTo>
                    <a:pt x="446" y="367"/>
                  </a:lnTo>
                  <a:lnTo>
                    <a:pt x="398" y="353"/>
                  </a:lnTo>
                  <a:lnTo>
                    <a:pt x="409" y="388"/>
                  </a:lnTo>
                  <a:lnTo>
                    <a:pt x="385" y="392"/>
                  </a:lnTo>
                  <a:lnTo>
                    <a:pt x="365" y="361"/>
                  </a:lnTo>
                  <a:lnTo>
                    <a:pt x="354" y="380"/>
                  </a:lnTo>
                  <a:lnTo>
                    <a:pt x="282" y="380"/>
                  </a:lnTo>
                  <a:lnTo>
                    <a:pt x="282" y="361"/>
                  </a:lnTo>
                  <a:lnTo>
                    <a:pt x="255" y="339"/>
                  </a:lnTo>
                  <a:lnTo>
                    <a:pt x="201" y="336"/>
                  </a:lnTo>
                  <a:lnTo>
                    <a:pt x="246" y="361"/>
                  </a:lnTo>
                  <a:lnTo>
                    <a:pt x="184" y="374"/>
                  </a:lnTo>
                  <a:lnTo>
                    <a:pt x="85" y="356"/>
                  </a:lnTo>
                  <a:lnTo>
                    <a:pt x="48" y="361"/>
                  </a:lnTo>
                  <a:lnTo>
                    <a:pt x="61" y="230"/>
                  </a:lnTo>
                  <a:lnTo>
                    <a:pt x="2" y="12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tx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latin typeface="+mj-lt"/>
              </a:endParaRPr>
            </a:p>
          </p:txBody>
        </p:sp>
        <p:sp>
          <p:nvSpPr>
            <p:cNvPr id="38" name="Shape - Kentucky"/>
            <p:cNvSpPr>
              <a:spLocks noChangeAspect="1"/>
            </p:cNvSpPr>
            <p:nvPr/>
          </p:nvSpPr>
          <p:spPr bwMode="auto">
            <a:xfrm>
              <a:off x="5480049" y="2717030"/>
              <a:ext cx="957263" cy="525462"/>
            </a:xfrm>
            <a:custGeom>
              <a:avLst/>
              <a:gdLst>
                <a:gd name="T0" fmla="*/ 0 w 607"/>
                <a:gd name="T1" fmla="*/ 2147483647 h 337"/>
                <a:gd name="T2" fmla="*/ 2147483647 w 607"/>
                <a:gd name="T3" fmla="*/ 2147483647 h 337"/>
                <a:gd name="T4" fmla="*/ 2147483647 w 607"/>
                <a:gd name="T5" fmla="*/ 2147483647 h 337"/>
                <a:gd name="T6" fmla="*/ 2147483647 w 607"/>
                <a:gd name="T7" fmla="*/ 2147483647 h 337"/>
                <a:gd name="T8" fmla="*/ 2147483647 w 607"/>
                <a:gd name="T9" fmla="*/ 2147483647 h 337"/>
                <a:gd name="T10" fmla="*/ 2147483647 w 607"/>
                <a:gd name="T11" fmla="*/ 2147483647 h 337"/>
                <a:gd name="T12" fmla="*/ 2147483647 w 607"/>
                <a:gd name="T13" fmla="*/ 2147483647 h 337"/>
                <a:gd name="T14" fmla="*/ 2147483647 w 607"/>
                <a:gd name="T15" fmla="*/ 2147483647 h 337"/>
                <a:gd name="T16" fmla="*/ 2147483647 w 607"/>
                <a:gd name="T17" fmla="*/ 2147483647 h 337"/>
                <a:gd name="T18" fmla="*/ 2147483647 w 607"/>
                <a:gd name="T19" fmla="*/ 2147483647 h 337"/>
                <a:gd name="T20" fmla="*/ 2147483647 w 607"/>
                <a:gd name="T21" fmla="*/ 2147483647 h 337"/>
                <a:gd name="T22" fmla="*/ 2147483647 w 607"/>
                <a:gd name="T23" fmla="*/ 2147483647 h 337"/>
                <a:gd name="T24" fmla="*/ 2147483647 w 607"/>
                <a:gd name="T25" fmla="*/ 2147483647 h 337"/>
                <a:gd name="T26" fmla="*/ 2147483647 w 607"/>
                <a:gd name="T27" fmla="*/ 2147483647 h 337"/>
                <a:gd name="T28" fmla="*/ 2147483647 w 607"/>
                <a:gd name="T29" fmla="*/ 0 h 337"/>
                <a:gd name="T30" fmla="*/ 2147483647 w 607"/>
                <a:gd name="T31" fmla="*/ 2147483647 h 337"/>
                <a:gd name="T32" fmla="*/ 2147483647 w 607"/>
                <a:gd name="T33" fmla="*/ 2147483647 h 337"/>
                <a:gd name="T34" fmla="*/ 2147483647 w 607"/>
                <a:gd name="T35" fmla="*/ 2147483647 h 337"/>
                <a:gd name="T36" fmla="*/ 2147483647 w 607"/>
                <a:gd name="T37" fmla="*/ 2147483647 h 337"/>
                <a:gd name="T38" fmla="*/ 2147483647 w 607"/>
                <a:gd name="T39" fmla="*/ 2147483647 h 337"/>
                <a:gd name="T40" fmla="*/ 2147483647 w 607"/>
                <a:gd name="T41" fmla="*/ 2147483647 h 337"/>
                <a:gd name="T42" fmla="*/ 2147483647 w 607"/>
                <a:gd name="T43" fmla="*/ 2147483647 h 337"/>
                <a:gd name="T44" fmla="*/ 2147483647 w 607"/>
                <a:gd name="T45" fmla="*/ 2147483647 h 337"/>
                <a:gd name="T46" fmla="*/ 2147483647 w 607"/>
                <a:gd name="T47" fmla="*/ 2147483647 h 337"/>
                <a:gd name="T48" fmla="*/ 2147483647 w 607"/>
                <a:gd name="T49" fmla="*/ 2147483647 h 337"/>
                <a:gd name="T50" fmla="*/ 2147483647 w 607"/>
                <a:gd name="T51" fmla="*/ 2147483647 h 337"/>
                <a:gd name="T52" fmla="*/ 2147483647 w 607"/>
                <a:gd name="T53" fmla="*/ 2147483647 h 337"/>
                <a:gd name="T54" fmla="*/ 2147483647 w 607"/>
                <a:gd name="T55" fmla="*/ 2147483647 h 337"/>
                <a:gd name="T56" fmla="*/ 0 w 607"/>
                <a:gd name="T57" fmla="*/ 2147483647 h 33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607"/>
                <a:gd name="T88" fmla="*/ 0 h 337"/>
                <a:gd name="T89" fmla="*/ 607 w 607"/>
                <a:gd name="T90" fmla="*/ 337 h 33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607" h="337">
                  <a:moveTo>
                    <a:pt x="0" y="337"/>
                  </a:moveTo>
                  <a:lnTo>
                    <a:pt x="148" y="316"/>
                  </a:lnTo>
                  <a:lnTo>
                    <a:pt x="148" y="301"/>
                  </a:lnTo>
                  <a:lnTo>
                    <a:pt x="504" y="252"/>
                  </a:lnTo>
                  <a:lnTo>
                    <a:pt x="510" y="226"/>
                  </a:lnTo>
                  <a:lnTo>
                    <a:pt x="562" y="207"/>
                  </a:lnTo>
                  <a:lnTo>
                    <a:pt x="568" y="180"/>
                  </a:lnTo>
                  <a:lnTo>
                    <a:pt x="590" y="171"/>
                  </a:lnTo>
                  <a:lnTo>
                    <a:pt x="607" y="131"/>
                  </a:lnTo>
                  <a:lnTo>
                    <a:pt x="558" y="91"/>
                  </a:lnTo>
                  <a:lnTo>
                    <a:pt x="549" y="37"/>
                  </a:lnTo>
                  <a:lnTo>
                    <a:pt x="510" y="10"/>
                  </a:lnTo>
                  <a:lnTo>
                    <a:pt x="431" y="25"/>
                  </a:lnTo>
                  <a:lnTo>
                    <a:pt x="394" y="1"/>
                  </a:lnTo>
                  <a:lnTo>
                    <a:pt x="358" y="0"/>
                  </a:lnTo>
                  <a:lnTo>
                    <a:pt x="365" y="37"/>
                  </a:lnTo>
                  <a:lnTo>
                    <a:pt x="316" y="56"/>
                  </a:lnTo>
                  <a:lnTo>
                    <a:pt x="283" y="140"/>
                  </a:lnTo>
                  <a:lnTo>
                    <a:pt x="239" y="126"/>
                  </a:lnTo>
                  <a:lnTo>
                    <a:pt x="185" y="158"/>
                  </a:lnTo>
                  <a:lnTo>
                    <a:pt x="116" y="170"/>
                  </a:lnTo>
                  <a:lnTo>
                    <a:pt x="116" y="217"/>
                  </a:lnTo>
                  <a:lnTo>
                    <a:pt x="82" y="216"/>
                  </a:lnTo>
                  <a:lnTo>
                    <a:pt x="84" y="258"/>
                  </a:lnTo>
                  <a:lnTo>
                    <a:pt x="48" y="241"/>
                  </a:lnTo>
                  <a:lnTo>
                    <a:pt x="27" y="249"/>
                  </a:lnTo>
                  <a:lnTo>
                    <a:pt x="45" y="277"/>
                  </a:lnTo>
                  <a:lnTo>
                    <a:pt x="8" y="314"/>
                  </a:lnTo>
                  <a:lnTo>
                    <a:pt x="0" y="337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latin typeface="+mj-lt"/>
              </a:endParaRPr>
            </a:p>
          </p:txBody>
        </p:sp>
        <p:sp>
          <p:nvSpPr>
            <p:cNvPr id="39" name="Shape - Kansas"/>
            <p:cNvSpPr>
              <a:spLocks noChangeAspect="1"/>
            </p:cNvSpPr>
            <p:nvPr/>
          </p:nvSpPr>
          <p:spPr bwMode="auto">
            <a:xfrm>
              <a:off x="3879849" y="2718618"/>
              <a:ext cx="966788" cy="485775"/>
            </a:xfrm>
            <a:custGeom>
              <a:avLst/>
              <a:gdLst>
                <a:gd name="T0" fmla="*/ 2147483647 w 611"/>
                <a:gd name="T1" fmla="*/ 2147483647 h 312"/>
                <a:gd name="T2" fmla="*/ 2147483647 w 611"/>
                <a:gd name="T3" fmla="*/ 2147483647 h 312"/>
                <a:gd name="T4" fmla="*/ 0 w 611"/>
                <a:gd name="T5" fmla="*/ 2147483647 h 312"/>
                <a:gd name="T6" fmla="*/ 2147483647 w 611"/>
                <a:gd name="T7" fmla="*/ 2147483647 h 312"/>
                <a:gd name="T8" fmla="*/ 2147483647 w 611"/>
                <a:gd name="T9" fmla="*/ 2147483647 h 312"/>
                <a:gd name="T10" fmla="*/ 2147483647 w 611"/>
                <a:gd name="T11" fmla="*/ 2147483647 h 312"/>
                <a:gd name="T12" fmla="*/ 2147483647 w 611"/>
                <a:gd name="T13" fmla="*/ 2147483647 h 312"/>
                <a:gd name="T14" fmla="*/ 2147483647 w 611"/>
                <a:gd name="T15" fmla="*/ 2147483647 h 312"/>
                <a:gd name="T16" fmla="*/ 2147483647 w 611"/>
                <a:gd name="T17" fmla="*/ 0 h 312"/>
                <a:gd name="T18" fmla="*/ 2147483647 w 611"/>
                <a:gd name="T19" fmla="*/ 2147483647 h 312"/>
                <a:gd name="T20" fmla="*/ 2147483647 w 611"/>
                <a:gd name="T21" fmla="*/ 2147483647 h 31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11"/>
                <a:gd name="T34" fmla="*/ 0 h 312"/>
                <a:gd name="T35" fmla="*/ 611 w 611"/>
                <a:gd name="T36" fmla="*/ 312 h 31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11" h="312">
                  <a:moveTo>
                    <a:pt x="6" y="3"/>
                  </a:moveTo>
                  <a:lnTo>
                    <a:pt x="4" y="182"/>
                  </a:lnTo>
                  <a:lnTo>
                    <a:pt x="0" y="309"/>
                  </a:lnTo>
                  <a:lnTo>
                    <a:pt x="611" y="312"/>
                  </a:lnTo>
                  <a:lnTo>
                    <a:pt x="599" y="149"/>
                  </a:lnTo>
                  <a:lnTo>
                    <a:pt x="599" y="88"/>
                  </a:lnTo>
                  <a:lnTo>
                    <a:pt x="550" y="51"/>
                  </a:lnTo>
                  <a:lnTo>
                    <a:pt x="565" y="18"/>
                  </a:lnTo>
                  <a:lnTo>
                    <a:pt x="544" y="0"/>
                  </a:lnTo>
                  <a:lnTo>
                    <a:pt x="267" y="3"/>
                  </a:lnTo>
                  <a:lnTo>
                    <a:pt x="6" y="3"/>
                  </a:lnTo>
                  <a:close/>
                </a:path>
              </a:pathLst>
            </a:custGeom>
            <a:solidFill>
              <a:schemeClr val="tx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latin typeface="+mj-lt"/>
              </a:endParaRPr>
            </a:p>
          </p:txBody>
        </p:sp>
        <p:sp>
          <p:nvSpPr>
            <p:cNvPr id="40" name="Shape - Iowa"/>
            <p:cNvSpPr>
              <a:spLocks noChangeAspect="1"/>
            </p:cNvSpPr>
            <p:nvPr/>
          </p:nvSpPr>
          <p:spPr bwMode="auto">
            <a:xfrm>
              <a:off x="4562474" y="2132830"/>
              <a:ext cx="758825" cy="487362"/>
            </a:xfrm>
            <a:custGeom>
              <a:avLst/>
              <a:gdLst>
                <a:gd name="T0" fmla="*/ 2147483647 w 481"/>
                <a:gd name="T1" fmla="*/ 2147483647 h 313"/>
                <a:gd name="T2" fmla="*/ 0 w 481"/>
                <a:gd name="T3" fmla="*/ 2147483647 h 313"/>
                <a:gd name="T4" fmla="*/ 2147483647 w 481"/>
                <a:gd name="T5" fmla="*/ 2147483647 h 313"/>
                <a:gd name="T6" fmla="*/ 2147483647 w 481"/>
                <a:gd name="T7" fmla="*/ 2147483647 h 313"/>
                <a:gd name="T8" fmla="*/ 2147483647 w 481"/>
                <a:gd name="T9" fmla="*/ 2147483647 h 313"/>
                <a:gd name="T10" fmla="*/ 2147483647 w 481"/>
                <a:gd name="T11" fmla="*/ 2147483647 h 313"/>
                <a:gd name="T12" fmla="*/ 2147483647 w 481"/>
                <a:gd name="T13" fmla="*/ 2147483647 h 313"/>
                <a:gd name="T14" fmla="*/ 2147483647 w 481"/>
                <a:gd name="T15" fmla="*/ 2147483647 h 313"/>
                <a:gd name="T16" fmla="*/ 2147483647 w 481"/>
                <a:gd name="T17" fmla="*/ 2147483647 h 313"/>
                <a:gd name="T18" fmla="*/ 2147483647 w 481"/>
                <a:gd name="T19" fmla="*/ 2147483647 h 313"/>
                <a:gd name="T20" fmla="*/ 2147483647 w 481"/>
                <a:gd name="T21" fmla="*/ 2147483647 h 313"/>
                <a:gd name="T22" fmla="*/ 2147483647 w 481"/>
                <a:gd name="T23" fmla="*/ 2147483647 h 313"/>
                <a:gd name="T24" fmla="*/ 2147483647 w 481"/>
                <a:gd name="T25" fmla="*/ 2147483647 h 313"/>
                <a:gd name="T26" fmla="*/ 2147483647 w 481"/>
                <a:gd name="T27" fmla="*/ 2147483647 h 313"/>
                <a:gd name="T28" fmla="*/ 2147483647 w 481"/>
                <a:gd name="T29" fmla="*/ 0 h 313"/>
                <a:gd name="T30" fmla="*/ 2147483647 w 481"/>
                <a:gd name="T31" fmla="*/ 2147483647 h 313"/>
                <a:gd name="T32" fmla="*/ 2147483647 w 481"/>
                <a:gd name="T33" fmla="*/ 2147483647 h 313"/>
                <a:gd name="T34" fmla="*/ 2147483647 w 481"/>
                <a:gd name="T35" fmla="*/ 2147483647 h 31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81"/>
                <a:gd name="T55" fmla="*/ 0 h 313"/>
                <a:gd name="T56" fmla="*/ 481 w 481"/>
                <a:gd name="T57" fmla="*/ 313 h 31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81" h="313">
                  <a:moveTo>
                    <a:pt x="7" y="16"/>
                  </a:moveTo>
                  <a:lnTo>
                    <a:pt x="0" y="71"/>
                  </a:lnTo>
                  <a:lnTo>
                    <a:pt x="10" y="129"/>
                  </a:lnTo>
                  <a:lnTo>
                    <a:pt x="55" y="249"/>
                  </a:lnTo>
                  <a:lnTo>
                    <a:pt x="80" y="313"/>
                  </a:lnTo>
                  <a:lnTo>
                    <a:pt x="363" y="298"/>
                  </a:lnTo>
                  <a:lnTo>
                    <a:pt x="410" y="313"/>
                  </a:lnTo>
                  <a:lnTo>
                    <a:pt x="438" y="252"/>
                  </a:lnTo>
                  <a:lnTo>
                    <a:pt x="428" y="208"/>
                  </a:lnTo>
                  <a:lnTo>
                    <a:pt x="475" y="200"/>
                  </a:lnTo>
                  <a:lnTo>
                    <a:pt x="481" y="131"/>
                  </a:lnTo>
                  <a:lnTo>
                    <a:pt x="453" y="101"/>
                  </a:lnTo>
                  <a:lnTo>
                    <a:pt x="404" y="71"/>
                  </a:lnTo>
                  <a:lnTo>
                    <a:pt x="414" y="30"/>
                  </a:lnTo>
                  <a:lnTo>
                    <a:pt x="393" y="0"/>
                  </a:lnTo>
                  <a:lnTo>
                    <a:pt x="287" y="4"/>
                  </a:lnTo>
                  <a:lnTo>
                    <a:pt x="180" y="9"/>
                  </a:lnTo>
                  <a:lnTo>
                    <a:pt x="7" y="16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solidFill>
                  <a:schemeClr val="accent6"/>
                </a:solidFill>
                <a:latin typeface="+mj-lt"/>
              </a:endParaRPr>
            </a:p>
          </p:txBody>
        </p:sp>
        <p:sp>
          <p:nvSpPr>
            <p:cNvPr id="41" name="Shape - Indiana"/>
            <p:cNvSpPr>
              <a:spLocks noChangeAspect="1"/>
            </p:cNvSpPr>
            <p:nvPr/>
          </p:nvSpPr>
          <p:spPr bwMode="auto">
            <a:xfrm>
              <a:off x="5635624" y="2297931"/>
              <a:ext cx="422275" cy="687387"/>
            </a:xfrm>
            <a:custGeom>
              <a:avLst/>
              <a:gdLst>
                <a:gd name="T0" fmla="*/ 0 w 268"/>
                <a:gd name="T1" fmla="*/ 2147483647 h 441"/>
                <a:gd name="T2" fmla="*/ 2147483647 w 268"/>
                <a:gd name="T3" fmla="*/ 2147483647 h 441"/>
                <a:gd name="T4" fmla="*/ 2147483647 w 268"/>
                <a:gd name="T5" fmla="*/ 2147483647 h 441"/>
                <a:gd name="T6" fmla="*/ 2147483647 w 268"/>
                <a:gd name="T7" fmla="*/ 2147483647 h 441"/>
                <a:gd name="T8" fmla="*/ 2147483647 w 268"/>
                <a:gd name="T9" fmla="*/ 2147483647 h 441"/>
                <a:gd name="T10" fmla="*/ 2147483647 w 268"/>
                <a:gd name="T11" fmla="*/ 0 h 441"/>
                <a:gd name="T12" fmla="*/ 2147483647 w 268"/>
                <a:gd name="T13" fmla="*/ 2147483647 h 441"/>
                <a:gd name="T14" fmla="*/ 2147483647 w 268"/>
                <a:gd name="T15" fmla="*/ 2147483647 h 441"/>
                <a:gd name="T16" fmla="*/ 2147483647 w 268"/>
                <a:gd name="T17" fmla="*/ 2147483647 h 441"/>
                <a:gd name="T18" fmla="*/ 2147483647 w 268"/>
                <a:gd name="T19" fmla="*/ 2147483647 h 441"/>
                <a:gd name="T20" fmla="*/ 2147483647 w 268"/>
                <a:gd name="T21" fmla="*/ 2147483647 h 441"/>
                <a:gd name="T22" fmla="*/ 2147483647 w 268"/>
                <a:gd name="T23" fmla="*/ 2147483647 h 441"/>
                <a:gd name="T24" fmla="*/ 2147483647 w 268"/>
                <a:gd name="T25" fmla="*/ 2147483647 h 441"/>
                <a:gd name="T26" fmla="*/ 2147483647 w 268"/>
                <a:gd name="T27" fmla="*/ 2147483647 h 441"/>
                <a:gd name="T28" fmla="*/ 2147483647 w 268"/>
                <a:gd name="T29" fmla="*/ 2147483647 h 441"/>
                <a:gd name="T30" fmla="*/ 0 w 268"/>
                <a:gd name="T31" fmla="*/ 2147483647 h 44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68"/>
                <a:gd name="T49" fmla="*/ 0 h 441"/>
                <a:gd name="T50" fmla="*/ 268 w 268"/>
                <a:gd name="T51" fmla="*/ 441 h 44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68" h="441">
                  <a:moveTo>
                    <a:pt x="0" y="31"/>
                  </a:moveTo>
                  <a:lnTo>
                    <a:pt x="31" y="48"/>
                  </a:lnTo>
                  <a:lnTo>
                    <a:pt x="61" y="45"/>
                  </a:lnTo>
                  <a:lnTo>
                    <a:pt x="71" y="36"/>
                  </a:lnTo>
                  <a:lnTo>
                    <a:pt x="79" y="9"/>
                  </a:lnTo>
                  <a:lnTo>
                    <a:pt x="208" y="0"/>
                  </a:lnTo>
                  <a:lnTo>
                    <a:pt x="268" y="312"/>
                  </a:lnTo>
                  <a:lnTo>
                    <a:pt x="263" y="309"/>
                  </a:lnTo>
                  <a:lnTo>
                    <a:pt x="219" y="326"/>
                  </a:lnTo>
                  <a:lnTo>
                    <a:pt x="187" y="410"/>
                  </a:lnTo>
                  <a:lnTo>
                    <a:pt x="141" y="398"/>
                  </a:lnTo>
                  <a:lnTo>
                    <a:pt x="87" y="429"/>
                  </a:lnTo>
                  <a:lnTo>
                    <a:pt x="17" y="441"/>
                  </a:lnTo>
                  <a:lnTo>
                    <a:pt x="49" y="359"/>
                  </a:lnTo>
                  <a:lnTo>
                    <a:pt x="35" y="313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chemeClr val="tx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latin typeface="+mj-lt"/>
              </a:endParaRPr>
            </a:p>
          </p:txBody>
        </p:sp>
        <p:sp>
          <p:nvSpPr>
            <p:cNvPr id="42" name="Shape - Illinois"/>
            <p:cNvSpPr>
              <a:spLocks noChangeAspect="1"/>
            </p:cNvSpPr>
            <p:nvPr/>
          </p:nvSpPr>
          <p:spPr bwMode="auto">
            <a:xfrm>
              <a:off x="5173132" y="2236018"/>
              <a:ext cx="547688" cy="887413"/>
            </a:xfrm>
            <a:custGeom>
              <a:avLst/>
              <a:gdLst>
                <a:gd name="T0" fmla="*/ 64 w 346"/>
                <a:gd name="T1" fmla="*/ 33 h 571"/>
                <a:gd name="T2" fmla="*/ 262 w 346"/>
                <a:gd name="T3" fmla="*/ 0 h 571"/>
                <a:gd name="T4" fmla="*/ 294 w 346"/>
                <a:gd name="T5" fmla="*/ 70 h 571"/>
                <a:gd name="T6" fmla="*/ 334 w 346"/>
                <a:gd name="T7" fmla="*/ 362 h 571"/>
                <a:gd name="T8" fmla="*/ 346 w 346"/>
                <a:gd name="T9" fmla="*/ 401 h 571"/>
                <a:gd name="T10" fmla="*/ 314 w 346"/>
                <a:gd name="T11" fmla="*/ 478 h 571"/>
                <a:gd name="T12" fmla="*/ 314 w 346"/>
                <a:gd name="T13" fmla="*/ 532 h 571"/>
                <a:gd name="T14" fmla="*/ 279 w 346"/>
                <a:gd name="T15" fmla="*/ 526 h 571"/>
                <a:gd name="T16" fmla="*/ 280 w 346"/>
                <a:gd name="T17" fmla="*/ 571 h 571"/>
                <a:gd name="T18" fmla="*/ 243 w 346"/>
                <a:gd name="T19" fmla="*/ 553 h 571"/>
                <a:gd name="T20" fmla="*/ 223 w 346"/>
                <a:gd name="T21" fmla="*/ 559 h 571"/>
                <a:gd name="T22" fmla="*/ 195 w 346"/>
                <a:gd name="T23" fmla="*/ 554 h 571"/>
                <a:gd name="T24" fmla="*/ 174 w 346"/>
                <a:gd name="T25" fmla="*/ 486 h 571"/>
                <a:gd name="T26" fmla="*/ 134 w 346"/>
                <a:gd name="T27" fmla="*/ 465 h 571"/>
                <a:gd name="T28" fmla="*/ 134 w 346"/>
                <a:gd name="T29" fmla="*/ 392 h 571"/>
                <a:gd name="T30" fmla="*/ 94 w 346"/>
                <a:gd name="T31" fmla="*/ 401 h 571"/>
                <a:gd name="T32" fmla="*/ 71 w 346"/>
                <a:gd name="T33" fmla="*/ 347 h 571"/>
                <a:gd name="T34" fmla="*/ 0 w 346"/>
                <a:gd name="T35" fmla="*/ 285 h 571"/>
                <a:gd name="T36" fmla="*/ 52 w 346"/>
                <a:gd name="T37" fmla="*/ 186 h 571"/>
                <a:gd name="T38" fmla="*/ 37 w 346"/>
                <a:gd name="T39" fmla="*/ 140 h 571"/>
                <a:gd name="T40" fmla="*/ 89 w 346"/>
                <a:gd name="T41" fmla="*/ 131 h 571"/>
                <a:gd name="T42" fmla="*/ 94 w 346"/>
                <a:gd name="T43" fmla="*/ 67 h 571"/>
                <a:gd name="T44" fmla="*/ 64 w 346"/>
                <a:gd name="T45" fmla="*/ 33 h 57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46"/>
                <a:gd name="T70" fmla="*/ 0 h 571"/>
                <a:gd name="T71" fmla="*/ 346 w 346"/>
                <a:gd name="T72" fmla="*/ 571 h 571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46" h="571">
                  <a:moveTo>
                    <a:pt x="64" y="33"/>
                  </a:moveTo>
                  <a:lnTo>
                    <a:pt x="262" y="0"/>
                  </a:lnTo>
                  <a:lnTo>
                    <a:pt x="294" y="70"/>
                  </a:lnTo>
                  <a:lnTo>
                    <a:pt x="334" y="362"/>
                  </a:lnTo>
                  <a:lnTo>
                    <a:pt x="346" y="401"/>
                  </a:lnTo>
                  <a:lnTo>
                    <a:pt x="314" y="478"/>
                  </a:lnTo>
                  <a:lnTo>
                    <a:pt x="314" y="532"/>
                  </a:lnTo>
                  <a:lnTo>
                    <a:pt x="279" y="526"/>
                  </a:lnTo>
                  <a:lnTo>
                    <a:pt x="280" y="571"/>
                  </a:lnTo>
                  <a:lnTo>
                    <a:pt x="243" y="553"/>
                  </a:lnTo>
                  <a:lnTo>
                    <a:pt x="223" y="559"/>
                  </a:lnTo>
                  <a:lnTo>
                    <a:pt x="195" y="554"/>
                  </a:lnTo>
                  <a:lnTo>
                    <a:pt x="174" y="486"/>
                  </a:lnTo>
                  <a:lnTo>
                    <a:pt x="134" y="465"/>
                  </a:lnTo>
                  <a:lnTo>
                    <a:pt x="134" y="392"/>
                  </a:lnTo>
                  <a:lnTo>
                    <a:pt x="94" y="401"/>
                  </a:lnTo>
                  <a:lnTo>
                    <a:pt x="71" y="347"/>
                  </a:lnTo>
                  <a:lnTo>
                    <a:pt x="0" y="285"/>
                  </a:lnTo>
                  <a:lnTo>
                    <a:pt x="52" y="186"/>
                  </a:lnTo>
                  <a:lnTo>
                    <a:pt x="37" y="140"/>
                  </a:lnTo>
                  <a:lnTo>
                    <a:pt x="89" y="131"/>
                  </a:lnTo>
                  <a:lnTo>
                    <a:pt x="94" y="67"/>
                  </a:lnTo>
                  <a:lnTo>
                    <a:pt x="64" y="33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>
                <a:latin typeface="+mj-lt"/>
              </a:endParaRPr>
            </a:p>
          </p:txBody>
        </p:sp>
        <p:sp>
          <p:nvSpPr>
            <p:cNvPr id="43" name="Shape - Idaho"/>
            <p:cNvSpPr>
              <a:spLocks noChangeAspect="1"/>
            </p:cNvSpPr>
            <p:nvPr/>
          </p:nvSpPr>
          <p:spPr bwMode="auto">
            <a:xfrm>
              <a:off x="2117723" y="1127943"/>
              <a:ext cx="750888" cy="1196975"/>
            </a:xfrm>
            <a:custGeom>
              <a:avLst/>
              <a:gdLst>
                <a:gd name="T0" fmla="*/ 2147483647 w 476"/>
                <a:gd name="T1" fmla="*/ 0 h 770"/>
                <a:gd name="T2" fmla="*/ 2147483647 w 476"/>
                <a:gd name="T3" fmla="*/ 2147483647 h 770"/>
                <a:gd name="T4" fmla="*/ 2147483647 w 476"/>
                <a:gd name="T5" fmla="*/ 2147483647 h 770"/>
                <a:gd name="T6" fmla="*/ 2147483647 w 476"/>
                <a:gd name="T7" fmla="*/ 2147483647 h 770"/>
                <a:gd name="T8" fmla="*/ 2147483647 w 476"/>
                <a:gd name="T9" fmla="*/ 2147483647 h 770"/>
                <a:gd name="T10" fmla="*/ 2147483647 w 476"/>
                <a:gd name="T11" fmla="*/ 2147483647 h 770"/>
                <a:gd name="T12" fmla="*/ 2147483647 w 476"/>
                <a:gd name="T13" fmla="*/ 2147483647 h 770"/>
                <a:gd name="T14" fmla="*/ 0 w 476"/>
                <a:gd name="T15" fmla="*/ 2147483647 h 770"/>
                <a:gd name="T16" fmla="*/ 2147483647 w 476"/>
                <a:gd name="T17" fmla="*/ 2147483647 h 770"/>
                <a:gd name="T18" fmla="*/ 2147483647 w 476"/>
                <a:gd name="T19" fmla="*/ 2147483647 h 770"/>
                <a:gd name="T20" fmla="*/ 2147483647 w 476"/>
                <a:gd name="T21" fmla="*/ 2147483647 h 770"/>
                <a:gd name="T22" fmla="*/ 2147483647 w 476"/>
                <a:gd name="T23" fmla="*/ 2147483647 h 770"/>
                <a:gd name="T24" fmla="*/ 2147483647 w 476"/>
                <a:gd name="T25" fmla="*/ 2147483647 h 770"/>
                <a:gd name="T26" fmla="*/ 2147483647 w 476"/>
                <a:gd name="T27" fmla="*/ 2147483647 h 770"/>
                <a:gd name="T28" fmla="*/ 2147483647 w 476"/>
                <a:gd name="T29" fmla="*/ 2147483647 h 770"/>
                <a:gd name="T30" fmla="*/ 2147483647 w 476"/>
                <a:gd name="T31" fmla="*/ 2147483647 h 770"/>
                <a:gd name="T32" fmla="*/ 2147483647 w 476"/>
                <a:gd name="T33" fmla="*/ 2147483647 h 770"/>
                <a:gd name="T34" fmla="*/ 2147483647 w 476"/>
                <a:gd name="T35" fmla="*/ 2147483647 h 770"/>
                <a:gd name="T36" fmla="*/ 2147483647 w 476"/>
                <a:gd name="T37" fmla="*/ 2147483647 h 770"/>
                <a:gd name="T38" fmla="*/ 2147483647 w 476"/>
                <a:gd name="T39" fmla="*/ 2147483647 h 770"/>
                <a:gd name="T40" fmla="*/ 2147483647 w 476"/>
                <a:gd name="T41" fmla="*/ 2147483647 h 770"/>
                <a:gd name="T42" fmla="*/ 2147483647 w 476"/>
                <a:gd name="T43" fmla="*/ 0 h 77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76"/>
                <a:gd name="T67" fmla="*/ 0 h 770"/>
                <a:gd name="T68" fmla="*/ 476 w 476"/>
                <a:gd name="T69" fmla="*/ 770 h 77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76" h="770">
                  <a:moveTo>
                    <a:pt x="115" y="0"/>
                  </a:moveTo>
                  <a:lnTo>
                    <a:pt x="72" y="301"/>
                  </a:lnTo>
                  <a:lnTo>
                    <a:pt x="117" y="365"/>
                  </a:lnTo>
                  <a:lnTo>
                    <a:pt x="47" y="432"/>
                  </a:lnTo>
                  <a:lnTo>
                    <a:pt x="38" y="478"/>
                  </a:lnTo>
                  <a:lnTo>
                    <a:pt x="57" y="511"/>
                  </a:lnTo>
                  <a:lnTo>
                    <a:pt x="38" y="527"/>
                  </a:lnTo>
                  <a:lnTo>
                    <a:pt x="0" y="701"/>
                  </a:lnTo>
                  <a:lnTo>
                    <a:pt x="227" y="742"/>
                  </a:lnTo>
                  <a:lnTo>
                    <a:pt x="442" y="770"/>
                  </a:lnTo>
                  <a:lnTo>
                    <a:pt x="464" y="611"/>
                  </a:lnTo>
                  <a:lnTo>
                    <a:pt x="476" y="523"/>
                  </a:lnTo>
                  <a:lnTo>
                    <a:pt x="455" y="491"/>
                  </a:lnTo>
                  <a:lnTo>
                    <a:pt x="406" y="500"/>
                  </a:lnTo>
                  <a:lnTo>
                    <a:pt x="342" y="508"/>
                  </a:lnTo>
                  <a:lnTo>
                    <a:pt x="330" y="436"/>
                  </a:lnTo>
                  <a:lnTo>
                    <a:pt x="252" y="378"/>
                  </a:lnTo>
                  <a:lnTo>
                    <a:pt x="263" y="341"/>
                  </a:lnTo>
                  <a:lnTo>
                    <a:pt x="270" y="275"/>
                  </a:lnTo>
                  <a:lnTo>
                    <a:pt x="170" y="134"/>
                  </a:lnTo>
                  <a:lnTo>
                    <a:pt x="184" y="9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tx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latin typeface="+mj-lt"/>
              </a:endParaRPr>
            </a:p>
          </p:txBody>
        </p:sp>
        <p:grpSp>
          <p:nvGrpSpPr>
            <p:cNvPr id="44" name="Shape - Hawaii"/>
            <p:cNvGrpSpPr/>
            <p:nvPr/>
          </p:nvGrpSpPr>
          <p:grpSpPr>
            <a:xfrm>
              <a:off x="2157414" y="4101330"/>
              <a:ext cx="622300" cy="477838"/>
              <a:chOff x="2184402" y="4672013"/>
              <a:chExt cx="622300" cy="477838"/>
            </a:xfrm>
            <a:solidFill>
              <a:srgbClr val="7BC7ED"/>
            </a:solidFill>
          </p:grpSpPr>
          <p:sp>
            <p:nvSpPr>
              <p:cNvPr id="117" name="Freeform 4"/>
              <p:cNvSpPr>
                <a:spLocks noChangeAspect="1"/>
              </p:cNvSpPr>
              <p:nvPr/>
            </p:nvSpPr>
            <p:spPr bwMode="auto">
              <a:xfrm>
                <a:off x="2184402" y="4731923"/>
                <a:ext cx="47758" cy="69294"/>
              </a:xfrm>
              <a:custGeom>
                <a:avLst/>
                <a:gdLst>
                  <a:gd name="T0" fmla="*/ 0 w 66"/>
                  <a:gd name="T1" fmla="*/ 96 h 96"/>
                  <a:gd name="T2" fmla="*/ 0 w 66"/>
                  <a:gd name="T3" fmla="*/ 68 h 96"/>
                  <a:gd name="T4" fmla="*/ 37 w 66"/>
                  <a:gd name="T5" fmla="*/ 0 h 96"/>
                  <a:gd name="T6" fmla="*/ 66 w 66"/>
                  <a:gd name="T7" fmla="*/ 20 h 96"/>
                  <a:gd name="T8" fmla="*/ 34 w 66"/>
                  <a:gd name="T9" fmla="*/ 96 h 96"/>
                  <a:gd name="T10" fmla="*/ 0 w 66"/>
                  <a:gd name="T11" fmla="*/ 96 h 9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6"/>
                  <a:gd name="T19" fmla="*/ 0 h 96"/>
                  <a:gd name="T20" fmla="*/ 66 w 66"/>
                  <a:gd name="T21" fmla="*/ 96 h 9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6" h="96">
                    <a:moveTo>
                      <a:pt x="0" y="96"/>
                    </a:moveTo>
                    <a:lnTo>
                      <a:pt x="0" y="68"/>
                    </a:lnTo>
                    <a:lnTo>
                      <a:pt x="37" y="0"/>
                    </a:lnTo>
                    <a:lnTo>
                      <a:pt x="66" y="20"/>
                    </a:lnTo>
                    <a:lnTo>
                      <a:pt x="34" y="96"/>
                    </a:lnTo>
                    <a:lnTo>
                      <a:pt x="0" y="96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+mj-lt"/>
                </a:endParaRPr>
              </a:p>
            </p:txBody>
          </p:sp>
          <p:sp>
            <p:nvSpPr>
              <p:cNvPr id="118" name="Freeform 5"/>
              <p:cNvSpPr>
                <a:spLocks noChangeAspect="1"/>
              </p:cNvSpPr>
              <p:nvPr/>
            </p:nvSpPr>
            <p:spPr bwMode="auto">
              <a:xfrm>
                <a:off x="2252421" y="4672013"/>
                <a:ext cx="89727" cy="87339"/>
              </a:xfrm>
              <a:custGeom>
                <a:avLst/>
                <a:gdLst>
                  <a:gd name="T0" fmla="*/ 27 w 124"/>
                  <a:gd name="T1" fmla="*/ 13 h 121"/>
                  <a:gd name="T2" fmla="*/ 0 w 124"/>
                  <a:gd name="T3" fmla="*/ 72 h 121"/>
                  <a:gd name="T4" fmla="*/ 48 w 124"/>
                  <a:gd name="T5" fmla="*/ 110 h 121"/>
                  <a:gd name="T6" fmla="*/ 103 w 124"/>
                  <a:gd name="T7" fmla="*/ 121 h 121"/>
                  <a:gd name="T8" fmla="*/ 124 w 124"/>
                  <a:gd name="T9" fmla="*/ 73 h 121"/>
                  <a:gd name="T10" fmla="*/ 110 w 124"/>
                  <a:gd name="T11" fmla="*/ 0 h 121"/>
                  <a:gd name="T12" fmla="*/ 27 w 124"/>
                  <a:gd name="T13" fmla="*/ 13 h 1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4"/>
                  <a:gd name="T22" fmla="*/ 0 h 121"/>
                  <a:gd name="T23" fmla="*/ 124 w 124"/>
                  <a:gd name="T24" fmla="*/ 121 h 1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4" h="121">
                    <a:moveTo>
                      <a:pt x="27" y="13"/>
                    </a:moveTo>
                    <a:lnTo>
                      <a:pt x="0" y="72"/>
                    </a:lnTo>
                    <a:lnTo>
                      <a:pt x="48" y="110"/>
                    </a:lnTo>
                    <a:lnTo>
                      <a:pt x="103" y="121"/>
                    </a:lnTo>
                    <a:lnTo>
                      <a:pt x="124" y="73"/>
                    </a:lnTo>
                    <a:lnTo>
                      <a:pt x="110" y="0"/>
                    </a:lnTo>
                    <a:lnTo>
                      <a:pt x="27" y="13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+mj-lt"/>
                </a:endParaRPr>
              </a:p>
            </p:txBody>
          </p:sp>
          <p:sp>
            <p:nvSpPr>
              <p:cNvPr id="119" name="Freeform 6"/>
              <p:cNvSpPr>
                <a:spLocks noChangeAspect="1"/>
              </p:cNvSpPr>
              <p:nvPr/>
            </p:nvSpPr>
            <p:spPr bwMode="auto">
              <a:xfrm>
                <a:off x="2336359" y="4731923"/>
                <a:ext cx="133143" cy="98166"/>
              </a:xfrm>
              <a:custGeom>
                <a:avLst/>
                <a:gdLst>
                  <a:gd name="T0" fmla="*/ 0 w 184"/>
                  <a:gd name="T1" fmla="*/ 48 h 136"/>
                  <a:gd name="T2" fmla="*/ 126 w 184"/>
                  <a:gd name="T3" fmla="*/ 0 h 136"/>
                  <a:gd name="T4" fmla="*/ 149 w 184"/>
                  <a:gd name="T5" fmla="*/ 59 h 136"/>
                  <a:gd name="T6" fmla="*/ 173 w 184"/>
                  <a:gd name="T7" fmla="*/ 72 h 136"/>
                  <a:gd name="T8" fmla="*/ 184 w 184"/>
                  <a:gd name="T9" fmla="*/ 120 h 136"/>
                  <a:gd name="T10" fmla="*/ 121 w 184"/>
                  <a:gd name="T11" fmla="*/ 127 h 136"/>
                  <a:gd name="T12" fmla="*/ 76 w 184"/>
                  <a:gd name="T13" fmla="*/ 136 h 136"/>
                  <a:gd name="T14" fmla="*/ 0 w 184"/>
                  <a:gd name="T15" fmla="*/ 48 h 1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84"/>
                  <a:gd name="T25" fmla="*/ 0 h 136"/>
                  <a:gd name="T26" fmla="*/ 184 w 184"/>
                  <a:gd name="T27" fmla="*/ 136 h 1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84" h="136">
                    <a:moveTo>
                      <a:pt x="0" y="48"/>
                    </a:moveTo>
                    <a:lnTo>
                      <a:pt x="126" y="0"/>
                    </a:lnTo>
                    <a:lnTo>
                      <a:pt x="149" y="59"/>
                    </a:lnTo>
                    <a:lnTo>
                      <a:pt x="173" y="72"/>
                    </a:lnTo>
                    <a:lnTo>
                      <a:pt x="184" y="120"/>
                    </a:lnTo>
                    <a:lnTo>
                      <a:pt x="121" y="127"/>
                    </a:lnTo>
                    <a:lnTo>
                      <a:pt x="76" y="136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+mj-lt"/>
                </a:endParaRPr>
              </a:p>
            </p:txBody>
          </p:sp>
          <p:sp>
            <p:nvSpPr>
              <p:cNvPr id="120" name="Freeform 7"/>
              <p:cNvSpPr>
                <a:spLocks noChangeAspect="1"/>
              </p:cNvSpPr>
              <p:nvPr/>
            </p:nvSpPr>
            <p:spPr bwMode="auto">
              <a:xfrm>
                <a:off x="2473844" y="4806270"/>
                <a:ext cx="105646" cy="51970"/>
              </a:xfrm>
              <a:custGeom>
                <a:avLst/>
                <a:gdLst>
                  <a:gd name="T0" fmla="*/ 22 w 146"/>
                  <a:gd name="T1" fmla="*/ 3 h 72"/>
                  <a:gd name="T2" fmla="*/ 0 w 146"/>
                  <a:gd name="T3" fmla="*/ 67 h 72"/>
                  <a:gd name="T4" fmla="*/ 38 w 146"/>
                  <a:gd name="T5" fmla="*/ 72 h 72"/>
                  <a:gd name="T6" fmla="*/ 62 w 146"/>
                  <a:gd name="T7" fmla="*/ 57 h 72"/>
                  <a:gd name="T8" fmla="*/ 107 w 146"/>
                  <a:gd name="T9" fmla="*/ 58 h 72"/>
                  <a:gd name="T10" fmla="*/ 146 w 146"/>
                  <a:gd name="T11" fmla="*/ 30 h 72"/>
                  <a:gd name="T12" fmla="*/ 120 w 146"/>
                  <a:gd name="T13" fmla="*/ 20 h 72"/>
                  <a:gd name="T14" fmla="*/ 101 w 146"/>
                  <a:gd name="T15" fmla="*/ 0 h 72"/>
                  <a:gd name="T16" fmla="*/ 22 w 146"/>
                  <a:gd name="T17" fmla="*/ 3 h 7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46"/>
                  <a:gd name="T28" fmla="*/ 0 h 72"/>
                  <a:gd name="T29" fmla="*/ 146 w 146"/>
                  <a:gd name="T30" fmla="*/ 72 h 7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46" h="72">
                    <a:moveTo>
                      <a:pt x="22" y="3"/>
                    </a:moveTo>
                    <a:lnTo>
                      <a:pt x="0" y="67"/>
                    </a:lnTo>
                    <a:lnTo>
                      <a:pt x="38" y="72"/>
                    </a:lnTo>
                    <a:lnTo>
                      <a:pt x="62" y="57"/>
                    </a:lnTo>
                    <a:lnTo>
                      <a:pt x="107" y="58"/>
                    </a:lnTo>
                    <a:lnTo>
                      <a:pt x="146" y="30"/>
                    </a:lnTo>
                    <a:lnTo>
                      <a:pt x="120" y="20"/>
                    </a:lnTo>
                    <a:lnTo>
                      <a:pt x="101" y="0"/>
                    </a:lnTo>
                    <a:lnTo>
                      <a:pt x="22" y="3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+mj-lt"/>
                </a:endParaRPr>
              </a:p>
            </p:txBody>
          </p:sp>
          <p:sp>
            <p:nvSpPr>
              <p:cNvPr id="121" name="Freeform 8"/>
              <p:cNvSpPr>
                <a:spLocks noChangeAspect="1"/>
              </p:cNvSpPr>
              <p:nvPr/>
            </p:nvSpPr>
            <p:spPr bwMode="auto">
              <a:xfrm>
                <a:off x="2504959" y="4879894"/>
                <a:ext cx="43416" cy="37534"/>
              </a:xfrm>
              <a:custGeom>
                <a:avLst/>
                <a:gdLst>
                  <a:gd name="T0" fmla="*/ 52 w 60"/>
                  <a:gd name="T1" fmla="*/ 0 h 52"/>
                  <a:gd name="T2" fmla="*/ 0 w 60"/>
                  <a:gd name="T3" fmla="*/ 4 h 52"/>
                  <a:gd name="T4" fmla="*/ 9 w 60"/>
                  <a:gd name="T5" fmla="*/ 52 h 52"/>
                  <a:gd name="T6" fmla="*/ 60 w 60"/>
                  <a:gd name="T7" fmla="*/ 40 h 52"/>
                  <a:gd name="T8" fmla="*/ 52 w 60"/>
                  <a:gd name="T9" fmla="*/ 0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0"/>
                  <a:gd name="T16" fmla="*/ 0 h 52"/>
                  <a:gd name="T17" fmla="*/ 60 w 60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0" h="52">
                    <a:moveTo>
                      <a:pt x="52" y="0"/>
                    </a:moveTo>
                    <a:lnTo>
                      <a:pt x="0" y="4"/>
                    </a:lnTo>
                    <a:lnTo>
                      <a:pt x="9" y="52"/>
                    </a:lnTo>
                    <a:lnTo>
                      <a:pt x="60" y="40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+mj-lt"/>
                </a:endParaRPr>
              </a:p>
            </p:txBody>
          </p:sp>
          <p:sp>
            <p:nvSpPr>
              <p:cNvPr id="122" name="Freeform 9"/>
              <p:cNvSpPr>
                <a:spLocks noChangeAspect="1"/>
              </p:cNvSpPr>
              <p:nvPr/>
            </p:nvSpPr>
            <p:spPr bwMode="auto">
              <a:xfrm>
                <a:off x="2551993" y="4920316"/>
                <a:ext cx="29668" cy="36812"/>
              </a:xfrm>
              <a:custGeom>
                <a:avLst/>
                <a:gdLst>
                  <a:gd name="T0" fmla="*/ 0 w 41"/>
                  <a:gd name="T1" fmla="*/ 20 h 51"/>
                  <a:gd name="T2" fmla="*/ 41 w 41"/>
                  <a:gd name="T3" fmla="*/ 0 h 51"/>
                  <a:gd name="T4" fmla="*/ 41 w 41"/>
                  <a:gd name="T5" fmla="*/ 45 h 51"/>
                  <a:gd name="T6" fmla="*/ 14 w 41"/>
                  <a:gd name="T7" fmla="*/ 51 h 51"/>
                  <a:gd name="T8" fmla="*/ 0 w 41"/>
                  <a:gd name="T9" fmla="*/ 20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"/>
                  <a:gd name="T16" fmla="*/ 0 h 51"/>
                  <a:gd name="T17" fmla="*/ 41 w 41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" h="51">
                    <a:moveTo>
                      <a:pt x="0" y="20"/>
                    </a:moveTo>
                    <a:lnTo>
                      <a:pt x="41" y="0"/>
                    </a:lnTo>
                    <a:lnTo>
                      <a:pt x="41" y="45"/>
                    </a:lnTo>
                    <a:lnTo>
                      <a:pt x="14" y="51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chemeClr val="bg1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+mj-lt"/>
                </a:endParaRPr>
              </a:p>
            </p:txBody>
          </p:sp>
          <p:sp>
            <p:nvSpPr>
              <p:cNvPr id="123" name="Freeform"/>
              <p:cNvSpPr>
                <a:spLocks noChangeAspect="1"/>
              </p:cNvSpPr>
              <p:nvPr/>
            </p:nvSpPr>
            <p:spPr bwMode="auto">
              <a:xfrm>
                <a:off x="2626524" y="4937639"/>
                <a:ext cx="180178" cy="212212"/>
              </a:xfrm>
              <a:custGeom>
                <a:avLst/>
                <a:gdLst>
                  <a:gd name="T0" fmla="*/ 42 w 249"/>
                  <a:gd name="T1" fmla="*/ 0 h 294"/>
                  <a:gd name="T2" fmla="*/ 0 w 249"/>
                  <a:gd name="T3" fmla="*/ 112 h 294"/>
                  <a:gd name="T4" fmla="*/ 30 w 249"/>
                  <a:gd name="T5" fmla="*/ 167 h 294"/>
                  <a:gd name="T6" fmla="*/ 30 w 249"/>
                  <a:gd name="T7" fmla="*/ 267 h 294"/>
                  <a:gd name="T8" fmla="*/ 90 w 249"/>
                  <a:gd name="T9" fmla="*/ 294 h 294"/>
                  <a:gd name="T10" fmla="*/ 117 w 249"/>
                  <a:gd name="T11" fmla="*/ 235 h 294"/>
                  <a:gd name="T12" fmla="*/ 193 w 249"/>
                  <a:gd name="T13" fmla="*/ 222 h 294"/>
                  <a:gd name="T14" fmla="*/ 249 w 249"/>
                  <a:gd name="T15" fmla="*/ 158 h 294"/>
                  <a:gd name="T16" fmla="*/ 190 w 249"/>
                  <a:gd name="T17" fmla="*/ 58 h 294"/>
                  <a:gd name="T18" fmla="*/ 42 w 249"/>
                  <a:gd name="T19" fmla="*/ 0 h 29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49"/>
                  <a:gd name="T31" fmla="*/ 0 h 294"/>
                  <a:gd name="T32" fmla="*/ 249 w 249"/>
                  <a:gd name="T33" fmla="*/ 294 h 29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49" h="294">
                    <a:moveTo>
                      <a:pt x="42" y="0"/>
                    </a:moveTo>
                    <a:lnTo>
                      <a:pt x="0" y="112"/>
                    </a:lnTo>
                    <a:lnTo>
                      <a:pt x="30" y="167"/>
                    </a:lnTo>
                    <a:lnTo>
                      <a:pt x="30" y="267"/>
                    </a:lnTo>
                    <a:lnTo>
                      <a:pt x="90" y="294"/>
                    </a:lnTo>
                    <a:lnTo>
                      <a:pt x="117" y="235"/>
                    </a:lnTo>
                    <a:lnTo>
                      <a:pt x="193" y="222"/>
                    </a:lnTo>
                    <a:lnTo>
                      <a:pt x="249" y="158"/>
                    </a:lnTo>
                    <a:lnTo>
                      <a:pt x="190" y="58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+mj-lt"/>
                </a:endParaRPr>
              </a:p>
            </p:txBody>
          </p:sp>
          <p:sp>
            <p:nvSpPr>
              <p:cNvPr id="124" name="Freeform"/>
              <p:cNvSpPr>
                <a:spLocks noChangeAspect="1"/>
              </p:cNvSpPr>
              <p:nvPr/>
            </p:nvSpPr>
            <p:spPr bwMode="auto">
              <a:xfrm>
                <a:off x="2562847" y="4838751"/>
                <a:ext cx="99857" cy="83008"/>
              </a:xfrm>
              <a:custGeom>
                <a:avLst/>
                <a:gdLst>
                  <a:gd name="T0" fmla="*/ 29 w 138"/>
                  <a:gd name="T1" fmla="*/ 0 h 115"/>
                  <a:gd name="T2" fmla="*/ 0 w 138"/>
                  <a:gd name="T3" fmla="*/ 34 h 115"/>
                  <a:gd name="T4" fmla="*/ 12 w 138"/>
                  <a:gd name="T5" fmla="*/ 61 h 115"/>
                  <a:gd name="T6" fmla="*/ 38 w 138"/>
                  <a:gd name="T7" fmla="*/ 70 h 115"/>
                  <a:gd name="T8" fmla="*/ 64 w 138"/>
                  <a:gd name="T9" fmla="*/ 115 h 115"/>
                  <a:gd name="T10" fmla="*/ 136 w 138"/>
                  <a:gd name="T11" fmla="*/ 97 h 115"/>
                  <a:gd name="T12" fmla="*/ 138 w 138"/>
                  <a:gd name="T13" fmla="*/ 49 h 115"/>
                  <a:gd name="T14" fmla="*/ 85 w 138"/>
                  <a:gd name="T15" fmla="*/ 9 h 115"/>
                  <a:gd name="T16" fmla="*/ 29 w 138"/>
                  <a:gd name="T17" fmla="*/ 0 h 11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8"/>
                  <a:gd name="T28" fmla="*/ 0 h 115"/>
                  <a:gd name="T29" fmla="*/ 138 w 138"/>
                  <a:gd name="T30" fmla="*/ 115 h 11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8" h="115">
                    <a:moveTo>
                      <a:pt x="29" y="0"/>
                    </a:moveTo>
                    <a:lnTo>
                      <a:pt x="0" y="34"/>
                    </a:lnTo>
                    <a:lnTo>
                      <a:pt x="12" y="61"/>
                    </a:lnTo>
                    <a:lnTo>
                      <a:pt x="38" y="70"/>
                    </a:lnTo>
                    <a:lnTo>
                      <a:pt x="64" y="115"/>
                    </a:lnTo>
                    <a:lnTo>
                      <a:pt x="136" y="97"/>
                    </a:lnTo>
                    <a:lnTo>
                      <a:pt x="138" y="49"/>
                    </a:lnTo>
                    <a:lnTo>
                      <a:pt x="85" y="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+mj-lt"/>
                </a:endParaRPr>
              </a:p>
            </p:txBody>
          </p:sp>
        </p:grpSp>
        <p:sp>
          <p:nvSpPr>
            <p:cNvPr id="45" name="Shape - Georgia"/>
            <p:cNvSpPr>
              <a:spLocks noChangeAspect="1"/>
            </p:cNvSpPr>
            <p:nvPr/>
          </p:nvSpPr>
          <p:spPr bwMode="auto">
            <a:xfrm>
              <a:off x="6061075" y="3347268"/>
              <a:ext cx="708025" cy="722313"/>
            </a:xfrm>
            <a:custGeom>
              <a:avLst/>
              <a:gdLst>
                <a:gd name="T0" fmla="*/ 0 w 447"/>
                <a:gd name="T1" fmla="*/ 2147483647 h 463"/>
                <a:gd name="T2" fmla="*/ 2147483647 w 447"/>
                <a:gd name="T3" fmla="*/ 2147483647 h 463"/>
                <a:gd name="T4" fmla="*/ 2147483647 w 447"/>
                <a:gd name="T5" fmla="*/ 2147483647 h 463"/>
                <a:gd name="T6" fmla="*/ 2147483647 w 447"/>
                <a:gd name="T7" fmla="*/ 0 h 463"/>
                <a:gd name="T8" fmla="*/ 2147483647 w 447"/>
                <a:gd name="T9" fmla="*/ 2147483647 h 463"/>
                <a:gd name="T10" fmla="*/ 2147483647 w 447"/>
                <a:gd name="T11" fmla="*/ 2147483647 h 463"/>
                <a:gd name="T12" fmla="*/ 2147483647 w 447"/>
                <a:gd name="T13" fmla="*/ 2147483647 h 463"/>
                <a:gd name="T14" fmla="*/ 2147483647 w 447"/>
                <a:gd name="T15" fmla="*/ 2147483647 h 463"/>
                <a:gd name="T16" fmla="*/ 2147483647 w 447"/>
                <a:gd name="T17" fmla="*/ 2147483647 h 463"/>
                <a:gd name="T18" fmla="*/ 2147483647 w 447"/>
                <a:gd name="T19" fmla="*/ 2147483647 h 463"/>
                <a:gd name="T20" fmla="*/ 2147483647 w 447"/>
                <a:gd name="T21" fmla="*/ 2147483647 h 463"/>
                <a:gd name="T22" fmla="*/ 2147483647 w 447"/>
                <a:gd name="T23" fmla="*/ 2147483647 h 463"/>
                <a:gd name="T24" fmla="*/ 2147483647 w 447"/>
                <a:gd name="T25" fmla="*/ 2147483647 h 463"/>
                <a:gd name="T26" fmla="*/ 2147483647 w 447"/>
                <a:gd name="T27" fmla="*/ 2147483647 h 463"/>
                <a:gd name="T28" fmla="*/ 2147483647 w 447"/>
                <a:gd name="T29" fmla="*/ 2147483647 h 463"/>
                <a:gd name="T30" fmla="*/ 2147483647 w 447"/>
                <a:gd name="T31" fmla="*/ 2147483647 h 463"/>
                <a:gd name="T32" fmla="*/ 2147483647 w 447"/>
                <a:gd name="T33" fmla="*/ 2147483647 h 463"/>
                <a:gd name="T34" fmla="*/ 2147483647 w 447"/>
                <a:gd name="T35" fmla="*/ 2147483647 h 463"/>
                <a:gd name="T36" fmla="*/ 0 w 447"/>
                <a:gd name="T37" fmla="*/ 2147483647 h 46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47"/>
                <a:gd name="T58" fmla="*/ 0 h 463"/>
                <a:gd name="T59" fmla="*/ 447 w 447"/>
                <a:gd name="T60" fmla="*/ 463 h 46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47" h="463">
                  <a:moveTo>
                    <a:pt x="0" y="28"/>
                  </a:moveTo>
                  <a:lnTo>
                    <a:pt x="4" y="28"/>
                  </a:lnTo>
                  <a:lnTo>
                    <a:pt x="109" y="9"/>
                  </a:lnTo>
                  <a:lnTo>
                    <a:pt x="201" y="0"/>
                  </a:lnTo>
                  <a:lnTo>
                    <a:pt x="188" y="23"/>
                  </a:lnTo>
                  <a:lnTo>
                    <a:pt x="216" y="23"/>
                  </a:lnTo>
                  <a:lnTo>
                    <a:pt x="375" y="167"/>
                  </a:lnTo>
                  <a:lnTo>
                    <a:pt x="438" y="259"/>
                  </a:lnTo>
                  <a:lnTo>
                    <a:pt x="447" y="322"/>
                  </a:lnTo>
                  <a:lnTo>
                    <a:pt x="426" y="336"/>
                  </a:lnTo>
                  <a:lnTo>
                    <a:pt x="438" y="399"/>
                  </a:lnTo>
                  <a:lnTo>
                    <a:pt x="393" y="402"/>
                  </a:lnTo>
                  <a:lnTo>
                    <a:pt x="393" y="456"/>
                  </a:lnTo>
                  <a:lnTo>
                    <a:pt x="358" y="429"/>
                  </a:lnTo>
                  <a:lnTo>
                    <a:pt x="128" y="463"/>
                  </a:lnTo>
                  <a:lnTo>
                    <a:pt x="76" y="363"/>
                  </a:lnTo>
                  <a:lnTo>
                    <a:pt x="113" y="295"/>
                  </a:lnTo>
                  <a:lnTo>
                    <a:pt x="64" y="26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tx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latin typeface="+mj-lt"/>
              </a:endParaRPr>
            </a:p>
          </p:txBody>
        </p:sp>
        <p:sp>
          <p:nvSpPr>
            <p:cNvPr id="46" name="Shape - Florida"/>
            <p:cNvSpPr>
              <a:spLocks noChangeAspect="1"/>
            </p:cNvSpPr>
            <p:nvPr/>
          </p:nvSpPr>
          <p:spPr bwMode="auto">
            <a:xfrm>
              <a:off x="5900737" y="3966393"/>
              <a:ext cx="1206500" cy="809625"/>
            </a:xfrm>
            <a:custGeom>
              <a:avLst/>
              <a:gdLst>
                <a:gd name="T0" fmla="*/ 0 w 765"/>
                <a:gd name="T1" fmla="*/ 2147483647 h 519"/>
                <a:gd name="T2" fmla="*/ 2147483647 w 765"/>
                <a:gd name="T3" fmla="*/ 2147483647 h 519"/>
                <a:gd name="T4" fmla="*/ 2147483647 w 765"/>
                <a:gd name="T5" fmla="*/ 2147483647 h 519"/>
                <a:gd name="T6" fmla="*/ 2147483647 w 765"/>
                <a:gd name="T7" fmla="*/ 2147483647 h 519"/>
                <a:gd name="T8" fmla="*/ 2147483647 w 765"/>
                <a:gd name="T9" fmla="*/ 2147483647 h 519"/>
                <a:gd name="T10" fmla="*/ 2147483647 w 765"/>
                <a:gd name="T11" fmla="*/ 2147483647 h 519"/>
                <a:gd name="T12" fmla="*/ 2147483647 w 765"/>
                <a:gd name="T13" fmla="*/ 0 h 519"/>
                <a:gd name="T14" fmla="*/ 2147483647 w 765"/>
                <a:gd name="T15" fmla="*/ 2147483647 h 519"/>
                <a:gd name="T16" fmla="*/ 2147483647 w 765"/>
                <a:gd name="T17" fmla="*/ 2147483647 h 519"/>
                <a:gd name="T18" fmla="*/ 2147483647 w 765"/>
                <a:gd name="T19" fmla="*/ 2147483647 h 519"/>
                <a:gd name="T20" fmla="*/ 2147483647 w 765"/>
                <a:gd name="T21" fmla="*/ 2147483647 h 519"/>
                <a:gd name="T22" fmla="*/ 2147483647 w 765"/>
                <a:gd name="T23" fmla="*/ 2147483647 h 519"/>
                <a:gd name="T24" fmla="*/ 2147483647 w 765"/>
                <a:gd name="T25" fmla="*/ 2147483647 h 519"/>
                <a:gd name="T26" fmla="*/ 2147483647 w 765"/>
                <a:gd name="T27" fmla="*/ 2147483647 h 519"/>
                <a:gd name="T28" fmla="*/ 2147483647 w 765"/>
                <a:gd name="T29" fmla="*/ 2147483647 h 519"/>
                <a:gd name="T30" fmla="*/ 2147483647 w 765"/>
                <a:gd name="T31" fmla="*/ 2147483647 h 519"/>
                <a:gd name="T32" fmla="*/ 2147483647 w 765"/>
                <a:gd name="T33" fmla="*/ 2147483647 h 519"/>
                <a:gd name="T34" fmla="*/ 2147483647 w 765"/>
                <a:gd name="T35" fmla="*/ 2147483647 h 519"/>
                <a:gd name="T36" fmla="*/ 2147483647 w 765"/>
                <a:gd name="T37" fmla="*/ 2147483647 h 519"/>
                <a:gd name="T38" fmla="*/ 2147483647 w 765"/>
                <a:gd name="T39" fmla="*/ 2147483647 h 519"/>
                <a:gd name="T40" fmla="*/ 2147483647 w 765"/>
                <a:gd name="T41" fmla="*/ 2147483647 h 519"/>
                <a:gd name="T42" fmla="*/ 2147483647 w 765"/>
                <a:gd name="T43" fmla="*/ 2147483647 h 519"/>
                <a:gd name="T44" fmla="*/ 2147483647 w 765"/>
                <a:gd name="T45" fmla="*/ 2147483647 h 519"/>
                <a:gd name="T46" fmla="*/ 2147483647 w 765"/>
                <a:gd name="T47" fmla="*/ 2147483647 h 519"/>
                <a:gd name="T48" fmla="*/ 2147483647 w 765"/>
                <a:gd name="T49" fmla="*/ 2147483647 h 519"/>
                <a:gd name="T50" fmla="*/ 2147483647 w 765"/>
                <a:gd name="T51" fmla="*/ 2147483647 h 519"/>
                <a:gd name="T52" fmla="*/ 2147483647 w 765"/>
                <a:gd name="T53" fmla="*/ 2147483647 h 519"/>
                <a:gd name="T54" fmla="*/ 2147483647 w 765"/>
                <a:gd name="T55" fmla="*/ 2147483647 h 519"/>
                <a:gd name="T56" fmla="*/ 2147483647 w 765"/>
                <a:gd name="T57" fmla="*/ 2147483647 h 519"/>
                <a:gd name="T58" fmla="*/ 2147483647 w 765"/>
                <a:gd name="T59" fmla="*/ 2147483647 h 519"/>
                <a:gd name="T60" fmla="*/ 2147483647 w 765"/>
                <a:gd name="T61" fmla="*/ 2147483647 h 519"/>
                <a:gd name="T62" fmla="*/ 2147483647 w 765"/>
                <a:gd name="T63" fmla="*/ 2147483647 h 519"/>
                <a:gd name="T64" fmla="*/ 2147483647 w 765"/>
                <a:gd name="T65" fmla="*/ 2147483647 h 519"/>
                <a:gd name="T66" fmla="*/ 2147483647 w 765"/>
                <a:gd name="T67" fmla="*/ 2147483647 h 519"/>
                <a:gd name="T68" fmla="*/ 2147483647 w 765"/>
                <a:gd name="T69" fmla="*/ 2147483647 h 519"/>
                <a:gd name="T70" fmla="*/ 2147483647 w 765"/>
                <a:gd name="T71" fmla="*/ 2147483647 h 519"/>
                <a:gd name="T72" fmla="*/ 2147483647 w 765"/>
                <a:gd name="T73" fmla="*/ 2147483647 h 519"/>
                <a:gd name="T74" fmla="*/ 2147483647 w 765"/>
                <a:gd name="T75" fmla="*/ 2147483647 h 519"/>
                <a:gd name="T76" fmla="*/ 2147483647 w 765"/>
                <a:gd name="T77" fmla="*/ 2147483647 h 519"/>
                <a:gd name="T78" fmla="*/ 0 w 765"/>
                <a:gd name="T79" fmla="*/ 2147483647 h 519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765"/>
                <a:gd name="T121" fmla="*/ 0 h 519"/>
                <a:gd name="T122" fmla="*/ 765 w 765"/>
                <a:gd name="T123" fmla="*/ 519 h 519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765" h="519">
                  <a:moveTo>
                    <a:pt x="0" y="51"/>
                  </a:moveTo>
                  <a:lnTo>
                    <a:pt x="210" y="30"/>
                  </a:lnTo>
                  <a:lnTo>
                    <a:pt x="233" y="64"/>
                  </a:lnTo>
                  <a:lnTo>
                    <a:pt x="458" y="30"/>
                  </a:lnTo>
                  <a:lnTo>
                    <a:pt x="496" y="58"/>
                  </a:lnTo>
                  <a:lnTo>
                    <a:pt x="496" y="4"/>
                  </a:lnTo>
                  <a:lnTo>
                    <a:pt x="493" y="0"/>
                  </a:lnTo>
                  <a:lnTo>
                    <a:pt x="538" y="3"/>
                  </a:lnTo>
                  <a:lnTo>
                    <a:pt x="586" y="83"/>
                  </a:lnTo>
                  <a:lnTo>
                    <a:pt x="662" y="192"/>
                  </a:lnTo>
                  <a:lnTo>
                    <a:pt x="699" y="286"/>
                  </a:lnTo>
                  <a:lnTo>
                    <a:pt x="756" y="352"/>
                  </a:lnTo>
                  <a:lnTo>
                    <a:pt x="765" y="447"/>
                  </a:lnTo>
                  <a:lnTo>
                    <a:pt x="747" y="504"/>
                  </a:lnTo>
                  <a:lnTo>
                    <a:pt x="666" y="519"/>
                  </a:lnTo>
                  <a:lnTo>
                    <a:pt x="653" y="495"/>
                  </a:lnTo>
                  <a:lnTo>
                    <a:pt x="596" y="460"/>
                  </a:lnTo>
                  <a:lnTo>
                    <a:pt x="578" y="425"/>
                  </a:lnTo>
                  <a:lnTo>
                    <a:pt x="563" y="411"/>
                  </a:lnTo>
                  <a:lnTo>
                    <a:pt x="554" y="378"/>
                  </a:lnTo>
                  <a:lnTo>
                    <a:pt x="541" y="387"/>
                  </a:lnTo>
                  <a:lnTo>
                    <a:pt x="496" y="344"/>
                  </a:lnTo>
                  <a:lnTo>
                    <a:pt x="507" y="304"/>
                  </a:lnTo>
                  <a:lnTo>
                    <a:pt x="496" y="282"/>
                  </a:lnTo>
                  <a:lnTo>
                    <a:pt x="483" y="289"/>
                  </a:lnTo>
                  <a:lnTo>
                    <a:pt x="484" y="313"/>
                  </a:lnTo>
                  <a:lnTo>
                    <a:pt x="470" y="282"/>
                  </a:lnTo>
                  <a:lnTo>
                    <a:pt x="471" y="209"/>
                  </a:lnTo>
                  <a:lnTo>
                    <a:pt x="443" y="165"/>
                  </a:lnTo>
                  <a:lnTo>
                    <a:pt x="371" y="130"/>
                  </a:lnTo>
                  <a:lnTo>
                    <a:pt x="335" y="89"/>
                  </a:lnTo>
                  <a:lnTo>
                    <a:pt x="295" y="85"/>
                  </a:lnTo>
                  <a:lnTo>
                    <a:pt x="279" y="110"/>
                  </a:lnTo>
                  <a:lnTo>
                    <a:pt x="219" y="128"/>
                  </a:lnTo>
                  <a:lnTo>
                    <a:pt x="185" y="110"/>
                  </a:lnTo>
                  <a:lnTo>
                    <a:pt x="167" y="83"/>
                  </a:lnTo>
                  <a:lnTo>
                    <a:pt x="55" y="107"/>
                  </a:lnTo>
                  <a:lnTo>
                    <a:pt x="31" y="88"/>
                  </a:lnTo>
                  <a:lnTo>
                    <a:pt x="6" y="109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chemeClr val="tx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latin typeface="+mj-lt"/>
              </a:endParaRPr>
            </a:p>
          </p:txBody>
        </p:sp>
        <p:sp>
          <p:nvSpPr>
            <p:cNvPr id="47" name="Shape - Connecticut"/>
            <p:cNvSpPr>
              <a:spLocks noChangeAspect="1"/>
            </p:cNvSpPr>
            <p:nvPr/>
          </p:nvSpPr>
          <p:spPr bwMode="auto">
            <a:xfrm>
              <a:off x="7294562" y="1908992"/>
              <a:ext cx="242887" cy="185738"/>
            </a:xfrm>
            <a:custGeom>
              <a:avLst/>
              <a:gdLst>
                <a:gd name="T0" fmla="*/ 0 w 153"/>
                <a:gd name="T1" fmla="*/ 2147483647 h 118"/>
                <a:gd name="T2" fmla="*/ 2147483647 w 153"/>
                <a:gd name="T3" fmla="*/ 0 h 118"/>
                <a:gd name="T4" fmla="*/ 2147483647 w 153"/>
                <a:gd name="T5" fmla="*/ 2147483647 h 118"/>
                <a:gd name="T6" fmla="*/ 2147483647 w 153"/>
                <a:gd name="T7" fmla="*/ 2147483647 h 118"/>
                <a:gd name="T8" fmla="*/ 2147483647 w 153"/>
                <a:gd name="T9" fmla="*/ 2147483647 h 118"/>
                <a:gd name="T10" fmla="*/ 2147483647 w 153"/>
                <a:gd name="T11" fmla="*/ 2147483647 h 118"/>
                <a:gd name="T12" fmla="*/ 2147483647 w 153"/>
                <a:gd name="T13" fmla="*/ 2147483647 h 118"/>
                <a:gd name="T14" fmla="*/ 0 w 153"/>
                <a:gd name="T15" fmla="*/ 2147483647 h 11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3"/>
                <a:gd name="T25" fmla="*/ 0 h 118"/>
                <a:gd name="T26" fmla="*/ 153 w 153"/>
                <a:gd name="T27" fmla="*/ 118 h 11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3" h="118">
                  <a:moveTo>
                    <a:pt x="0" y="30"/>
                  </a:moveTo>
                  <a:lnTo>
                    <a:pt x="118" y="0"/>
                  </a:lnTo>
                  <a:lnTo>
                    <a:pt x="153" y="54"/>
                  </a:lnTo>
                  <a:lnTo>
                    <a:pt x="133" y="78"/>
                  </a:lnTo>
                  <a:lnTo>
                    <a:pt x="95" y="69"/>
                  </a:lnTo>
                  <a:lnTo>
                    <a:pt x="37" y="118"/>
                  </a:lnTo>
                  <a:lnTo>
                    <a:pt x="6" y="93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solidFill>
                  <a:schemeClr val="accent6"/>
                </a:solidFill>
                <a:latin typeface="+mj-lt"/>
              </a:endParaRPr>
            </a:p>
          </p:txBody>
        </p:sp>
        <p:sp>
          <p:nvSpPr>
            <p:cNvPr id="48" name="Shape - Delaware"/>
            <p:cNvSpPr>
              <a:spLocks noChangeAspect="1"/>
            </p:cNvSpPr>
            <p:nvPr/>
          </p:nvSpPr>
          <p:spPr bwMode="auto">
            <a:xfrm>
              <a:off x="7129462" y="2396355"/>
              <a:ext cx="153987" cy="190500"/>
            </a:xfrm>
            <a:custGeom>
              <a:avLst/>
              <a:gdLst>
                <a:gd name="T0" fmla="*/ 0 w 98"/>
                <a:gd name="T1" fmla="*/ 2147483647 h 122"/>
                <a:gd name="T2" fmla="*/ 2147483647 w 98"/>
                <a:gd name="T3" fmla="*/ 0 h 122"/>
                <a:gd name="T4" fmla="*/ 2147483647 w 98"/>
                <a:gd name="T5" fmla="*/ 2147483647 h 122"/>
                <a:gd name="T6" fmla="*/ 2147483647 w 98"/>
                <a:gd name="T7" fmla="*/ 2147483647 h 122"/>
                <a:gd name="T8" fmla="*/ 2147483647 w 98"/>
                <a:gd name="T9" fmla="*/ 2147483647 h 122"/>
                <a:gd name="T10" fmla="*/ 2147483647 w 98"/>
                <a:gd name="T11" fmla="*/ 2147483647 h 122"/>
                <a:gd name="T12" fmla="*/ 2147483647 w 98"/>
                <a:gd name="T13" fmla="*/ 2147483647 h 122"/>
                <a:gd name="T14" fmla="*/ 0 w 98"/>
                <a:gd name="T15" fmla="*/ 2147483647 h 12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8"/>
                <a:gd name="T25" fmla="*/ 0 h 122"/>
                <a:gd name="T26" fmla="*/ 98 w 98"/>
                <a:gd name="T27" fmla="*/ 122 h 12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8" h="122">
                  <a:moveTo>
                    <a:pt x="0" y="8"/>
                  </a:moveTo>
                  <a:lnTo>
                    <a:pt x="21" y="0"/>
                  </a:lnTo>
                  <a:lnTo>
                    <a:pt x="66" y="27"/>
                  </a:lnTo>
                  <a:lnTo>
                    <a:pt x="66" y="54"/>
                  </a:lnTo>
                  <a:lnTo>
                    <a:pt x="97" y="73"/>
                  </a:lnTo>
                  <a:lnTo>
                    <a:pt x="98" y="109"/>
                  </a:lnTo>
                  <a:lnTo>
                    <a:pt x="48" y="122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latin typeface="+mj-lt"/>
              </a:endParaRPr>
            </a:p>
          </p:txBody>
        </p:sp>
        <p:sp>
          <p:nvSpPr>
            <p:cNvPr id="49" name="Shape - Colorado"/>
            <p:cNvSpPr>
              <a:spLocks noChangeAspect="1"/>
            </p:cNvSpPr>
            <p:nvPr/>
          </p:nvSpPr>
          <p:spPr bwMode="auto">
            <a:xfrm>
              <a:off x="2971798" y="2520181"/>
              <a:ext cx="928688" cy="682625"/>
            </a:xfrm>
            <a:custGeom>
              <a:avLst/>
              <a:gdLst>
                <a:gd name="T0" fmla="*/ 2147483647 w 590"/>
                <a:gd name="T1" fmla="*/ 0 h 439"/>
                <a:gd name="T2" fmla="*/ 2147483647 w 590"/>
                <a:gd name="T3" fmla="*/ 2147483647 h 439"/>
                <a:gd name="T4" fmla="*/ 0 w 590"/>
                <a:gd name="T5" fmla="*/ 2147483647 h 439"/>
                <a:gd name="T6" fmla="*/ 2147483647 w 590"/>
                <a:gd name="T7" fmla="*/ 2147483647 h 439"/>
                <a:gd name="T8" fmla="*/ 2147483647 w 590"/>
                <a:gd name="T9" fmla="*/ 2147483647 h 439"/>
                <a:gd name="T10" fmla="*/ 2147483647 w 590"/>
                <a:gd name="T11" fmla="*/ 2147483647 h 439"/>
                <a:gd name="T12" fmla="*/ 2147483647 w 590"/>
                <a:gd name="T13" fmla="*/ 2147483647 h 439"/>
                <a:gd name="T14" fmla="*/ 2147483647 w 590"/>
                <a:gd name="T15" fmla="*/ 2147483647 h 439"/>
                <a:gd name="T16" fmla="*/ 2147483647 w 590"/>
                <a:gd name="T17" fmla="*/ 0 h 43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90"/>
                <a:gd name="T28" fmla="*/ 0 h 439"/>
                <a:gd name="T29" fmla="*/ 590 w 590"/>
                <a:gd name="T30" fmla="*/ 439 h 43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90" h="439">
                  <a:moveTo>
                    <a:pt x="49" y="0"/>
                  </a:moveTo>
                  <a:lnTo>
                    <a:pt x="19" y="263"/>
                  </a:lnTo>
                  <a:lnTo>
                    <a:pt x="0" y="415"/>
                  </a:lnTo>
                  <a:lnTo>
                    <a:pt x="295" y="430"/>
                  </a:lnTo>
                  <a:lnTo>
                    <a:pt x="577" y="439"/>
                  </a:lnTo>
                  <a:lnTo>
                    <a:pt x="586" y="234"/>
                  </a:lnTo>
                  <a:lnTo>
                    <a:pt x="590" y="32"/>
                  </a:lnTo>
                  <a:lnTo>
                    <a:pt x="429" y="29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latin typeface="+mj-lt"/>
              </a:endParaRPr>
            </a:p>
          </p:txBody>
        </p:sp>
        <p:sp>
          <p:nvSpPr>
            <p:cNvPr id="50" name="Shape - California"/>
            <p:cNvSpPr>
              <a:spLocks noChangeAspect="1"/>
            </p:cNvSpPr>
            <p:nvPr/>
          </p:nvSpPr>
          <p:spPr bwMode="auto">
            <a:xfrm>
              <a:off x="1181098" y="2042343"/>
              <a:ext cx="1098551" cy="1673225"/>
            </a:xfrm>
            <a:custGeom>
              <a:avLst/>
              <a:gdLst>
                <a:gd name="T0" fmla="*/ 2147483647 w 697"/>
                <a:gd name="T1" fmla="*/ 0 h 1077"/>
                <a:gd name="T2" fmla="*/ 2147483647 w 697"/>
                <a:gd name="T3" fmla="*/ 2147483647 h 1077"/>
                <a:gd name="T4" fmla="*/ 2147483647 w 697"/>
                <a:gd name="T5" fmla="*/ 2147483647 h 1077"/>
                <a:gd name="T6" fmla="*/ 2147483647 w 697"/>
                <a:gd name="T7" fmla="*/ 2147483647 h 1077"/>
                <a:gd name="T8" fmla="*/ 2147483647 w 697"/>
                <a:gd name="T9" fmla="*/ 2147483647 h 1077"/>
                <a:gd name="T10" fmla="*/ 2147483647 w 697"/>
                <a:gd name="T11" fmla="*/ 2147483647 h 1077"/>
                <a:gd name="T12" fmla="*/ 2147483647 w 697"/>
                <a:gd name="T13" fmla="*/ 2147483647 h 1077"/>
                <a:gd name="T14" fmla="*/ 2147483647 w 697"/>
                <a:gd name="T15" fmla="*/ 2147483647 h 1077"/>
                <a:gd name="T16" fmla="*/ 2147483647 w 697"/>
                <a:gd name="T17" fmla="*/ 2147483647 h 1077"/>
                <a:gd name="T18" fmla="*/ 2147483647 w 697"/>
                <a:gd name="T19" fmla="*/ 2147483647 h 1077"/>
                <a:gd name="T20" fmla="*/ 2147483647 w 697"/>
                <a:gd name="T21" fmla="*/ 2147483647 h 1077"/>
                <a:gd name="T22" fmla="*/ 2147483647 w 697"/>
                <a:gd name="T23" fmla="*/ 2147483647 h 1077"/>
                <a:gd name="T24" fmla="*/ 2147483647 w 697"/>
                <a:gd name="T25" fmla="*/ 2147483647 h 1077"/>
                <a:gd name="T26" fmla="*/ 2147483647 w 697"/>
                <a:gd name="T27" fmla="*/ 2147483647 h 1077"/>
                <a:gd name="T28" fmla="*/ 2147483647 w 697"/>
                <a:gd name="T29" fmla="*/ 2147483647 h 1077"/>
                <a:gd name="T30" fmla="*/ 2147483647 w 697"/>
                <a:gd name="T31" fmla="*/ 2147483647 h 1077"/>
                <a:gd name="T32" fmla="*/ 2147483647 w 697"/>
                <a:gd name="T33" fmla="*/ 2147483647 h 1077"/>
                <a:gd name="T34" fmla="*/ 2147483647 w 697"/>
                <a:gd name="T35" fmla="*/ 2147483647 h 1077"/>
                <a:gd name="T36" fmla="*/ 2147483647 w 697"/>
                <a:gd name="T37" fmla="*/ 2147483647 h 1077"/>
                <a:gd name="T38" fmla="*/ 2147483647 w 697"/>
                <a:gd name="T39" fmla="*/ 2147483647 h 1077"/>
                <a:gd name="T40" fmla="*/ 2147483647 w 697"/>
                <a:gd name="T41" fmla="*/ 2147483647 h 1077"/>
                <a:gd name="T42" fmla="*/ 2147483647 w 697"/>
                <a:gd name="T43" fmla="*/ 2147483647 h 1077"/>
                <a:gd name="T44" fmla="*/ 2147483647 w 697"/>
                <a:gd name="T45" fmla="*/ 2147483647 h 1077"/>
                <a:gd name="T46" fmla="*/ 2147483647 w 697"/>
                <a:gd name="T47" fmla="*/ 2147483647 h 1077"/>
                <a:gd name="T48" fmla="*/ 2147483647 w 697"/>
                <a:gd name="T49" fmla="*/ 2147483647 h 1077"/>
                <a:gd name="T50" fmla="*/ 2147483647 w 697"/>
                <a:gd name="T51" fmla="*/ 2147483647 h 1077"/>
                <a:gd name="T52" fmla="*/ 2147483647 w 697"/>
                <a:gd name="T53" fmla="*/ 2147483647 h 1077"/>
                <a:gd name="T54" fmla="*/ 2147483647 w 697"/>
                <a:gd name="T55" fmla="*/ 2147483647 h 1077"/>
                <a:gd name="T56" fmla="*/ 2147483647 w 697"/>
                <a:gd name="T57" fmla="*/ 2147483647 h 1077"/>
                <a:gd name="T58" fmla="*/ 2147483647 w 697"/>
                <a:gd name="T59" fmla="*/ 2147483647 h 1077"/>
                <a:gd name="T60" fmla="*/ 2147483647 w 697"/>
                <a:gd name="T61" fmla="*/ 2147483647 h 1077"/>
                <a:gd name="T62" fmla="*/ 2147483647 w 697"/>
                <a:gd name="T63" fmla="*/ 2147483647 h 1077"/>
                <a:gd name="T64" fmla="*/ 2147483647 w 697"/>
                <a:gd name="T65" fmla="*/ 2147483647 h 1077"/>
                <a:gd name="T66" fmla="*/ 2147483647 w 697"/>
                <a:gd name="T67" fmla="*/ 2147483647 h 1077"/>
                <a:gd name="T68" fmla="*/ 2147483647 w 697"/>
                <a:gd name="T69" fmla="*/ 2147483647 h 1077"/>
                <a:gd name="T70" fmla="*/ 2147483647 w 697"/>
                <a:gd name="T71" fmla="*/ 2147483647 h 1077"/>
                <a:gd name="T72" fmla="*/ 2147483647 w 697"/>
                <a:gd name="T73" fmla="*/ 2147483647 h 1077"/>
                <a:gd name="T74" fmla="*/ 2147483647 w 697"/>
                <a:gd name="T75" fmla="*/ 2147483647 h 1077"/>
                <a:gd name="T76" fmla="*/ 2147483647 w 697"/>
                <a:gd name="T77" fmla="*/ 2147483647 h 1077"/>
                <a:gd name="T78" fmla="*/ 2147483647 w 697"/>
                <a:gd name="T79" fmla="*/ 2147483647 h 1077"/>
                <a:gd name="T80" fmla="*/ 2147483647 w 697"/>
                <a:gd name="T81" fmla="*/ 2147483647 h 1077"/>
                <a:gd name="T82" fmla="*/ 2147483647 w 697"/>
                <a:gd name="T83" fmla="*/ 2147483647 h 1077"/>
                <a:gd name="T84" fmla="*/ 2147483647 w 697"/>
                <a:gd name="T85" fmla="*/ 2147483647 h 1077"/>
                <a:gd name="T86" fmla="*/ 0 w 697"/>
                <a:gd name="T87" fmla="*/ 2147483647 h 1077"/>
                <a:gd name="T88" fmla="*/ 2147483647 w 697"/>
                <a:gd name="T89" fmla="*/ 2147483647 h 1077"/>
                <a:gd name="T90" fmla="*/ 2147483647 w 697"/>
                <a:gd name="T91" fmla="*/ 2147483647 h 1077"/>
                <a:gd name="T92" fmla="*/ 2147483647 w 697"/>
                <a:gd name="T93" fmla="*/ 2147483647 h 1077"/>
                <a:gd name="T94" fmla="*/ 2147483647 w 697"/>
                <a:gd name="T95" fmla="*/ 0 h 107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697"/>
                <a:gd name="T145" fmla="*/ 0 h 1077"/>
                <a:gd name="T146" fmla="*/ 697 w 697"/>
                <a:gd name="T147" fmla="*/ 1077 h 107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697" h="1077">
                  <a:moveTo>
                    <a:pt x="53" y="0"/>
                  </a:moveTo>
                  <a:lnTo>
                    <a:pt x="374" y="64"/>
                  </a:lnTo>
                  <a:lnTo>
                    <a:pt x="304" y="381"/>
                  </a:lnTo>
                  <a:lnTo>
                    <a:pt x="664" y="864"/>
                  </a:lnTo>
                  <a:lnTo>
                    <a:pt x="697" y="925"/>
                  </a:lnTo>
                  <a:lnTo>
                    <a:pt x="663" y="955"/>
                  </a:lnTo>
                  <a:lnTo>
                    <a:pt x="641" y="1009"/>
                  </a:lnTo>
                  <a:lnTo>
                    <a:pt x="620" y="1040"/>
                  </a:lnTo>
                  <a:lnTo>
                    <a:pt x="642" y="1068"/>
                  </a:lnTo>
                  <a:lnTo>
                    <a:pt x="605" y="1077"/>
                  </a:lnTo>
                  <a:lnTo>
                    <a:pt x="393" y="1070"/>
                  </a:lnTo>
                  <a:lnTo>
                    <a:pt x="380" y="1007"/>
                  </a:lnTo>
                  <a:lnTo>
                    <a:pt x="343" y="961"/>
                  </a:lnTo>
                  <a:lnTo>
                    <a:pt x="316" y="944"/>
                  </a:lnTo>
                  <a:lnTo>
                    <a:pt x="308" y="912"/>
                  </a:lnTo>
                  <a:lnTo>
                    <a:pt x="286" y="894"/>
                  </a:lnTo>
                  <a:lnTo>
                    <a:pt x="263" y="871"/>
                  </a:lnTo>
                  <a:lnTo>
                    <a:pt x="256" y="846"/>
                  </a:lnTo>
                  <a:lnTo>
                    <a:pt x="235" y="830"/>
                  </a:lnTo>
                  <a:lnTo>
                    <a:pt x="202" y="839"/>
                  </a:lnTo>
                  <a:lnTo>
                    <a:pt x="165" y="825"/>
                  </a:lnTo>
                  <a:lnTo>
                    <a:pt x="165" y="812"/>
                  </a:lnTo>
                  <a:lnTo>
                    <a:pt x="164" y="782"/>
                  </a:lnTo>
                  <a:lnTo>
                    <a:pt x="149" y="749"/>
                  </a:lnTo>
                  <a:lnTo>
                    <a:pt x="147" y="722"/>
                  </a:lnTo>
                  <a:lnTo>
                    <a:pt x="131" y="699"/>
                  </a:lnTo>
                  <a:lnTo>
                    <a:pt x="135" y="676"/>
                  </a:lnTo>
                  <a:lnTo>
                    <a:pt x="89" y="621"/>
                  </a:lnTo>
                  <a:lnTo>
                    <a:pt x="89" y="590"/>
                  </a:lnTo>
                  <a:lnTo>
                    <a:pt x="113" y="578"/>
                  </a:lnTo>
                  <a:lnTo>
                    <a:pt x="113" y="559"/>
                  </a:lnTo>
                  <a:lnTo>
                    <a:pt x="89" y="553"/>
                  </a:lnTo>
                  <a:lnTo>
                    <a:pt x="79" y="523"/>
                  </a:lnTo>
                  <a:lnTo>
                    <a:pt x="67" y="471"/>
                  </a:lnTo>
                  <a:lnTo>
                    <a:pt x="101" y="499"/>
                  </a:lnTo>
                  <a:lnTo>
                    <a:pt x="88" y="462"/>
                  </a:lnTo>
                  <a:lnTo>
                    <a:pt x="113" y="462"/>
                  </a:lnTo>
                  <a:lnTo>
                    <a:pt x="113" y="435"/>
                  </a:lnTo>
                  <a:lnTo>
                    <a:pt x="88" y="417"/>
                  </a:lnTo>
                  <a:lnTo>
                    <a:pt x="76" y="442"/>
                  </a:lnTo>
                  <a:lnTo>
                    <a:pt x="53" y="433"/>
                  </a:lnTo>
                  <a:lnTo>
                    <a:pt x="9" y="313"/>
                  </a:lnTo>
                  <a:lnTo>
                    <a:pt x="21" y="226"/>
                  </a:lnTo>
                  <a:lnTo>
                    <a:pt x="0" y="177"/>
                  </a:lnTo>
                  <a:lnTo>
                    <a:pt x="10" y="140"/>
                  </a:lnTo>
                  <a:lnTo>
                    <a:pt x="32" y="132"/>
                  </a:lnTo>
                  <a:lnTo>
                    <a:pt x="53" y="73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latin typeface="+mj-lt"/>
              </a:endParaRPr>
            </a:p>
          </p:txBody>
        </p:sp>
        <p:sp>
          <p:nvSpPr>
            <p:cNvPr id="51" name="Shape - Arkansas"/>
            <p:cNvSpPr>
              <a:spLocks noChangeAspect="1"/>
            </p:cNvSpPr>
            <p:nvPr/>
          </p:nvSpPr>
          <p:spPr bwMode="auto">
            <a:xfrm>
              <a:off x="4854574" y="3218680"/>
              <a:ext cx="633413" cy="582612"/>
            </a:xfrm>
            <a:custGeom>
              <a:avLst/>
              <a:gdLst>
                <a:gd name="T0" fmla="*/ 0 w 401"/>
                <a:gd name="T1" fmla="*/ 34 h 374"/>
                <a:gd name="T2" fmla="*/ 158 w 401"/>
                <a:gd name="T3" fmla="*/ 15 h 374"/>
                <a:gd name="T4" fmla="*/ 353 w 401"/>
                <a:gd name="T5" fmla="*/ 0 h 374"/>
                <a:gd name="T6" fmla="*/ 343 w 401"/>
                <a:gd name="T7" fmla="*/ 49 h 374"/>
                <a:gd name="T8" fmla="*/ 386 w 401"/>
                <a:gd name="T9" fmla="*/ 38 h 374"/>
                <a:gd name="T10" fmla="*/ 401 w 401"/>
                <a:gd name="T11" fmla="*/ 71 h 374"/>
                <a:gd name="T12" fmla="*/ 356 w 401"/>
                <a:gd name="T13" fmla="*/ 101 h 374"/>
                <a:gd name="T14" fmla="*/ 367 w 401"/>
                <a:gd name="T15" fmla="*/ 153 h 374"/>
                <a:gd name="T16" fmla="*/ 321 w 401"/>
                <a:gd name="T17" fmla="*/ 240 h 374"/>
                <a:gd name="T18" fmla="*/ 286 w 401"/>
                <a:gd name="T19" fmla="*/ 293 h 374"/>
                <a:gd name="T20" fmla="*/ 306 w 401"/>
                <a:gd name="T21" fmla="*/ 362 h 374"/>
                <a:gd name="T22" fmla="*/ 58 w 401"/>
                <a:gd name="T23" fmla="*/ 374 h 374"/>
                <a:gd name="T24" fmla="*/ 57 w 401"/>
                <a:gd name="T25" fmla="*/ 332 h 374"/>
                <a:gd name="T26" fmla="*/ 8 w 401"/>
                <a:gd name="T27" fmla="*/ 323 h 374"/>
                <a:gd name="T28" fmla="*/ 8 w 401"/>
                <a:gd name="T29" fmla="*/ 101 h 374"/>
                <a:gd name="T30" fmla="*/ 0 w 401"/>
                <a:gd name="T31" fmla="*/ 34 h 37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01"/>
                <a:gd name="T49" fmla="*/ 0 h 374"/>
                <a:gd name="T50" fmla="*/ 401 w 401"/>
                <a:gd name="T51" fmla="*/ 374 h 37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01" h="374">
                  <a:moveTo>
                    <a:pt x="0" y="34"/>
                  </a:moveTo>
                  <a:lnTo>
                    <a:pt x="158" y="15"/>
                  </a:lnTo>
                  <a:lnTo>
                    <a:pt x="353" y="0"/>
                  </a:lnTo>
                  <a:lnTo>
                    <a:pt x="343" y="49"/>
                  </a:lnTo>
                  <a:lnTo>
                    <a:pt x="386" y="38"/>
                  </a:lnTo>
                  <a:lnTo>
                    <a:pt x="401" y="71"/>
                  </a:lnTo>
                  <a:lnTo>
                    <a:pt x="356" y="101"/>
                  </a:lnTo>
                  <a:lnTo>
                    <a:pt x="367" y="153"/>
                  </a:lnTo>
                  <a:lnTo>
                    <a:pt x="321" y="240"/>
                  </a:lnTo>
                  <a:lnTo>
                    <a:pt x="286" y="293"/>
                  </a:lnTo>
                  <a:lnTo>
                    <a:pt x="306" y="362"/>
                  </a:lnTo>
                  <a:lnTo>
                    <a:pt x="58" y="374"/>
                  </a:lnTo>
                  <a:lnTo>
                    <a:pt x="57" y="332"/>
                  </a:lnTo>
                  <a:lnTo>
                    <a:pt x="8" y="323"/>
                  </a:lnTo>
                  <a:lnTo>
                    <a:pt x="8" y="101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b="1">
                <a:latin typeface="+mj-lt"/>
              </a:endParaRPr>
            </a:p>
          </p:txBody>
        </p:sp>
        <p:sp>
          <p:nvSpPr>
            <p:cNvPr id="52" name="Shape - Arizona"/>
            <p:cNvSpPr>
              <a:spLocks noChangeAspect="1"/>
            </p:cNvSpPr>
            <p:nvPr/>
          </p:nvSpPr>
          <p:spPr bwMode="auto">
            <a:xfrm>
              <a:off x="2133598" y="3093267"/>
              <a:ext cx="844551" cy="927100"/>
            </a:xfrm>
            <a:custGeom>
              <a:avLst/>
              <a:gdLst>
                <a:gd name="T0" fmla="*/ 2147483647 w 536"/>
                <a:gd name="T1" fmla="*/ 0 h 595"/>
                <a:gd name="T2" fmla="*/ 2147483647 w 536"/>
                <a:gd name="T3" fmla="*/ 2147483647 h 595"/>
                <a:gd name="T4" fmla="*/ 2147483647 w 536"/>
                <a:gd name="T5" fmla="*/ 2147483647 h 595"/>
                <a:gd name="T6" fmla="*/ 2147483647 w 536"/>
                <a:gd name="T7" fmla="*/ 2147483647 h 595"/>
                <a:gd name="T8" fmla="*/ 2147483647 w 536"/>
                <a:gd name="T9" fmla="*/ 2147483647 h 595"/>
                <a:gd name="T10" fmla="*/ 2147483647 w 536"/>
                <a:gd name="T11" fmla="*/ 2147483647 h 595"/>
                <a:gd name="T12" fmla="*/ 2147483647 w 536"/>
                <a:gd name="T13" fmla="*/ 2147483647 h 595"/>
                <a:gd name="T14" fmla="*/ 2147483647 w 536"/>
                <a:gd name="T15" fmla="*/ 2147483647 h 595"/>
                <a:gd name="T16" fmla="*/ 2147483647 w 536"/>
                <a:gd name="T17" fmla="*/ 2147483647 h 595"/>
                <a:gd name="T18" fmla="*/ 2147483647 w 536"/>
                <a:gd name="T19" fmla="*/ 2147483647 h 595"/>
                <a:gd name="T20" fmla="*/ 2147483647 w 536"/>
                <a:gd name="T21" fmla="*/ 2147483647 h 595"/>
                <a:gd name="T22" fmla="*/ 0 w 536"/>
                <a:gd name="T23" fmla="*/ 2147483647 h 595"/>
                <a:gd name="T24" fmla="*/ 2147483647 w 536"/>
                <a:gd name="T25" fmla="*/ 2147483647 h 595"/>
                <a:gd name="T26" fmla="*/ 2147483647 w 536"/>
                <a:gd name="T27" fmla="*/ 2147483647 h 595"/>
                <a:gd name="T28" fmla="*/ 2147483647 w 536"/>
                <a:gd name="T29" fmla="*/ 2147483647 h 595"/>
                <a:gd name="T30" fmla="*/ 2147483647 w 536"/>
                <a:gd name="T31" fmla="*/ 0 h 59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36"/>
                <a:gd name="T49" fmla="*/ 0 h 595"/>
                <a:gd name="T50" fmla="*/ 536 w 536"/>
                <a:gd name="T51" fmla="*/ 595 h 59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36" h="595">
                  <a:moveTo>
                    <a:pt x="136" y="0"/>
                  </a:moveTo>
                  <a:lnTo>
                    <a:pt x="126" y="78"/>
                  </a:lnTo>
                  <a:lnTo>
                    <a:pt x="79" y="69"/>
                  </a:lnTo>
                  <a:lnTo>
                    <a:pt x="82" y="169"/>
                  </a:lnTo>
                  <a:lnTo>
                    <a:pt x="60" y="188"/>
                  </a:lnTo>
                  <a:lnTo>
                    <a:pt x="93" y="249"/>
                  </a:lnTo>
                  <a:lnTo>
                    <a:pt x="60" y="276"/>
                  </a:lnTo>
                  <a:lnTo>
                    <a:pt x="42" y="321"/>
                  </a:lnTo>
                  <a:lnTo>
                    <a:pt x="17" y="364"/>
                  </a:lnTo>
                  <a:lnTo>
                    <a:pt x="35" y="389"/>
                  </a:lnTo>
                  <a:lnTo>
                    <a:pt x="3" y="400"/>
                  </a:lnTo>
                  <a:lnTo>
                    <a:pt x="0" y="440"/>
                  </a:lnTo>
                  <a:lnTo>
                    <a:pt x="301" y="592"/>
                  </a:lnTo>
                  <a:lnTo>
                    <a:pt x="471" y="595"/>
                  </a:lnTo>
                  <a:lnTo>
                    <a:pt x="536" y="46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latin typeface="+mj-lt"/>
              </a:endParaRPr>
            </a:p>
          </p:txBody>
        </p:sp>
        <p:sp>
          <p:nvSpPr>
            <p:cNvPr id="53" name="Shape - Alaska"/>
            <p:cNvSpPr>
              <a:spLocks noChangeAspect="1"/>
            </p:cNvSpPr>
            <p:nvPr/>
          </p:nvSpPr>
          <p:spPr bwMode="auto">
            <a:xfrm>
              <a:off x="749301" y="3593331"/>
              <a:ext cx="1617663" cy="1576388"/>
            </a:xfrm>
            <a:custGeom>
              <a:avLst/>
              <a:gdLst>
                <a:gd name="T0" fmla="*/ 2147483647 w 1572"/>
                <a:gd name="T1" fmla="*/ 2147483647 h 1533"/>
                <a:gd name="T2" fmla="*/ 2147483647 w 1572"/>
                <a:gd name="T3" fmla="*/ 0 h 1533"/>
                <a:gd name="T4" fmla="*/ 2147483647 w 1572"/>
                <a:gd name="T5" fmla="*/ 2147483647 h 1533"/>
                <a:gd name="T6" fmla="*/ 2147483647 w 1572"/>
                <a:gd name="T7" fmla="*/ 2147483647 h 1533"/>
                <a:gd name="T8" fmla="*/ 2147483647 w 1572"/>
                <a:gd name="T9" fmla="*/ 2147483647 h 1533"/>
                <a:gd name="T10" fmla="*/ 2147483647 w 1572"/>
                <a:gd name="T11" fmla="*/ 2147483647 h 1533"/>
                <a:gd name="T12" fmla="*/ 2147483647 w 1572"/>
                <a:gd name="T13" fmla="*/ 2147483647 h 1533"/>
                <a:gd name="T14" fmla="*/ 2147483647 w 1572"/>
                <a:gd name="T15" fmla="*/ 2147483647 h 1533"/>
                <a:gd name="T16" fmla="*/ 2147483647 w 1572"/>
                <a:gd name="T17" fmla="*/ 2147483647 h 1533"/>
                <a:gd name="T18" fmla="*/ 2147483647 w 1572"/>
                <a:gd name="T19" fmla="*/ 2147483647 h 1533"/>
                <a:gd name="T20" fmla="*/ 2147483647 w 1572"/>
                <a:gd name="T21" fmla="*/ 2147483647 h 1533"/>
                <a:gd name="T22" fmla="*/ 2147483647 w 1572"/>
                <a:gd name="T23" fmla="*/ 2147483647 h 1533"/>
                <a:gd name="T24" fmla="*/ 2147483647 w 1572"/>
                <a:gd name="T25" fmla="*/ 2147483647 h 1533"/>
                <a:gd name="T26" fmla="*/ 2147483647 w 1572"/>
                <a:gd name="T27" fmla="*/ 2147483647 h 1533"/>
                <a:gd name="T28" fmla="*/ 2147483647 w 1572"/>
                <a:gd name="T29" fmla="*/ 2147483647 h 1533"/>
                <a:gd name="T30" fmla="*/ 2147483647 w 1572"/>
                <a:gd name="T31" fmla="*/ 2147483647 h 1533"/>
                <a:gd name="T32" fmla="*/ 2147483647 w 1572"/>
                <a:gd name="T33" fmla="*/ 2147483647 h 1533"/>
                <a:gd name="T34" fmla="*/ 2147483647 w 1572"/>
                <a:gd name="T35" fmla="*/ 2147483647 h 1533"/>
                <a:gd name="T36" fmla="*/ 2147483647 w 1572"/>
                <a:gd name="T37" fmla="*/ 2147483647 h 1533"/>
                <a:gd name="T38" fmla="*/ 2147483647 w 1572"/>
                <a:gd name="T39" fmla="*/ 2147483647 h 1533"/>
                <a:gd name="T40" fmla="*/ 2147483647 w 1572"/>
                <a:gd name="T41" fmla="*/ 2147483647 h 1533"/>
                <a:gd name="T42" fmla="*/ 2147483647 w 1572"/>
                <a:gd name="T43" fmla="*/ 2147483647 h 1533"/>
                <a:gd name="T44" fmla="*/ 0 w 1572"/>
                <a:gd name="T45" fmla="*/ 2147483647 h 1533"/>
                <a:gd name="T46" fmla="*/ 2147483647 w 1572"/>
                <a:gd name="T47" fmla="*/ 2147483647 h 1533"/>
                <a:gd name="T48" fmla="*/ 2147483647 w 1572"/>
                <a:gd name="T49" fmla="*/ 2147483647 h 1533"/>
                <a:gd name="T50" fmla="*/ 2147483647 w 1572"/>
                <a:gd name="T51" fmla="*/ 2147483647 h 1533"/>
                <a:gd name="T52" fmla="*/ 2147483647 w 1572"/>
                <a:gd name="T53" fmla="*/ 2147483647 h 1533"/>
                <a:gd name="T54" fmla="*/ 2147483647 w 1572"/>
                <a:gd name="T55" fmla="*/ 2147483647 h 1533"/>
                <a:gd name="T56" fmla="*/ 2147483647 w 1572"/>
                <a:gd name="T57" fmla="*/ 2147483647 h 1533"/>
                <a:gd name="T58" fmla="*/ 2147483647 w 1572"/>
                <a:gd name="T59" fmla="*/ 2147483647 h 1533"/>
                <a:gd name="T60" fmla="*/ 2147483647 w 1572"/>
                <a:gd name="T61" fmla="*/ 2147483647 h 1533"/>
                <a:gd name="T62" fmla="*/ 2147483647 w 1572"/>
                <a:gd name="T63" fmla="*/ 2147483647 h 1533"/>
                <a:gd name="T64" fmla="*/ 2147483647 w 1572"/>
                <a:gd name="T65" fmla="*/ 2147483647 h 1533"/>
                <a:gd name="T66" fmla="*/ 2147483647 w 1572"/>
                <a:gd name="T67" fmla="*/ 2147483647 h 1533"/>
                <a:gd name="T68" fmla="*/ 2147483647 w 1572"/>
                <a:gd name="T69" fmla="*/ 2147483647 h 1533"/>
                <a:gd name="T70" fmla="*/ 2147483647 w 1572"/>
                <a:gd name="T71" fmla="*/ 2147483647 h 1533"/>
                <a:gd name="T72" fmla="*/ 2147483647 w 1572"/>
                <a:gd name="T73" fmla="*/ 2147483647 h 1533"/>
                <a:gd name="T74" fmla="*/ 2147483647 w 1572"/>
                <a:gd name="T75" fmla="*/ 2147483647 h 1533"/>
                <a:gd name="T76" fmla="*/ 2147483647 w 1572"/>
                <a:gd name="T77" fmla="*/ 2147483647 h 1533"/>
                <a:gd name="T78" fmla="*/ 2147483647 w 1572"/>
                <a:gd name="T79" fmla="*/ 2147483647 h 1533"/>
                <a:gd name="T80" fmla="*/ 2147483647 w 1572"/>
                <a:gd name="T81" fmla="*/ 2147483647 h 1533"/>
                <a:gd name="T82" fmla="*/ 2147483647 w 1572"/>
                <a:gd name="T83" fmla="*/ 2147483647 h 153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572"/>
                <a:gd name="T127" fmla="*/ 0 h 1533"/>
                <a:gd name="T128" fmla="*/ 1572 w 1572"/>
                <a:gd name="T129" fmla="*/ 1533 h 153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572" h="1533">
                  <a:moveTo>
                    <a:pt x="251" y="228"/>
                  </a:moveTo>
                  <a:lnTo>
                    <a:pt x="567" y="0"/>
                  </a:lnTo>
                  <a:lnTo>
                    <a:pt x="717" y="40"/>
                  </a:lnTo>
                  <a:lnTo>
                    <a:pt x="790" y="113"/>
                  </a:lnTo>
                  <a:lnTo>
                    <a:pt x="1087" y="142"/>
                  </a:lnTo>
                  <a:lnTo>
                    <a:pt x="1096" y="900"/>
                  </a:lnTo>
                  <a:lnTo>
                    <a:pt x="1193" y="922"/>
                  </a:lnTo>
                  <a:lnTo>
                    <a:pt x="1238" y="1013"/>
                  </a:lnTo>
                  <a:lnTo>
                    <a:pt x="1306" y="982"/>
                  </a:lnTo>
                  <a:lnTo>
                    <a:pt x="1449" y="1188"/>
                  </a:lnTo>
                  <a:lnTo>
                    <a:pt x="1572" y="1283"/>
                  </a:lnTo>
                  <a:lnTo>
                    <a:pt x="1567" y="1365"/>
                  </a:lnTo>
                  <a:lnTo>
                    <a:pt x="1412" y="1375"/>
                  </a:lnTo>
                  <a:lnTo>
                    <a:pt x="1344" y="1124"/>
                  </a:lnTo>
                  <a:lnTo>
                    <a:pt x="855" y="876"/>
                  </a:lnTo>
                  <a:lnTo>
                    <a:pt x="868" y="954"/>
                  </a:lnTo>
                  <a:lnTo>
                    <a:pt x="758" y="1055"/>
                  </a:lnTo>
                  <a:lnTo>
                    <a:pt x="740" y="1018"/>
                  </a:lnTo>
                  <a:lnTo>
                    <a:pt x="709" y="1018"/>
                  </a:lnTo>
                  <a:lnTo>
                    <a:pt x="621" y="1228"/>
                  </a:lnTo>
                  <a:lnTo>
                    <a:pt x="348" y="1435"/>
                  </a:lnTo>
                  <a:lnTo>
                    <a:pt x="78" y="1533"/>
                  </a:lnTo>
                  <a:lnTo>
                    <a:pt x="0" y="1520"/>
                  </a:lnTo>
                  <a:lnTo>
                    <a:pt x="310" y="1343"/>
                  </a:lnTo>
                  <a:lnTo>
                    <a:pt x="348" y="1343"/>
                  </a:lnTo>
                  <a:lnTo>
                    <a:pt x="461" y="1206"/>
                  </a:lnTo>
                  <a:lnTo>
                    <a:pt x="512" y="1201"/>
                  </a:lnTo>
                  <a:lnTo>
                    <a:pt x="589" y="1097"/>
                  </a:lnTo>
                  <a:lnTo>
                    <a:pt x="562" y="1051"/>
                  </a:lnTo>
                  <a:lnTo>
                    <a:pt x="397" y="1073"/>
                  </a:lnTo>
                  <a:lnTo>
                    <a:pt x="284" y="812"/>
                  </a:lnTo>
                  <a:lnTo>
                    <a:pt x="348" y="694"/>
                  </a:lnTo>
                  <a:lnTo>
                    <a:pt x="452" y="653"/>
                  </a:lnTo>
                  <a:lnTo>
                    <a:pt x="415" y="548"/>
                  </a:lnTo>
                  <a:lnTo>
                    <a:pt x="306" y="598"/>
                  </a:lnTo>
                  <a:lnTo>
                    <a:pt x="224" y="447"/>
                  </a:lnTo>
                  <a:lnTo>
                    <a:pt x="315" y="411"/>
                  </a:lnTo>
                  <a:lnTo>
                    <a:pt x="397" y="452"/>
                  </a:lnTo>
                  <a:lnTo>
                    <a:pt x="434" y="429"/>
                  </a:lnTo>
                  <a:lnTo>
                    <a:pt x="366" y="301"/>
                  </a:lnTo>
                  <a:lnTo>
                    <a:pt x="246" y="292"/>
                  </a:lnTo>
                  <a:lnTo>
                    <a:pt x="251" y="228"/>
                  </a:lnTo>
                  <a:close/>
                </a:path>
              </a:pathLst>
            </a:custGeom>
            <a:solidFill>
              <a:schemeClr val="tx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b="1">
                <a:latin typeface="+mj-lt"/>
              </a:endParaRPr>
            </a:p>
          </p:txBody>
        </p:sp>
        <p:sp>
          <p:nvSpPr>
            <p:cNvPr id="54" name="Shape - Alabama"/>
            <p:cNvSpPr>
              <a:spLocks noChangeAspect="1"/>
            </p:cNvSpPr>
            <p:nvPr/>
          </p:nvSpPr>
          <p:spPr bwMode="auto">
            <a:xfrm>
              <a:off x="5732462" y="3383781"/>
              <a:ext cx="509587" cy="785812"/>
            </a:xfrm>
            <a:custGeom>
              <a:avLst/>
              <a:gdLst>
                <a:gd name="T0" fmla="*/ 0 w 323"/>
                <a:gd name="T1" fmla="*/ 2147483647 h 504"/>
                <a:gd name="T2" fmla="*/ 2147483647 w 323"/>
                <a:gd name="T3" fmla="*/ 0 h 504"/>
                <a:gd name="T4" fmla="*/ 2147483647 w 323"/>
                <a:gd name="T5" fmla="*/ 2147483647 h 504"/>
                <a:gd name="T6" fmla="*/ 2147483647 w 323"/>
                <a:gd name="T7" fmla="*/ 2147483647 h 504"/>
                <a:gd name="T8" fmla="*/ 2147483647 w 323"/>
                <a:gd name="T9" fmla="*/ 2147483647 h 504"/>
                <a:gd name="T10" fmla="*/ 2147483647 w 323"/>
                <a:gd name="T11" fmla="*/ 2147483647 h 504"/>
                <a:gd name="T12" fmla="*/ 2147483647 w 323"/>
                <a:gd name="T13" fmla="*/ 2147483647 h 504"/>
                <a:gd name="T14" fmla="*/ 2147483647 w 323"/>
                <a:gd name="T15" fmla="*/ 2147483647 h 504"/>
                <a:gd name="T16" fmla="*/ 2147483647 w 323"/>
                <a:gd name="T17" fmla="*/ 2147483647 h 504"/>
                <a:gd name="T18" fmla="*/ 2147483647 w 323"/>
                <a:gd name="T19" fmla="*/ 2147483647 h 504"/>
                <a:gd name="T20" fmla="*/ 2147483647 w 323"/>
                <a:gd name="T21" fmla="*/ 2147483647 h 504"/>
                <a:gd name="T22" fmla="*/ 2147483647 w 323"/>
                <a:gd name="T23" fmla="*/ 2147483647 h 504"/>
                <a:gd name="T24" fmla="*/ 2147483647 w 323"/>
                <a:gd name="T25" fmla="*/ 2147483647 h 504"/>
                <a:gd name="T26" fmla="*/ 2147483647 w 323"/>
                <a:gd name="T27" fmla="*/ 2147483647 h 504"/>
                <a:gd name="T28" fmla="*/ 0 w 323"/>
                <a:gd name="T29" fmla="*/ 2147483647 h 50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23"/>
                <a:gd name="T46" fmla="*/ 0 h 504"/>
                <a:gd name="T47" fmla="*/ 323 w 323"/>
                <a:gd name="T48" fmla="*/ 504 h 50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23" h="504">
                  <a:moveTo>
                    <a:pt x="0" y="25"/>
                  </a:moveTo>
                  <a:lnTo>
                    <a:pt x="210" y="0"/>
                  </a:lnTo>
                  <a:lnTo>
                    <a:pt x="277" y="232"/>
                  </a:lnTo>
                  <a:lnTo>
                    <a:pt x="323" y="270"/>
                  </a:lnTo>
                  <a:lnTo>
                    <a:pt x="286" y="338"/>
                  </a:lnTo>
                  <a:lnTo>
                    <a:pt x="322" y="404"/>
                  </a:lnTo>
                  <a:lnTo>
                    <a:pt x="107" y="428"/>
                  </a:lnTo>
                  <a:lnTo>
                    <a:pt x="116" y="484"/>
                  </a:lnTo>
                  <a:lnTo>
                    <a:pt x="85" y="504"/>
                  </a:lnTo>
                  <a:lnTo>
                    <a:pt x="59" y="432"/>
                  </a:lnTo>
                  <a:lnTo>
                    <a:pt x="44" y="490"/>
                  </a:lnTo>
                  <a:lnTo>
                    <a:pt x="18" y="484"/>
                  </a:lnTo>
                  <a:lnTo>
                    <a:pt x="9" y="426"/>
                  </a:lnTo>
                  <a:lnTo>
                    <a:pt x="1" y="37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chemeClr val="tx2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latin typeface="+mj-lt"/>
              </a:endParaRPr>
            </a:p>
          </p:txBody>
        </p:sp>
        <p:sp>
          <p:nvSpPr>
            <p:cNvPr id="55" name="Shape - District of Columbia (star)"/>
            <p:cNvSpPr>
              <a:spLocks noChangeArrowheads="1"/>
            </p:cNvSpPr>
            <p:nvPr/>
          </p:nvSpPr>
          <p:spPr bwMode="auto">
            <a:xfrm>
              <a:off x="6859586" y="2478905"/>
              <a:ext cx="207963" cy="201612"/>
            </a:xfrm>
            <a:prstGeom prst="star5">
              <a:avLst/>
            </a:prstGeom>
            <a:solidFill>
              <a:schemeClr val="accent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200" b="1">
                <a:latin typeface="+mj-lt"/>
                <a:cs typeface="+mn-cs"/>
              </a:endParaRPr>
            </a:p>
          </p:txBody>
        </p:sp>
        <p:sp>
          <p:nvSpPr>
            <p:cNvPr id="56" name="Text - Wyoming"/>
            <p:cNvSpPr txBox="1">
              <a:spLocks noChangeArrowheads="1"/>
            </p:cNvSpPr>
            <p:nvPr/>
          </p:nvSpPr>
          <p:spPr bwMode="auto">
            <a:xfrm>
              <a:off x="2909886" y="2069331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latin typeface="+mj-lt"/>
                  <a:cs typeface="Times New Roman" charset="0"/>
                </a:rPr>
                <a:t> </a:t>
              </a:r>
              <a:r>
                <a:rPr lang="en-US" sz="1200" b="1" dirty="0" smtClean="0">
                  <a:latin typeface="+mj-lt"/>
                  <a:cs typeface="Times New Roman" charset="0"/>
                </a:rPr>
                <a:t>WY</a:t>
              </a:r>
              <a:endParaRPr lang="en-US" sz="1200" b="1" dirty="0">
                <a:latin typeface="+mj-lt"/>
                <a:cs typeface="Times New Roman" charset="0"/>
              </a:endParaRPr>
            </a:p>
          </p:txBody>
        </p:sp>
        <p:sp>
          <p:nvSpPr>
            <p:cNvPr id="57" name="Text - Wisconsin"/>
            <p:cNvSpPr txBox="1">
              <a:spLocks noChangeArrowheads="1"/>
            </p:cNvSpPr>
            <p:nvPr/>
          </p:nvSpPr>
          <p:spPr bwMode="auto">
            <a:xfrm>
              <a:off x="4951412" y="1783581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latin typeface="+mj-lt"/>
                  <a:cs typeface="Times New Roman" charset="0"/>
                </a:rPr>
                <a:t> </a:t>
              </a:r>
              <a:r>
                <a:rPr lang="en-US" sz="1200" b="1" dirty="0" smtClean="0">
                  <a:latin typeface="+mj-lt"/>
                  <a:cs typeface="Times New Roman" charset="0"/>
                </a:rPr>
                <a:t>WI</a:t>
              </a:r>
              <a:endParaRPr lang="en-US" sz="1200" b="1" dirty="0">
                <a:latin typeface="+mj-lt"/>
                <a:cs typeface="Times New Roman" charset="0"/>
              </a:endParaRPr>
            </a:p>
          </p:txBody>
        </p:sp>
        <p:sp>
          <p:nvSpPr>
            <p:cNvPr id="58" name="Text - West Virginia"/>
            <p:cNvSpPr txBox="1">
              <a:spLocks noChangeArrowheads="1"/>
            </p:cNvSpPr>
            <p:nvPr/>
          </p:nvSpPr>
          <p:spPr bwMode="auto">
            <a:xfrm>
              <a:off x="6186488" y="2664643"/>
              <a:ext cx="693737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 smtClean="0">
                  <a:solidFill>
                    <a:schemeClr val="bg1"/>
                  </a:solidFill>
                  <a:latin typeface="+mj-lt"/>
                  <a:cs typeface="Times New Roman" charset="0"/>
                </a:rPr>
                <a:t>WV</a:t>
              </a:r>
              <a:endParaRPr lang="en-US" sz="1200" b="1" dirty="0">
                <a:solidFill>
                  <a:schemeClr val="bg1"/>
                </a:solidFill>
                <a:latin typeface="+mj-lt"/>
                <a:cs typeface="Times New Roman" charset="0"/>
              </a:endParaRPr>
            </a:p>
          </p:txBody>
        </p:sp>
        <p:sp>
          <p:nvSpPr>
            <p:cNvPr id="59" name="Text - Washington"/>
            <p:cNvSpPr txBox="1">
              <a:spLocks noChangeArrowheads="1"/>
            </p:cNvSpPr>
            <p:nvPr/>
          </p:nvSpPr>
          <p:spPr bwMode="auto">
            <a:xfrm>
              <a:off x="1609724" y="1166043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 smtClean="0">
                  <a:solidFill>
                    <a:schemeClr val="bg1"/>
                  </a:solidFill>
                  <a:latin typeface="+mj-lt"/>
                  <a:cs typeface="Times New Roman" charset="0"/>
                </a:rPr>
                <a:t>WA</a:t>
              </a:r>
              <a:endParaRPr lang="en-US" sz="1200" b="1" dirty="0">
                <a:solidFill>
                  <a:schemeClr val="bg1"/>
                </a:solidFill>
                <a:latin typeface="+mj-lt"/>
                <a:cs typeface="Times New Roman" charset="0"/>
              </a:endParaRPr>
            </a:p>
          </p:txBody>
        </p:sp>
        <p:sp>
          <p:nvSpPr>
            <p:cNvPr id="60" name="Text - Virginia"/>
            <p:cNvSpPr txBox="1">
              <a:spLocks noChangeArrowheads="1"/>
            </p:cNvSpPr>
            <p:nvPr/>
          </p:nvSpPr>
          <p:spPr bwMode="auto">
            <a:xfrm>
              <a:off x="6589712" y="2707506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 smtClean="0">
                  <a:latin typeface="+mj-lt"/>
                  <a:cs typeface="Times New Roman" charset="0"/>
                </a:rPr>
                <a:t>VA</a:t>
              </a:r>
              <a:endParaRPr lang="en-US" sz="1200" b="1" dirty="0">
                <a:latin typeface="+mj-lt"/>
                <a:cs typeface="Times New Roman" charset="0"/>
              </a:endParaRPr>
            </a:p>
          </p:txBody>
        </p:sp>
        <p:sp>
          <p:nvSpPr>
            <p:cNvPr id="61" name="Text - Vermont"/>
            <p:cNvSpPr txBox="1">
              <a:spLocks noChangeArrowheads="1"/>
            </p:cNvSpPr>
            <p:nvPr/>
          </p:nvSpPr>
          <p:spPr bwMode="auto">
            <a:xfrm>
              <a:off x="6540500" y="1148581"/>
              <a:ext cx="936625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 smtClean="0">
                  <a:latin typeface="+mj-lt"/>
                  <a:cs typeface="Times New Roman" charset="0"/>
                </a:rPr>
                <a:t>VT</a:t>
              </a:r>
              <a:endParaRPr lang="en-US" sz="1200" b="1" dirty="0">
                <a:latin typeface="+mj-lt"/>
                <a:cs typeface="Times New Roman" charset="0"/>
              </a:endParaRPr>
            </a:p>
          </p:txBody>
        </p:sp>
        <p:sp>
          <p:nvSpPr>
            <p:cNvPr id="62" name="Text - Utah"/>
            <p:cNvSpPr txBox="1">
              <a:spLocks noChangeArrowheads="1"/>
            </p:cNvSpPr>
            <p:nvPr/>
          </p:nvSpPr>
          <p:spPr bwMode="auto">
            <a:xfrm>
              <a:off x="2347912" y="2650356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latin typeface="+mj-lt"/>
                  <a:cs typeface="Times New Roman" charset="0"/>
                </a:rPr>
                <a:t> </a:t>
              </a:r>
              <a:r>
                <a:rPr lang="en-US" sz="1200" b="1" dirty="0" smtClean="0">
                  <a:latin typeface="+mj-lt"/>
                  <a:cs typeface="Times New Roman" charset="0"/>
                </a:rPr>
                <a:t>UT</a:t>
              </a:r>
              <a:endParaRPr lang="en-US" sz="1200" b="1" dirty="0">
                <a:latin typeface="+mj-lt"/>
                <a:cs typeface="Times New Roman" charset="0"/>
              </a:endParaRPr>
            </a:p>
          </p:txBody>
        </p:sp>
        <p:sp>
          <p:nvSpPr>
            <p:cNvPr id="63" name="Text - Texas"/>
            <p:cNvSpPr txBox="1">
              <a:spLocks noChangeArrowheads="1"/>
            </p:cNvSpPr>
            <p:nvPr/>
          </p:nvSpPr>
          <p:spPr bwMode="auto">
            <a:xfrm>
              <a:off x="3952873" y="3934643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latin typeface="+mj-lt"/>
                  <a:cs typeface="Times New Roman" charset="0"/>
                </a:rPr>
                <a:t> </a:t>
              </a:r>
              <a:r>
                <a:rPr lang="en-US" sz="1200" b="1" dirty="0" smtClean="0">
                  <a:latin typeface="+mj-lt"/>
                  <a:cs typeface="Times New Roman" charset="0"/>
                </a:rPr>
                <a:t>TX</a:t>
              </a:r>
              <a:endParaRPr lang="en-US" sz="1200" b="1" dirty="0">
                <a:latin typeface="+mj-lt"/>
                <a:cs typeface="Times New Roman" charset="0"/>
              </a:endParaRPr>
            </a:p>
          </p:txBody>
        </p:sp>
        <p:sp>
          <p:nvSpPr>
            <p:cNvPr id="64" name="Text - Tennessee"/>
            <p:cNvSpPr txBox="1">
              <a:spLocks noChangeArrowheads="1"/>
            </p:cNvSpPr>
            <p:nvPr/>
          </p:nvSpPr>
          <p:spPr bwMode="auto">
            <a:xfrm>
              <a:off x="5572124" y="3161531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latin typeface="+mj-lt"/>
                  <a:cs typeface="Times New Roman" charset="0"/>
                </a:rPr>
                <a:t> </a:t>
              </a:r>
              <a:r>
                <a:rPr lang="en-US" sz="1200" b="1" dirty="0" smtClean="0">
                  <a:latin typeface="+mj-lt"/>
                  <a:cs typeface="Times New Roman" charset="0"/>
                </a:rPr>
                <a:t>TN*</a:t>
              </a:r>
              <a:endParaRPr lang="en-US" sz="1200" b="1" dirty="0">
                <a:latin typeface="+mj-lt"/>
                <a:cs typeface="Times New Roman" charset="0"/>
              </a:endParaRPr>
            </a:p>
          </p:txBody>
        </p:sp>
        <p:sp>
          <p:nvSpPr>
            <p:cNvPr id="65" name="Text - South Dakota"/>
            <p:cNvSpPr txBox="1">
              <a:spLocks noChangeArrowheads="1"/>
            </p:cNvSpPr>
            <p:nvPr/>
          </p:nvSpPr>
          <p:spPr bwMode="auto">
            <a:xfrm>
              <a:off x="3775073" y="1883593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latin typeface="+mj-lt"/>
                  <a:cs typeface="Times New Roman" charset="0"/>
                </a:rPr>
                <a:t> </a:t>
              </a:r>
              <a:r>
                <a:rPr lang="en-US" sz="1200" b="1" dirty="0" smtClean="0">
                  <a:latin typeface="+mj-lt"/>
                  <a:cs typeface="Times New Roman" charset="0"/>
                </a:rPr>
                <a:t>SD</a:t>
              </a:r>
              <a:endParaRPr lang="en-US" sz="1200" b="1" dirty="0">
                <a:latin typeface="+mj-lt"/>
                <a:cs typeface="Times New Roman" charset="0"/>
              </a:endParaRPr>
            </a:p>
          </p:txBody>
        </p:sp>
        <p:sp>
          <p:nvSpPr>
            <p:cNvPr id="66" name="Text - South Carolina"/>
            <p:cNvSpPr txBox="1">
              <a:spLocks noChangeArrowheads="1"/>
            </p:cNvSpPr>
            <p:nvPr/>
          </p:nvSpPr>
          <p:spPr bwMode="auto">
            <a:xfrm>
              <a:off x="6386512" y="3304406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latin typeface="+mj-lt"/>
                  <a:cs typeface="Times New Roman" charset="0"/>
                </a:rPr>
                <a:t> </a:t>
              </a:r>
              <a:r>
                <a:rPr lang="en-US" sz="1200" b="1" dirty="0" smtClean="0">
                  <a:latin typeface="+mj-lt"/>
                  <a:cs typeface="Times New Roman" charset="0"/>
                </a:rPr>
                <a:t>SC</a:t>
              </a:r>
              <a:endParaRPr lang="en-US" sz="1200" b="1" dirty="0">
                <a:latin typeface="+mj-lt"/>
                <a:cs typeface="Times New Roman" charset="0"/>
              </a:endParaRPr>
            </a:p>
          </p:txBody>
        </p:sp>
        <p:sp>
          <p:nvSpPr>
            <p:cNvPr id="67" name="Text - Rhode Island"/>
            <p:cNvSpPr txBox="1">
              <a:spLocks noChangeArrowheads="1"/>
            </p:cNvSpPr>
            <p:nvPr/>
          </p:nvSpPr>
          <p:spPr bwMode="auto">
            <a:xfrm>
              <a:off x="7799388" y="1940744"/>
              <a:ext cx="936625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 smtClean="0">
                  <a:latin typeface="+mj-lt"/>
                  <a:cs typeface="Times New Roman" charset="0"/>
                </a:rPr>
                <a:t>RI</a:t>
              </a:r>
              <a:endParaRPr lang="en-US" sz="1200" b="1" dirty="0">
                <a:latin typeface="+mj-lt"/>
                <a:cs typeface="Times New Roman" charset="0"/>
              </a:endParaRPr>
            </a:p>
          </p:txBody>
        </p:sp>
        <p:sp>
          <p:nvSpPr>
            <p:cNvPr id="68" name="Text - Pennsylvania"/>
            <p:cNvSpPr txBox="1">
              <a:spLocks noChangeArrowheads="1"/>
            </p:cNvSpPr>
            <p:nvPr/>
          </p:nvSpPr>
          <p:spPr bwMode="auto">
            <a:xfrm>
              <a:off x="6442075" y="2145531"/>
              <a:ext cx="835025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latin typeface="+mj-lt"/>
                  <a:cs typeface="Times New Roman" charset="0"/>
                </a:rPr>
                <a:t> </a:t>
              </a:r>
              <a:r>
                <a:rPr lang="en-US" sz="1200" b="1" dirty="0" smtClean="0">
                  <a:latin typeface="+mj-lt"/>
                  <a:cs typeface="Times New Roman" charset="0"/>
                </a:rPr>
                <a:t>PA</a:t>
              </a:r>
              <a:endParaRPr lang="en-US" sz="1200" b="1" dirty="0">
                <a:latin typeface="+mj-lt"/>
                <a:cs typeface="Times New Roman" charset="0"/>
              </a:endParaRPr>
            </a:p>
          </p:txBody>
        </p:sp>
        <p:sp>
          <p:nvSpPr>
            <p:cNvPr id="69" name="Text - Oregon"/>
            <p:cNvSpPr txBox="1">
              <a:spLocks noChangeArrowheads="1"/>
            </p:cNvSpPr>
            <p:nvPr/>
          </p:nvSpPr>
          <p:spPr bwMode="auto">
            <a:xfrm>
              <a:off x="1168398" y="1610543"/>
              <a:ext cx="1219200" cy="406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chemeClr val="bg1"/>
                  </a:solidFill>
                  <a:latin typeface="+mj-lt"/>
                  <a:cs typeface="Times New Roman" charset="0"/>
                </a:rPr>
                <a:t/>
              </a:r>
              <a:br>
                <a:rPr lang="en-US" sz="1200" b="1" dirty="0">
                  <a:solidFill>
                    <a:schemeClr val="bg1"/>
                  </a:solidFill>
                  <a:latin typeface="+mj-lt"/>
                  <a:cs typeface="Times New Roman" charset="0"/>
                </a:rPr>
              </a:br>
              <a:r>
                <a:rPr lang="en-US" sz="1200" b="1" dirty="0">
                  <a:solidFill>
                    <a:schemeClr val="bg1"/>
                  </a:solidFill>
                  <a:latin typeface="+mj-lt"/>
                  <a:cs typeface="Times New Roman" charset="0"/>
                </a:rPr>
                <a:t> </a:t>
              </a:r>
              <a:r>
                <a:rPr lang="en-US" sz="1200" b="1" dirty="0" smtClean="0">
                  <a:solidFill>
                    <a:schemeClr val="bg1"/>
                  </a:solidFill>
                  <a:latin typeface="+mj-lt"/>
                  <a:cs typeface="Times New Roman" charset="0"/>
                </a:rPr>
                <a:t>OR</a:t>
              </a:r>
              <a:endParaRPr lang="en-US" sz="1200" b="1" dirty="0">
                <a:solidFill>
                  <a:schemeClr val="bg1"/>
                </a:solidFill>
                <a:latin typeface="+mj-lt"/>
                <a:cs typeface="Times New Roman" charset="0"/>
              </a:endParaRPr>
            </a:p>
          </p:txBody>
        </p:sp>
        <p:sp>
          <p:nvSpPr>
            <p:cNvPr id="70" name="Text - Oklahoma"/>
            <p:cNvSpPr txBox="1">
              <a:spLocks noChangeArrowheads="1"/>
            </p:cNvSpPr>
            <p:nvPr/>
          </p:nvSpPr>
          <p:spPr bwMode="auto">
            <a:xfrm>
              <a:off x="4133848" y="3315518"/>
              <a:ext cx="693739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latin typeface="+mj-lt"/>
                  <a:cs typeface="Times New Roman" charset="0"/>
                </a:rPr>
                <a:t> </a:t>
              </a:r>
              <a:r>
                <a:rPr lang="en-US" sz="1200" b="1" dirty="0" smtClean="0">
                  <a:latin typeface="+mj-lt"/>
                  <a:cs typeface="Times New Roman" charset="0"/>
                </a:rPr>
                <a:t>OK</a:t>
              </a:r>
              <a:endParaRPr lang="en-US" sz="1200" b="1" dirty="0">
                <a:latin typeface="+mj-lt"/>
                <a:cs typeface="Times New Roman" charset="0"/>
              </a:endParaRPr>
            </a:p>
          </p:txBody>
        </p:sp>
        <p:sp>
          <p:nvSpPr>
            <p:cNvPr id="71" name="Text - Ohio"/>
            <p:cNvSpPr txBox="1">
              <a:spLocks noChangeArrowheads="1"/>
            </p:cNvSpPr>
            <p:nvPr/>
          </p:nvSpPr>
          <p:spPr bwMode="auto">
            <a:xfrm>
              <a:off x="5870573" y="2361431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latin typeface="+mj-lt"/>
                  <a:cs typeface="Times New Roman" charset="0"/>
                </a:rPr>
                <a:t> </a:t>
              </a:r>
              <a:r>
                <a:rPr lang="en-US" sz="1200" b="1" dirty="0" smtClean="0">
                  <a:latin typeface="+mj-lt"/>
                  <a:cs typeface="Times New Roman" charset="0"/>
                </a:rPr>
                <a:t>OH</a:t>
              </a:r>
              <a:endParaRPr lang="en-US" sz="1200" b="1" dirty="0">
                <a:latin typeface="+mj-lt"/>
                <a:cs typeface="Times New Roman" charset="0"/>
              </a:endParaRPr>
            </a:p>
          </p:txBody>
        </p:sp>
        <p:sp>
          <p:nvSpPr>
            <p:cNvPr id="72" name="Text - North Dakota"/>
            <p:cNvSpPr txBox="1">
              <a:spLocks noChangeArrowheads="1"/>
            </p:cNvSpPr>
            <p:nvPr/>
          </p:nvSpPr>
          <p:spPr bwMode="auto">
            <a:xfrm>
              <a:off x="3752849" y="1386706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chemeClr val="bg1"/>
                  </a:solidFill>
                  <a:latin typeface="+mj-lt"/>
                  <a:cs typeface="Times New Roman" charset="0"/>
                </a:rPr>
                <a:t> </a:t>
              </a:r>
              <a:r>
                <a:rPr lang="en-US" sz="1200" b="1" dirty="0" smtClean="0">
                  <a:solidFill>
                    <a:schemeClr val="bg1"/>
                  </a:solidFill>
                  <a:latin typeface="+mj-lt"/>
                  <a:cs typeface="Times New Roman" charset="0"/>
                </a:rPr>
                <a:t>ND</a:t>
              </a:r>
              <a:endParaRPr lang="en-US" sz="1200" b="1" dirty="0">
                <a:solidFill>
                  <a:schemeClr val="bg1"/>
                </a:solidFill>
                <a:latin typeface="+mj-lt"/>
                <a:cs typeface="Times New Roman" charset="0"/>
              </a:endParaRPr>
            </a:p>
          </p:txBody>
        </p:sp>
        <p:sp>
          <p:nvSpPr>
            <p:cNvPr id="73" name="Text - North Carolina"/>
            <p:cNvSpPr txBox="1">
              <a:spLocks noChangeArrowheads="1"/>
            </p:cNvSpPr>
            <p:nvPr/>
          </p:nvSpPr>
          <p:spPr bwMode="auto">
            <a:xfrm>
              <a:off x="6550023" y="3010718"/>
              <a:ext cx="693739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 smtClean="0">
                  <a:latin typeface="+mj-lt"/>
                  <a:cs typeface="Times New Roman" charset="0"/>
                </a:rPr>
                <a:t>NC</a:t>
              </a:r>
              <a:endParaRPr lang="en-US" sz="1200" b="1" dirty="0">
                <a:latin typeface="+mj-lt"/>
                <a:cs typeface="Times New Roman" charset="0"/>
              </a:endParaRPr>
            </a:p>
          </p:txBody>
        </p:sp>
        <p:sp>
          <p:nvSpPr>
            <p:cNvPr id="74" name="Text - New York"/>
            <p:cNvSpPr txBox="1">
              <a:spLocks noChangeArrowheads="1"/>
            </p:cNvSpPr>
            <p:nvPr/>
          </p:nvSpPr>
          <p:spPr bwMode="auto">
            <a:xfrm>
              <a:off x="6686549" y="1759768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chemeClr val="bg1"/>
                  </a:solidFill>
                  <a:latin typeface="+mj-lt"/>
                  <a:cs typeface="Times New Roman" charset="0"/>
                </a:rPr>
                <a:t> </a:t>
              </a:r>
              <a:r>
                <a:rPr lang="en-US" sz="1200" b="1" dirty="0" smtClean="0">
                  <a:solidFill>
                    <a:schemeClr val="bg1"/>
                  </a:solidFill>
                  <a:latin typeface="+mj-lt"/>
                  <a:cs typeface="Times New Roman" charset="0"/>
                </a:rPr>
                <a:t>NY</a:t>
              </a:r>
              <a:endParaRPr lang="en-US" sz="1200" b="1" dirty="0">
                <a:solidFill>
                  <a:schemeClr val="bg1"/>
                </a:solidFill>
                <a:latin typeface="+mj-lt"/>
                <a:cs typeface="Times New Roman" charset="0"/>
              </a:endParaRPr>
            </a:p>
          </p:txBody>
        </p:sp>
        <p:sp>
          <p:nvSpPr>
            <p:cNvPr id="75" name="Text - New Mexico"/>
            <p:cNvSpPr txBox="1">
              <a:spLocks noChangeArrowheads="1"/>
            </p:cNvSpPr>
            <p:nvPr/>
          </p:nvSpPr>
          <p:spPr bwMode="auto">
            <a:xfrm>
              <a:off x="2982912" y="3425056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chemeClr val="bg1"/>
                  </a:solidFill>
                  <a:latin typeface="+mj-lt"/>
                  <a:cs typeface="Times New Roman" charset="0"/>
                </a:rPr>
                <a:t> </a:t>
              </a:r>
              <a:r>
                <a:rPr lang="en-US" sz="1200" b="1" dirty="0" smtClean="0">
                  <a:solidFill>
                    <a:schemeClr val="bg1"/>
                  </a:solidFill>
                  <a:latin typeface="+mj-lt"/>
                  <a:cs typeface="Times New Roman" charset="0"/>
                </a:rPr>
                <a:t>NM</a:t>
              </a:r>
              <a:endParaRPr lang="en-US" sz="1200" b="1" dirty="0">
                <a:solidFill>
                  <a:schemeClr val="bg1"/>
                </a:solidFill>
                <a:latin typeface="+mj-lt"/>
                <a:cs typeface="Times New Roman" charset="0"/>
              </a:endParaRPr>
            </a:p>
          </p:txBody>
        </p:sp>
        <p:sp>
          <p:nvSpPr>
            <p:cNvPr id="76" name="Text - New Jersey"/>
            <p:cNvSpPr txBox="1">
              <a:spLocks noChangeArrowheads="1"/>
            </p:cNvSpPr>
            <p:nvPr/>
          </p:nvSpPr>
          <p:spPr bwMode="auto">
            <a:xfrm>
              <a:off x="7365999" y="2206073"/>
              <a:ext cx="777875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 smtClean="0">
                  <a:latin typeface="+mj-lt"/>
                  <a:cs typeface="Times New Roman" charset="0"/>
                </a:rPr>
                <a:t>NJ</a:t>
              </a:r>
              <a:endParaRPr lang="en-US" sz="1200" b="1" dirty="0">
                <a:latin typeface="+mj-lt"/>
                <a:cs typeface="Times New Roman" charset="0"/>
              </a:endParaRPr>
            </a:p>
          </p:txBody>
        </p:sp>
        <p:sp>
          <p:nvSpPr>
            <p:cNvPr id="77" name="Text - New Hampshire"/>
            <p:cNvSpPr txBox="1">
              <a:spLocks noChangeArrowheads="1"/>
            </p:cNvSpPr>
            <p:nvPr/>
          </p:nvSpPr>
          <p:spPr bwMode="auto">
            <a:xfrm>
              <a:off x="7494588" y="1300981"/>
              <a:ext cx="936625" cy="406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latin typeface="+mj-lt"/>
                  <a:cs typeface="Times New Roman" charset="0"/>
                </a:rPr>
                <a:t/>
              </a:r>
              <a:br>
                <a:rPr lang="en-US" sz="1200" b="1" dirty="0">
                  <a:latin typeface="+mj-lt"/>
                  <a:cs typeface="Times New Roman" charset="0"/>
                </a:rPr>
              </a:br>
              <a:r>
                <a:rPr lang="en-US" sz="1200" b="1" dirty="0" smtClean="0">
                  <a:latin typeface="+mj-lt"/>
                  <a:cs typeface="Times New Roman" charset="0"/>
                </a:rPr>
                <a:t>NH</a:t>
              </a:r>
              <a:endParaRPr lang="en-US" sz="1200" b="1" dirty="0">
                <a:latin typeface="+mj-lt"/>
                <a:cs typeface="Times New Roman" charset="0"/>
              </a:endParaRPr>
            </a:p>
          </p:txBody>
        </p:sp>
        <p:sp>
          <p:nvSpPr>
            <p:cNvPr id="78" name="Text - Nevada"/>
            <p:cNvSpPr txBox="1">
              <a:spLocks noChangeArrowheads="1"/>
            </p:cNvSpPr>
            <p:nvPr/>
          </p:nvSpPr>
          <p:spPr bwMode="auto">
            <a:xfrm>
              <a:off x="1476374" y="2519751"/>
              <a:ext cx="1219200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 smtClean="0">
                  <a:solidFill>
                    <a:schemeClr val="bg1"/>
                  </a:solidFill>
                  <a:latin typeface="+mj-lt"/>
                  <a:cs typeface="Times New Roman" charset="0"/>
                </a:rPr>
                <a:t>NV</a:t>
              </a:r>
              <a:endParaRPr lang="en-US" sz="1200" b="1" dirty="0">
                <a:solidFill>
                  <a:schemeClr val="bg1"/>
                </a:solidFill>
                <a:latin typeface="+mj-lt"/>
                <a:cs typeface="Times New Roman" charset="0"/>
              </a:endParaRPr>
            </a:p>
          </p:txBody>
        </p:sp>
        <p:sp>
          <p:nvSpPr>
            <p:cNvPr id="79" name="Text - Nebraska"/>
            <p:cNvSpPr txBox="1">
              <a:spLocks noChangeArrowheads="1"/>
            </p:cNvSpPr>
            <p:nvPr/>
          </p:nvSpPr>
          <p:spPr bwMode="auto">
            <a:xfrm>
              <a:off x="3827461" y="2345556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latin typeface="+mj-lt"/>
                  <a:cs typeface="Times New Roman" charset="0"/>
                </a:rPr>
                <a:t> </a:t>
              </a:r>
              <a:r>
                <a:rPr lang="en-US" sz="1200" b="1" dirty="0" smtClean="0">
                  <a:latin typeface="+mj-lt"/>
                  <a:cs typeface="Times New Roman" charset="0"/>
                </a:rPr>
                <a:t>NE</a:t>
              </a:r>
              <a:endParaRPr lang="en-US" sz="1200" b="1" dirty="0">
                <a:latin typeface="+mj-lt"/>
                <a:cs typeface="Times New Roman" charset="0"/>
              </a:endParaRPr>
            </a:p>
          </p:txBody>
        </p:sp>
        <p:sp>
          <p:nvSpPr>
            <p:cNvPr id="80" name="Text - Montana"/>
            <p:cNvSpPr txBox="1">
              <a:spLocks noChangeArrowheads="1"/>
            </p:cNvSpPr>
            <p:nvPr/>
          </p:nvSpPr>
          <p:spPr bwMode="auto">
            <a:xfrm>
              <a:off x="2763837" y="1358131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 smtClean="0">
                  <a:latin typeface="+mj-lt"/>
                  <a:cs typeface="Times New Roman" charset="0"/>
                </a:rPr>
                <a:t>MT</a:t>
              </a:r>
              <a:endParaRPr lang="en-US" sz="1200" b="1" dirty="0">
                <a:latin typeface="+mj-lt"/>
                <a:cs typeface="Times New Roman" charset="0"/>
              </a:endParaRPr>
            </a:p>
          </p:txBody>
        </p:sp>
        <p:sp>
          <p:nvSpPr>
            <p:cNvPr id="81" name="Text - Missouri"/>
            <p:cNvSpPr txBox="1">
              <a:spLocks noChangeArrowheads="1"/>
            </p:cNvSpPr>
            <p:nvPr/>
          </p:nvSpPr>
          <p:spPr bwMode="auto">
            <a:xfrm>
              <a:off x="4781548" y="2858318"/>
              <a:ext cx="693739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 smtClean="0">
                  <a:latin typeface="+mj-lt"/>
                  <a:cs typeface="Times New Roman" charset="0"/>
                </a:rPr>
                <a:t>MO</a:t>
              </a:r>
              <a:endParaRPr lang="en-US" sz="1200" b="1" dirty="0">
                <a:latin typeface="+mj-lt"/>
                <a:cs typeface="Times New Roman" charset="0"/>
              </a:endParaRPr>
            </a:p>
          </p:txBody>
        </p:sp>
        <p:sp>
          <p:nvSpPr>
            <p:cNvPr id="82" name="Text - Mississippi"/>
            <p:cNvSpPr txBox="1">
              <a:spLocks noChangeArrowheads="1"/>
            </p:cNvSpPr>
            <p:nvPr/>
          </p:nvSpPr>
          <p:spPr bwMode="auto">
            <a:xfrm>
              <a:off x="5156198" y="3634606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latin typeface="+mj-lt"/>
                  <a:cs typeface="Times New Roman" charset="0"/>
                </a:rPr>
                <a:t> </a:t>
              </a:r>
              <a:r>
                <a:rPr lang="en-US" sz="1200" b="1" dirty="0" smtClean="0">
                  <a:latin typeface="+mj-lt"/>
                  <a:cs typeface="Times New Roman" charset="0"/>
                </a:rPr>
                <a:t>MS</a:t>
              </a:r>
              <a:endParaRPr lang="en-US" sz="1200" b="1" dirty="0">
                <a:latin typeface="+mj-lt"/>
                <a:cs typeface="Times New Roman" charset="0"/>
              </a:endParaRPr>
            </a:p>
          </p:txBody>
        </p:sp>
        <p:sp>
          <p:nvSpPr>
            <p:cNvPr id="83" name="Text - Minnesota"/>
            <p:cNvSpPr txBox="1">
              <a:spLocks noChangeArrowheads="1"/>
            </p:cNvSpPr>
            <p:nvPr/>
          </p:nvSpPr>
          <p:spPr bwMode="auto">
            <a:xfrm>
              <a:off x="4173536" y="1434331"/>
              <a:ext cx="1219200" cy="406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chemeClr val="bg1"/>
                  </a:solidFill>
                  <a:latin typeface="+mj-lt"/>
                  <a:cs typeface="Times New Roman" charset="0"/>
                </a:rPr>
                <a:t/>
              </a:r>
              <a:br>
                <a:rPr lang="en-US" sz="1200" b="1" dirty="0">
                  <a:solidFill>
                    <a:schemeClr val="bg1"/>
                  </a:solidFill>
                  <a:latin typeface="+mj-lt"/>
                  <a:cs typeface="Times New Roman" charset="0"/>
                </a:rPr>
              </a:br>
              <a:r>
                <a:rPr lang="en-US" sz="1200" b="1" dirty="0">
                  <a:solidFill>
                    <a:schemeClr val="bg1"/>
                  </a:solidFill>
                  <a:latin typeface="+mj-lt"/>
                  <a:cs typeface="Times New Roman" charset="0"/>
                </a:rPr>
                <a:t> </a:t>
              </a:r>
              <a:r>
                <a:rPr lang="en-US" sz="1200" b="1" dirty="0" smtClean="0">
                  <a:solidFill>
                    <a:schemeClr val="bg1"/>
                  </a:solidFill>
                  <a:latin typeface="+mj-lt"/>
                  <a:cs typeface="Times New Roman" charset="0"/>
                </a:rPr>
                <a:t>MN</a:t>
              </a:r>
              <a:endParaRPr lang="en-US" sz="1200" b="1" dirty="0">
                <a:solidFill>
                  <a:schemeClr val="bg1"/>
                </a:solidFill>
                <a:latin typeface="+mj-lt"/>
                <a:cs typeface="Times New Roman" charset="0"/>
              </a:endParaRPr>
            </a:p>
          </p:txBody>
        </p:sp>
        <p:sp>
          <p:nvSpPr>
            <p:cNvPr id="84" name="Text - Michigan"/>
            <p:cNvSpPr txBox="1">
              <a:spLocks noChangeArrowheads="1"/>
            </p:cNvSpPr>
            <p:nvPr/>
          </p:nvSpPr>
          <p:spPr bwMode="auto">
            <a:xfrm>
              <a:off x="5614988" y="1934393"/>
              <a:ext cx="693737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latin typeface="+mj-lt"/>
                  <a:cs typeface="Times New Roman" charset="0"/>
                </a:rPr>
                <a:t> </a:t>
              </a:r>
              <a:r>
                <a:rPr lang="en-US" sz="1200" b="1" dirty="0" smtClean="0">
                  <a:solidFill>
                    <a:schemeClr val="bg1"/>
                  </a:solidFill>
                  <a:latin typeface="+mj-lt"/>
                  <a:cs typeface="Times New Roman" charset="0"/>
                </a:rPr>
                <a:t>MI*</a:t>
              </a:r>
              <a:endParaRPr lang="en-US" sz="1200" b="1" dirty="0">
                <a:solidFill>
                  <a:schemeClr val="bg1"/>
                </a:solidFill>
                <a:latin typeface="+mj-lt"/>
                <a:cs typeface="Times New Roman" charset="0"/>
              </a:endParaRPr>
            </a:p>
          </p:txBody>
        </p:sp>
        <p:sp>
          <p:nvSpPr>
            <p:cNvPr id="85" name="Text - Massachusetts"/>
            <p:cNvSpPr txBox="1">
              <a:spLocks noChangeArrowheads="1"/>
            </p:cNvSpPr>
            <p:nvPr/>
          </p:nvSpPr>
          <p:spPr bwMode="auto">
            <a:xfrm>
              <a:off x="7669212" y="1712144"/>
              <a:ext cx="936625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 smtClean="0">
                  <a:latin typeface="+mj-lt"/>
                  <a:cs typeface="Times New Roman" charset="0"/>
                </a:rPr>
                <a:t>MA</a:t>
              </a:r>
              <a:endParaRPr lang="en-US" sz="1200" b="1" dirty="0">
                <a:latin typeface="+mj-lt"/>
                <a:cs typeface="Times New Roman" charset="0"/>
              </a:endParaRPr>
            </a:p>
          </p:txBody>
        </p:sp>
        <p:sp>
          <p:nvSpPr>
            <p:cNvPr id="86" name="Text - Maryland"/>
            <p:cNvSpPr txBox="1">
              <a:spLocks noChangeArrowheads="1"/>
            </p:cNvSpPr>
            <p:nvPr/>
          </p:nvSpPr>
          <p:spPr bwMode="auto">
            <a:xfrm>
              <a:off x="7372349" y="2520181"/>
              <a:ext cx="671513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 smtClean="0">
                  <a:latin typeface="+mj-lt"/>
                  <a:cs typeface="Times New Roman" charset="0"/>
                </a:rPr>
                <a:t>MD</a:t>
              </a:r>
              <a:endParaRPr lang="en-US" sz="1200" b="1" dirty="0">
                <a:latin typeface="+mj-lt"/>
                <a:cs typeface="Times New Roman" charset="0"/>
              </a:endParaRPr>
            </a:p>
          </p:txBody>
        </p:sp>
        <p:sp>
          <p:nvSpPr>
            <p:cNvPr id="87" name="Text - Maine"/>
            <p:cNvSpPr txBox="1">
              <a:spLocks noChangeArrowheads="1"/>
            </p:cNvSpPr>
            <p:nvPr/>
          </p:nvSpPr>
          <p:spPr bwMode="auto">
            <a:xfrm>
              <a:off x="7170737" y="1024756"/>
              <a:ext cx="936625" cy="406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latin typeface="+mj-lt"/>
                  <a:cs typeface="Times New Roman" charset="0"/>
                </a:rPr>
                <a:t/>
              </a:r>
              <a:br>
                <a:rPr lang="en-US" sz="1200" b="1" dirty="0">
                  <a:latin typeface="+mj-lt"/>
                  <a:cs typeface="Times New Roman" charset="0"/>
                </a:rPr>
              </a:br>
              <a:r>
                <a:rPr lang="en-US" sz="1200" b="1" dirty="0" smtClean="0">
                  <a:latin typeface="+mj-lt"/>
                  <a:cs typeface="Times New Roman" charset="0"/>
                </a:rPr>
                <a:t>ME</a:t>
              </a:r>
              <a:endParaRPr lang="en-US" sz="1200" b="1" dirty="0">
                <a:latin typeface="+mj-lt"/>
                <a:cs typeface="Times New Roman" charset="0"/>
              </a:endParaRPr>
            </a:p>
          </p:txBody>
        </p:sp>
        <p:sp>
          <p:nvSpPr>
            <p:cNvPr id="88" name="Text - Louisiana"/>
            <p:cNvSpPr txBox="1">
              <a:spLocks noChangeArrowheads="1"/>
            </p:cNvSpPr>
            <p:nvPr/>
          </p:nvSpPr>
          <p:spPr bwMode="auto">
            <a:xfrm>
              <a:off x="4843461" y="3901257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latin typeface="+mj-lt"/>
                  <a:cs typeface="Times New Roman" charset="0"/>
                </a:rPr>
                <a:t> </a:t>
              </a:r>
              <a:r>
                <a:rPr lang="en-US" sz="1200" b="1" dirty="0" smtClean="0">
                  <a:latin typeface="+mj-lt"/>
                  <a:cs typeface="Times New Roman" charset="0"/>
                </a:rPr>
                <a:t>LA</a:t>
              </a:r>
              <a:endParaRPr lang="en-US" sz="1200" b="1" dirty="0">
                <a:latin typeface="+mj-lt"/>
                <a:cs typeface="Times New Roman" charset="0"/>
              </a:endParaRPr>
            </a:p>
          </p:txBody>
        </p:sp>
        <p:sp>
          <p:nvSpPr>
            <p:cNvPr id="89" name="Text - Kentucky"/>
            <p:cNvSpPr txBox="1">
              <a:spLocks noChangeArrowheads="1"/>
            </p:cNvSpPr>
            <p:nvPr/>
          </p:nvSpPr>
          <p:spPr bwMode="auto">
            <a:xfrm>
              <a:off x="5749923" y="2871018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chemeClr val="bg1"/>
                  </a:solidFill>
                  <a:latin typeface="+mj-lt"/>
                  <a:cs typeface="Times New Roman" charset="0"/>
                </a:rPr>
                <a:t> </a:t>
              </a:r>
              <a:r>
                <a:rPr lang="en-US" sz="1200" b="1" dirty="0" smtClean="0">
                  <a:solidFill>
                    <a:schemeClr val="bg1"/>
                  </a:solidFill>
                  <a:latin typeface="+mj-lt"/>
                  <a:cs typeface="Times New Roman" charset="0"/>
                </a:rPr>
                <a:t>KY</a:t>
              </a:r>
              <a:endParaRPr lang="en-US" sz="1200" b="1" dirty="0">
                <a:solidFill>
                  <a:schemeClr val="bg1"/>
                </a:solidFill>
                <a:latin typeface="+mj-lt"/>
                <a:cs typeface="Times New Roman" charset="0"/>
              </a:endParaRPr>
            </a:p>
          </p:txBody>
        </p:sp>
        <p:sp>
          <p:nvSpPr>
            <p:cNvPr id="90" name="Text - Kansas"/>
            <p:cNvSpPr txBox="1">
              <a:spLocks noChangeArrowheads="1"/>
            </p:cNvSpPr>
            <p:nvPr/>
          </p:nvSpPr>
          <p:spPr bwMode="auto">
            <a:xfrm>
              <a:off x="3995737" y="2837681"/>
              <a:ext cx="693737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latin typeface="+mj-lt"/>
                  <a:cs typeface="Times New Roman" charset="0"/>
                </a:rPr>
                <a:t> </a:t>
              </a:r>
              <a:r>
                <a:rPr lang="en-US" sz="1200" b="1" dirty="0" smtClean="0">
                  <a:latin typeface="+mj-lt"/>
                  <a:cs typeface="Times New Roman" charset="0"/>
                </a:rPr>
                <a:t>KS</a:t>
              </a:r>
              <a:endParaRPr lang="en-US" sz="1200" b="1" dirty="0">
                <a:latin typeface="+mj-lt"/>
                <a:cs typeface="Times New Roman" charset="0"/>
              </a:endParaRPr>
            </a:p>
          </p:txBody>
        </p:sp>
        <p:sp>
          <p:nvSpPr>
            <p:cNvPr id="91" name="Text - Iowa"/>
            <p:cNvSpPr txBox="1">
              <a:spLocks noChangeArrowheads="1"/>
            </p:cNvSpPr>
            <p:nvPr/>
          </p:nvSpPr>
          <p:spPr bwMode="auto">
            <a:xfrm>
              <a:off x="4567237" y="2245543"/>
              <a:ext cx="693737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chemeClr val="bg1"/>
                  </a:solidFill>
                  <a:latin typeface="+mj-lt"/>
                  <a:cs typeface="Times New Roman" charset="0"/>
                </a:rPr>
                <a:t> </a:t>
              </a:r>
              <a:r>
                <a:rPr lang="en-US" sz="1200" b="1" dirty="0" smtClean="0">
                  <a:solidFill>
                    <a:schemeClr val="bg1"/>
                  </a:solidFill>
                  <a:latin typeface="+mj-lt"/>
                  <a:cs typeface="Times New Roman" charset="0"/>
                </a:rPr>
                <a:t>IA*</a:t>
              </a:r>
              <a:endParaRPr lang="en-US" sz="1200" b="1" dirty="0">
                <a:solidFill>
                  <a:schemeClr val="bg1"/>
                </a:solidFill>
                <a:latin typeface="+mj-lt"/>
                <a:cs typeface="Times New Roman" charset="0"/>
              </a:endParaRPr>
            </a:p>
          </p:txBody>
        </p:sp>
        <p:sp>
          <p:nvSpPr>
            <p:cNvPr id="92" name="Text - Indiana"/>
            <p:cNvSpPr txBox="1">
              <a:spLocks noChangeArrowheads="1"/>
            </p:cNvSpPr>
            <p:nvPr/>
          </p:nvSpPr>
          <p:spPr bwMode="auto">
            <a:xfrm>
              <a:off x="5491161" y="2488431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latin typeface="+mj-lt"/>
                  <a:cs typeface="Times New Roman" charset="0"/>
                </a:rPr>
                <a:t> </a:t>
              </a:r>
              <a:r>
                <a:rPr lang="en-US" sz="1200" b="1" dirty="0" smtClean="0">
                  <a:latin typeface="+mj-lt"/>
                  <a:cs typeface="Times New Roman" charset="0"/>
                </a:rPr>
                <a:t>IN*</a:t>
              </a:r>
              <a:endParaRPr lang="en-US" sz="1200" b="1" dirty="0">
                <a:latin typeface="+mj-lt"/>
                <a:cs typeface="Times New Roman" charset="0"/>
              </a:endParaRPr>
            </a:p>
          </p:txBody>
        </p:sp>
        <p:sp>
          <p:nvSpPr>
            <p:cNvPr id="93" name="Text - Illinois"/>
            <p:cNvSpPr txBox="1">
              <a:spLocks noChangeArrowheads="1"/>
            </p:cNvSpPr>
            <p:nvPr/>
          </p:nvSpPr>
          <p:spPr bwMode="auto">
            <a:xfrm>
              <a:off x="5091112" y="2501131"/>
              <a:ext cx="693737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chemeClr val="bg1"/>
                  </a:solidFill>
                  <a:latin typeface="+mj-lt"/>
                  <a:cs typeface="Times New Roman" charset="0"/>
                </a:rPr>
                <a:t> </a:t>
              </a:r>
              <a:r>
                <a:rPr lang="en-US" sz="1200" b="1" dirty="0" smtClean="0">
                  <a:solidFill>
                    <a:schemeClr val="bg1"/>
                  </a:solidFill>
                  <a:latin typeface="+mj-lt"/>
                  <a:cs typeface="Times New Roman" charset="0"/>
                </a:rPr>
                <a:t>IL</a:t>
              </a:r>
              <a:endParaRPr lang="en-US" sz="1200" b="1" dirty="0">
                <a:solidFill>
                  <a:schemeClr val="bg1"/>
                </a:solidFill>
                <a:latin typeface="+mj-lt"/>
                <a:cs typeface="Times New Roman" charset="0"/>
              </a:endParaRPr>
            </a:p>
          </p:txBody>
        </p:sp>
        <p:sp>
          <p:nvSpPr>
            <p:cNvPr id="94" name="Text - Idaho"/>
            <p:cNvSpPr txBox="1">
              <a:spLocks noChangeArrowheads="1"/>
            </p:cNvSpPr>
            <p:nvPr/>
          </p:nvSpPr>
          <p:spPr bwMode="auto">
            <a:xfrm>
              <a:off x="2168523" y="1905818"/>
              <a:ext cx="693739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 smtClean="0">
                  <a:latin typeface="+mj-lt"/>
                  <a:cs typeface="Times New Roman" charset="0"/>
                </a:rPr>
                <a:t>ID</a:t>
              </a:r>
              <a:endParaRPr lang="en-US" sz="1200" b="1" dirty="0">
                <a:latin typeface="+mj-lt"/>
                <a:cs typeface="Times New Roman" charset="0"/>
              </a:endParaRPr>
            </a:p>
          </p:txBody>
        </p:sp>
        <p:sp>
          <p:nvSpPr>
            <p:cNvPr id="95" name="Text - Hawaii"/>
            <p:cNvSpPr txBox="1">
              <a:spLocks noChangeArrowheads="1"/>
            </p:cNvSpPr>
            <p:nvPr/>
          </p:nvSpPr>
          <p:spPr bwMode="auto">
            <a:xfrm>
              <a:off x="2654302" y="4399782"/>
              <a:ext cx="936625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 smtClean="0">
                  <a:latin typeface="+mj-lt"/>
                  <a:cs typeface="Times New Roman" charset="0"/>
                </a:rPr>
                <a:t>HI</a:t>
              </a:r>
              <a:endParaRPr lang="en-US" sz="1200" b="1" dirty="0">
                <a:latin typeface="+mj-lt"/>
                <a:cs typeface="Times New Roman" charset="0"/>
              </a:endParaRPr>
            </a:p>
          </p:txBody>
        </p:sp>
        <p:sp>
          <p:nvSpPr>
            <p:cNvPr id="96" name="Text - Georgia"/>
            <p:cNvSpPr txBox="1">
              <a:spLocks noChangeArrowheads="1"/>
            </p:cNvSpPr>
            <p:nvPr/>
          </p:nvSpPr>
          <p:spPr bwMode="auto">
            <a:xfrm>
              <a:off x="6091237" y="3609206"/>
              <a:ext cx="693737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latin typeface="+mj-lt"/>
                  <a:cs typeface="Times New Roman" charset="0"/>
                </a:rPr>
                <a:t> </a:t>
              </a:r>
              <a:r>
                <a:rPr lang="en-US" sz="1200" b="1" dirty="0" smtClean="0">
                  <a:latin typeface="+mj-lt"/>
                  <a:cs typeface="Times New Roman" charset="0"/>
                </a:rPr>
                <a:t>GA</a:t>
              </a:r>
              <a:endParaRPr lang="en-US" sz="1200" b="1" dirty="0">
                <a:latin typeface="+mj-lt"/>
                <a:cs typeface="Times New Roman" charset="0"/>
              </a:endParaRPr>
            </a:p>
          </p:txBody>
        </p:sp>
        <p:sp>
          <p:nvSpPr>
            <p:cNvPr id="97" name="Text - Florida"/>
            <p:cNvSpPr txBox="1">
              <a:spLocks noChangeArrowheads="1"/>
            </p:cNvSpPr>
            <p:nvPr/>
          </p:nvSpPr>
          <p:spPr bwMode="auto">
            <a:xfrm>
              <a:off x="6450012" y="4198168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latin typeface="+mj-lt"/>
                  <a:cs typeface="Times New Roman" charset="0"/>
                </a:rPr>
                <a:t> </a:t>
              </a:r>
              <a:r>
                <a:rPr lang="en-US" sz="1200" b="1" dirty="0" smtClean="0">
                  <a:latin typeface="+mj-lt"/>
                  <a:cs typeface="Times New Roman" charset="0"/>
                </a:rPr>
                <a:t>FL</a:t>
              </a:r>
              <a:endParaRPr lang="en-US" sz="1200" b="1" dirty="0">
                <a:latin typeface="+mj-lt"/>
                <a:cs typeface="Times New Roman" charset="0"/>
              </a:endParaRPr>
            </a:p>
          </p:txBody>
        </p:sp>
        <p:sp>
          <p:nvSpPr>
            <p:cNvPr id="98" name="Text - District of Columbia"/>
            <p:cNvSpPr txBox="1">
              <a:spLocks noChangeArrowheads="1"/>
            </p:cNvSpPr>
            <p:nvPr/>
          </p:nvSpPr>
          <p:spPr bwMode="auto">
            <a:xfrm>
              <a:off x="7334249" y="2779769"/>
              <a:ext cx="628650" cy="2769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9" tIns="45714" rIns="91429" bIns="45714">
              <a:spAutoFit/>
            </a:bodyPr>
            <a:lstStyle/>
            <a:p>
              <a:pPr eaLnBrk="0" hangingPunct="0"/>
              <a:r>
                <a:rPr lang="en-US" sz="1200" b="1" dirty="0" smtClean="0">
                  <a:latin typeface="+mj-lt"/>
                  <a:cs typeface="Times New Roman" charset="0"/>
                </a:rPr>
                <a:t>  DC  </a:t>
              </a:r>
              <a:endParaRPr lang="en-US" sz="1200" b="1" dirty="0">
                <a:latin typeface="+mj-lt"/>
                <a:cs typeface="Times New Roman" charset="0"/>
              </a:endParaRPr>
            </a:p>
          </p:txBody>
        </p:sp>
        <p:sp>
          <p:nvSpPr>
            <p:cNvPr id="99" name="Text - Delaware"/>
            <p:cNvSpPr txBox="1">
              <a:spLocks noChangeArrowheads="1"/>
            </p:cNvSpPr>
            <p:nvPr/>
          </p:nvSpPr>
          <p:spPr bwMode="auto">
            <a:xfrm>
              <a:off x="7229475" y="2367781"/>
              <a:ext cx="936625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 smtClean="0">
                  <a:latin typeface="+mj-lt"/>
                  <a:cs typeface="Times New Roman" charset="0"/>
                </a:rPr>
                <a:t>DE</a:t>
              </a:r>
              <a:endParaRPr lang="en-US" sz="1200" b="1" dirty="0">
                <a:latin typeface="+mj-lt"/>
                <a:cs typeface="Times New Roman" charset="0"/>
              </a:endParaRPr>
            </a:p>
          </p:txBody>
        </p:sp>
        <p:sp>
          <p:nvSpPr>
            <p:cNvPr id="100" name="Text - Connecticut"/>
            <p:cNvSpPr txBox="1">
              <a:spLocks noChangeArrowheads="1"/>
            </p:cNvSpPr>
            <p:nvPr/>
          </p:nvSpPr>
          <p:spPr bwMode="auto">
            <a:xfrm>
              <a:off x="7380287" y="2007418"/>
              <a:ext cx="746125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latin typeface="+mj-lt"/>
                  <a:cs typeface="Times New Roman" charset="0"/>
                </a:rPr>
                <a:t> </a:t>
              </a:r>
              <a:r>
                <a:rPr lang="en-US" sz="1200" b="1" dirty="0" smtClean="0">
                  <a:latin typeface="+mj-lt"/>
                  <a:cs typeface="Times New Roman" charset="0"/>
                </a:rPr>
                <a:t>CT</a:t>
              </a:r>
              <a:endParaRPr lang="en-US" sz="1200" b="1" dirty="0">
                <a:latin typeface="+mj-lt"/>
                <a:cs typeface="Times New Roman" charset="0"/>
              </a:endParaRPr>
            </a:p>
          </p:txBody>
        </p:sp>
        <p:sp>
          <p:nvSpPr>
            <p:cNvPr id="101" name="Text - Colorado"/>
            <p:cNvSpPr txBox="1">
              <a:spLocks noChangeArrowheads="1"/>
            </p:cNvSpPr>
            <p:nvPr/>
          </p:nvSpPr>
          <p:spPr bwMode="auto">
            <a:xfrm>
              <a:off x="2835274" y="2628131"/>
              <a:ext cx="1219200" cy="406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chemeClr val="bg1"/>
                  </a:solidFill>
                  <a:latin typeface="+mj-lt"/>
                  <a:cs typeface="Times New Roman" charset="0"/>
                </a:rPr>
                <a:t/>
              </a:r>
              <a:br>
                <a:rPr lang="en-US" sz="1200" b="1" dirty="0">
                  <a:solidFill>
                    <a:schemeClr val="bg1"/>
                  </a:solidFill>
                  <a:latin typeface="+mj-lt"/>
                  <a:cs typeface="Times New Roman" charset="0"/>
                </a:rPr>
              </a:br>
              <a:r>
                <a:rPr lang="en-US" sz="1200" b="1" dirty="0">
                  <a:solidFill>
                    <a:schemeClr val="bg1"/>
                  </a:solidFill>
                  <a:latin typeface="+mj-lt"/>
                  <a:cs typeface="Times New Roman" charset="0"/>
                </a:rPr>
                <a:t> </a:t>
              </a:r>
              <a:r>
                <a:rPr lang="en-US" sz="1200" b="1" dirty="0" smtClean="0">
                  <a:solidFill>
                    <a:schemeClr val="bg1"/>
                  </a:solidFill>
                  <a:latin typeface="+mj-lt"/>
                  <a:cs typeface="Times New Roman" charset="0"/>
                </a:rPr>
                <a:t>CO</a:t>
              </a:r>
              <a:endParaRPr lang="en-US" sz="1200" b="1" dirty="0">
                <a:solidFill>
                  <a:schemeClr val="bg1"/>
                </a:solidFill>
                <a:latin typeface="+mj-lt"/>
                <a:cs typeface="Times New Roman" charset="0"/>
              </a:endParaRPr>
            </a:p>
          </p:txBody>
        </p:sp>
        <p:sp>
          <p:nvSpPr>
            <p:cNvPr id="102" name="Text - California"/>
            <p:cNvSpPr txBox="1">
              <a:spLocks noChangeArrowheads="1"/>
            </p:cNvSpPr>
            <p:nvPr/>
          </p:nvSpPr>
          <p:spPr bwMode="auto">
            <a:xfrm>
              <a:off x="1031874" y="2758306"/>
              <a:ext cx="1219200" cy="406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chemeClr val="bg1"/>
                  </a:solidFill>
                  <a:latin typeface="+mj-lt"/>
                  <a:cs typeface="Times New Roman" charset="0"/>
                </a:rPr>
                <a:t/>
              </a:r>
              <a:br>
                <a:rPr lang="en-US" sz="1200" b="1" dirty="0">
                  <a:solidFill>
                    <a:schemeClr val="bg1"/>
                  </a:solidFill>
                  <a:latin typeface="+mj-lt"/>
                  <a:cs typeface="Times New Roman" charset="0"/>
                </a:rPr>
              </a:br>
              <a:r>
                <a:rPr lang="en-US" sz="1200" b="1" dirty="0">
                  <a:solidFill>
                    <a:schemeClr val="bg1"/>
                  </a:solidFill>
                  <a:latin typeface="+mj-lt"/>
                  <a:cs typeface="Times New Roman" charset="0"/>
                </a:rPr>
                <a:t> </a:t>
              </a:r>
              <a:r>
                <a:rPr lang="en-US" sz="1200" b="1" dirty="0" smtClean="0">
                  <a:solidFill>
                    <a:schemeClr val="bg1"/>
                  </a:solidFill>
                  <a:latin typeface="+mj-lt"/>
                  <a:cs typeface="Times New Roman" charset="0"/>
                </a:rPr>
                <a:t>CA</a:t>
              </a:r>
              <a:endParaRPr lang="en-US" sz="1200" b="1" dirty="0">
                <a:solidFill>
                  <a:schemeClr val="bg1"/>
                </a:solidFill>
                <a:latin typeface="+mj-lt"/>
                <a:cs typeface="Times New Roman" charset="0"/>
              </a:endParaRPr>
            </a:p>
          </p:txBody>
        </p:sp>
        <p:sp>
          <p:nvSpPr>
            <p:cNvPr id="103" name="Text - Arkansas"/>
            <p:cNvSpPr txBox="1">
              <a:spLocks noChangeArrowheads="1"/>
            </p:cNvSpPr>
            <p:nvPr/>
          </p:nvSpPr>
          <p:spPr bwMode="auto">
            <a:xfrm>
              <a:off x="4784724" y="3328218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chemeClr val="bg1"/>
                  </a:solidFill>
                  <a:latin typeface="+mj-lt"/>
                  <a:cs typeface="Times New Roman" charset="0"/>
                </a:rPr>
                <a:t> </a:t>
              </a:r>
              <a:r>
                <a:rPr lang="en-US" sz="1200" b="1" dirty="0" smtClean="0">
                  <a:solidFill>
                    <a:schemeClr val="bg1"/>
                  </a:solidFill>
                  <a:latin typeface="+mj-lt"/>
                  <a:cs typeface="Times New Roman" charset="0"/>
                </a:rPr>
                <a:t>AR*</a:t>
              </a:r>
              <a:endParaRPr lang="en-US" sz="1200" b="1" baseline="30000" dirty="0">
                <a:solidFill>
                  <a:schemeClr val="bg1"/>
                </a:solidFill>
                <a:latin typeface="+mj-lt"/>
                <a:cs typeface="Times New Roman" charset="0"/>
              </a:endParaRPr>
            </a:p>
          </p:txBody>
        </p:sp>
        <p:sp>
          <p:nvSpPr>
            <p:cNvPr id="104" name="Text - Arizona"/>
            <p:cNvSpPr txBox="1">
              <a:spLocks noChangeArrowheads="1"/>
            </p:cNvSpPr>
            <p:nvPr/>
          </p:nvSpPr>
          <p:spPr bwMode="auto">
            <a:xfrm>
              <a:off x="1946273" y="3290595"/>
              <a:ext cx="1219200" cy="336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65000"/>
                </a:lnSpc>
                <a:spcBef>
                  <a:spcPct val="50000"/>
                </a:spcBef>
              </a:pPr>
              <a:r>
                <a:rPr lang="en-US" sz="1200" b="1" dirty="0">
                  <a:latin typeface="+mj-lt"/>
                  <a:cs typeface="Times New Roman" charset="0"/>
                </a:rPr>
                <a:t/>
              </a:r>
              <a:br>
                <a:rPr lang="en-US" sz="1200" b="1" dirty="0">
                  <a:latin typeface="+mj-lt"/>
                  <a:cs typeface="Times New Roman" charset="0"/>
                </a:rPr>
              </a:br>
              <a:r>
                <a:rPr lang="en-US" sz="1200" b="1" dirty="0" smtClean="0">
                  <a:solidFill>
                    <a:schemeClr val="bg1"/>
                  </a:solidFill>
                  <a:latin typeface="+mj-lt"/>
                  <a:cs typeface="Times New Roman" charset="0"/>
                </a:rPr>
                <a:t>AZ</a:t>
              </a:r>
            </a:p>
          </p:txBody>
        </p:sp>
        <p:sp>
          <p:nvSpPr>
            <p:cNvPr id="105" name="Text - Alaska"/>
            <p:cNvSpPr txBox="1">
              <a:spLocks noChangeArrowheads="1"/>
            </p:cNvSpPr>
            <p:nvPr/>
          </p:nvSpPr>
          <p:spPr bwMode="auto">
            <a:xfrm>
              <a:off x="917576" y="3834632"/>
              <a:ext cx="1219200" cy="406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latin typeface="+mj-lt"/>
                  <a:cs typeface="Times New Roman" charset="0"/>
                </a:rPr>
                <a:t/>
              </a:r>
              <a:br>
                <a:rPr lang="en-US" sz="1200" b="1" dirty="0">
                  <a:latin typeface="+mj-lt"/>
                  <a:cs typeface="Times New Roman" charset="0"/>
                </a:rPr>
              </a:br>
              <a:r>
                <a:rPr lang="en-US" sz="1200" b="1" dirty="0" smtClean="0">
                  <a:latin typeface="+mj-lt"/>
                  <a:cs typeface="Times New Roman" charset="0"/>
                </a:rPr>
                <a:t>AK</a:t>
              </a:r>
              <a:endParaRPr lang="en-US" sz="1200" b="1" dirty="0">
                <a:latin typeface="+mj-lt"/>
                <a:cs typeface="Times New Roman" charset="0"/>
              </a:endParaRPr>
            </a:p>
          </p:txBody>
        </p:sp>
        <p:sp>
          <p:nvSpPr>
            <p:cNvPr id="106" name="Text - Alabama"/>
            <p:cNvSpPr txBox="1">
              <a:spLocks noChangeArrowheads="1"/>
            </p:cNvSpPr>
            <p:nvPr/>
          </p:nvSpPr>
          <p:spPr bwMode="auto">
            <a:xfrm>
              <a:off x="5572124" y="3621906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latin typeface="+mj-lt"/>
                  <a:cs typeface="Times New Roman" charset="0"/>
                </a:rPr>
                <a:t> </a:t>
              </a:r>
              <a:r>
                <a:rPr lang="en-US" sz="1200" b="1" dirty="0" smtClean="0">
                  <a:latin typeface="+mj-lt"/>
                  <a:cs typeface="Times New Roman" charset="0"/>
                </a:rPr>
                <a:t>AL</a:t>
              </a:r>
              <a:endParaRPr lang="en-US" sz="1200" b="1" dirty="0">
                <a:latin typeface="+mj-lt"/>
                <a:cs typeface="Times New Roman" charset="0"/>
              </a:endParaRPr>
            </a:p>
          </p:txBody>
        </p:sp>
        <p:sp>
          <p:nvSpPr>
            <p:cNvPr id="107" name="Line - Vermont"/>
            <p:cNvSpPr>
              <a:spLocks noChangeShapeType="1"/>
            </p:cNvSpPr>
            <p:nvPr/>
          </p:nvSpPr>
          <p:spPr bwMode="auto">
            <a:xfrm>
              <a:off x="7043736" y="1356542"/>
              <a:ext cx="207963" cy="133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latin typeface="+mj-lt"/>
              </a:endParaRPr>
            </a:p>
          </p:txBody>
        </p:sp>
        <p:sp>
          <p:nvSpPr>
            <p:cNvPr id="108" name="Line - Rhode Island"/>
            <p:cNvSpPr>
              <a:spLocks noChangeShapeType="1"/>
            </p:cNvSpPr>
            <p:nvPr/>
          </p:nvSpPr>
          <p:spPr bwMode="auto">
            <a:xfrm>
              <a:off x="7582708" y="1989957"/>
              <a:ext cx="266700" cy="50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latin typeface="+mj-lt"/>
              </a:endParaRPr>
            </a:p>
          </p:txBody>
        </p:sp>
        <p:sp>
          <p:nvSpPr>
            <p:cNvPr id="109" name="Line - New Jersey"/>
            <p:cNvSpPr>
              <a:spLocks noChangeShapeType="1"/>
            </p:cNvSpPr>
            <p:nvPr/>
          </p:nvSpPr>
          <p:spPr bwMode="auto">
            <a:xfrm flipV="1">
              <a:off x="7269162" y="2291580"/>
              <a:ext cx="2635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latin typeface="+mj-lt"/>
              </a:endParaRPr>
            </a:p>
          </p:txBody>
        </p:sp>
        <p:sp>
          <p:nvSpPr>
            <p:cNvPr id="110" name="Line - New Hampshire"/>
            <p:cNvSpPr>
              <a:spLocks noChangeShapeType="1"/>
            </p:cNvSpPr>
            <p:nvPr/>
          </p:nvSpPr>
          <p:spPr bwMode="auto">
            <a:xfrm flipV="1">
              <a:off x="7416799" y="1628006"/>
              <a:ext cx="360363" cy="666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latin typeface="+mj-lt"/>
              </a:endParaRPr>
            </a:p>
          </p:txBody>
        </p:sp>
        <p:sp>
          <p:nvSpPr>
            <p:cNvPr id="111" name="Line - Massachusetts"/>
            <p:cNvSpPr>
              <a:spLocks noChangeShapeType="1"/>
            </p:cNvSpPr>
            <p:nvPr/>
          </p:nvSpPr>
          <p:spPr bwMode="auto">
            <a:xfrm flipV="1">
              <a:off x="7554911" y="1834380"/>
              <a:ext cx="4159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latin typeface="+mj-lt"/>
              </a:endParaRPr>
            </a:p>
          </p:txBody>
        </p:sp>
        <p:sp>
          <p:nvSpPr>
            <p:cNvPr id="112" name="Line - Maryland"/>
            <p:cNvSpPr>
              <a:spLocks noChangeShapeType="1"/>
            </p:cNvSpPr>
            <p:nvPr/>
          </p:nvSpPr>
          <p:spPr bwMode="auto">
            <a:xfrm flipV="1">
              <a:off x="7227887" y="2624955"/>
              <a:ext cx="2635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latin typeface="+mj-lt"/>
              </a:endParaRPr>
            </a:p>
          </p:txBody>
        </p:sp>
        <p:sp>
          <p:nvSpPr>
            <p:cNvPr id="113" name="Line - Hawaii"/>
            <p:cNvSpPr>
              <a:spLocks noChangeShapeType="1"/>
            </p:cNvSpPr>
            <p:nvPr/>
          </p:nvSpPr>
          <p:spPr bwMode="auto">
            <a:xfrm flipH="1" flipV="1">
              <a:off x="2690813" y="4455344"/>
              <a:ext cx="268288" cy="666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latin typeface="+mj-lt"/>
              </a:endParaRPr>
            </a:p>
          </p:txBody>
        </p:sp>
        <p:sp>
          <p:nvSpPr>
            <p:cNvPr id="114" name="Line - District of Columbia"/>
            <p:cNvSpPr>
              <a:spLocks noChangeShapeType="1"/>
            </p:cNvSpPr>
            <p:nvPr/>
          </p:nvSpPr>
          <p:spPr bwMode="auto">
            <a:xfrm flipH="1" flipV="1">
              <a:off x="7000077" y="2605904"/>
              <a:ext cx="440535" cy="2476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latin typeface="+mj-lt"/>
              </a:endParaRPr>
            </a:p>
          </p:txBody>
        </p:sp>
        <p:sp>
          <p:nvSpPr>
            <p:cNvPr id="115" name="Line - Delaware"/>
            <p:cNvSpPr>
              <a:spLocks noChangeShapeType="1"/>
            </p:cNvSpPr>
            <p:nvPr/>
          </p:nvSpPr>
          <p:spPr bwMode="auto">
            <a:xfrm flipV="1">
              <a:off x="7221537" y="2520180"/>
              <a:ext cx="2635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latin typeface="+mj-lt"/>
              </a:endParaRPr>
            </a:p>
          </p:txBody>
        </p:sp>
        <p:sp>
          <p:nvSpPr>
            <p:cNvPr id="116" name="Line - Connecticut"/>
            <p:cNvSpPr>
              <a:spLocks noChangeShapeType="1"/>
            </p:cNvSpPr>
            <p:nvPr/>
          </p:nvSpPr>
          <p:spPr bwMode="auto">
            <a:xfrm>
              <a:off x="7407274" y="2002655"/>
              <a:ext cx="217488" cy="952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latin typeface="+mj-lt"/>
              </a:endParaRPr>
            </a:p>
          </p:txBody>
        </p:sp>
      </p:grpSp>
      <p:sp>
        <p:nvSpPr>
          <p:cNvPr id="132" name="Rectangle 131"/>
          <p:cNvSpPr>
            <a:spLocks noChangeArrowheads="1"/>
          </p:cNvSpPr>
          <p:nvPr/>
        </p:nvSpPr>
        <p:spPr bwMode="auto">
          <a:xfrm>
            <a:off x="4495800" y="5410200"/>
            <a:ext cx="152400" cy="152400"/>
          </a:xfrm>
          <a:prstGeom prst="rect">
            <a:avLst/>
          </a:prstGeom>
          <a:solidFill>
            <a:schemeClr val="accent2"/>
          </a:solidFill>
          <a:ln w="1905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100" b="1" dirty="0">
              <a:solidFill>
                <a:srgbClr val="000000"/>
              </a:solidFill>
              <a:latin typeface="+mj-lt"/>
              <a:cs typeface="Calibri" pitchFamily="34" charset="0"/>
            </a:endParaRPr>
          </a:p>
        </p:txBody>
      </p:sp>
      <p:sp>
        <p:nvSpPr>
          <p:cNvPr id="133" name="Rectangle 132"/>
          <p:cNvSpPr>
            <a:spLocks noChangeArrowheads="1"/>
          </p:cNvSpPr>
          <p:nvPr/>
        </p:nvSpPr>
        <p:spPr bwMode="auto">
          <a:xfrm>
            <a:off x="4495800" y="5638800"/>
            <a:ext cx="152400" cy="152400"/>
          </a:xfrm>
          <a:prstGeom prst="rect">
            <a:avLst/>
          </a:prstGeom>
          <a:solidFill>
            <a:schemeClr val="accent4"/>
          </a:solidFill>
          <a:ln w="1905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100" b="1">
              <a:solidFill>
                <a:srgbClr val="000000"/>
              </a:solidFill>
              <a:latin typeface="+mj-lt"/>
              <a:cs typeface="Calibri" pitchFamily="34" charset="0"/>
            </a:endParaRPr>
          </a:p>
        </p:txBody>
      </p:sp>
      <p:sp>
        <p:nvSpPr>
          <p:cNvPr id="134" name="Text Box 133"/>
          <p:cNvSpPr txBox="1">
            <a:spLocks noChangeArrowheads="1"/>
          </p:cNvSpPr>
          <p:nvPr/>
        </p:nvSpPr>
        <p:spPr bwMode="auto">
          <a:xfrm>
            <a:off x="4705254" y="5559623"/>
            <a:ext cx="212276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b="1" dirty="0" smtClean="0">
                <a:solidFill>
                  <a:srgbClr val="000000"/>
                </a:solidFill>
                <a:latin typeface="+mj-lt"/>
                <a:cs typeface="Calibri" pitchFamily="34" charset="0"/>
              </a:rPr>
              <a:t>Debate Ongoing (4 States)</a:t>
            </a:r>
            <a:endParaRPr lang="en-US" sz="1400" b="1" dirty="0">
              <a:solidFill>
                <a:srgbClr val="000000"/>
              </a:solidFill>
              <a:latin typeface="+mj-lt"/>
              <a:cs typeface="Calibri" pitchFamily="34" charset="0"/>
            </a:endParaRPr>
          </a:p>
        </p:txBody>
      </p:sp>
      <p:sp>
        <p:nvSpPr>
          <p:cNvPr id="135" name="Rectangle 134"/>
          <p:cNvSpPr>
            <a:spLocks noChangeArrowheads="1"/>
          </p:cNvSpPr>
          <p:nvPr/>
        </p:nvSpPr>
        <p:spPr bwMode="auto">
          <a:xfrm>
            <a:off x="4495800" y="5867400"/>
            <a:ext cx="152400" cy="152400"/>
          </a:xfrm>
          <a:prstGeom prst="rect">
            <a:avLst/>
          </a:prstGeom>
          <a:solidFill>
            <a:schemeClr val="tx2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1" dirty="0">
              <a:solidFill>
                <a:srgbClr val="000000"/>
              </a:solidFill>
              <a:latin typeface="+mj-lt"/>
              <a:cs typeface="Calibri" pitchFamily="34" charset="0"/>
            </a:endParaRPr>
          </a:p>
        </p:txBody>
      </p:sp>
      <p:sp>
        <p:nvSpPr>
          <p:cNvPr id="136" name="Text Box 135"/>
          <p:cNvSpPr txBox="1">
            <a:spLocks noChangeArrowheads="1"/>
          </p:cNvSpPr>
          <p:nvPr/>
        </p:nvSpPr>
        <p:spPr bwMode="auto">
          <a:xfrm>
            <a:off x="4705254" y="5331023"/>
            <a:ext cx="411824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b="1" dirty="0" smtClean="0">
                <a:solidFill>
                  <a:srgbClr val="000000"/>
                </a:solidFill>
                <a:latin typeface="+mj-lt"/>
                <a:cs typeface="Calibri" pitchFamily="34" charset="0"/>
              </a:rPr>
              <a:t>Moving Forward at this Time (25 States including DC)</a:t>
            </a:r>
            <a:endParaRPr lang="en-US" sz="1400" b="1" dirty="0">
              <a:solidFill>
                <a:srgbClr val="000000"/>
              </a:solidFill>
              <a:latin typeface="+mj-lt"/>
              <a:cs typeface="Calibri" pitchFamily="34" charset="0"/>
            </a:endParaRPr>
          </a:p>
        </p:txBody>
      </p:sp>
      <p:sp>
        <p:nvSpPr>
          <p:cNvPr id="137" name="Text Box 136"/>
          <p:cNvSpPr txBox="1">
            <a:spLocks noChangeArrowheads="1"/>
          </p:cNvSpPr>
          <p:nvPr/>
        </p:nvSpPr>
        <p:spPr bwMode="auto">
          <a:xfrm>
            <a:off x="4705254" y="5788223"/>
            <a:ext cx="346742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b="1" dirty="0" smtClean="0">
                <a:solidFill>
                  <a:srgbClr val="000000"/>
                </a:solidFill>
                <a:latin typeface="+mj-lt"/>
                <a:cs typeface="Calibri" pitchFamily="34" charset="0"/>
              </a:rPr>
              <a:t>Not Moving Forward at this Time (22 States)</a:t>
            </a:r>
            <a:endParaRPr lang="en-US" sz="1400" b="1" dirty="0">
              <a:solidFill>
                <a:srgbClr val="000000"/>
              </a:solidFill>
              <a:latin typeface="+mj-lt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2969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2" b="7079"/>
          <a:stretch/>
        </p:blipFill>
        <p:spPr>
          <a:xfrm>
            <a:off x="228600" y="1447800"/>
            <a:ext cx="8686800" cy="5011615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S</a:t>
            </a:r>
            <a:r>
              <a:rPr lang="en-US" dirty="0" smtClean="0"/>
              <a:t>tates </a:t>
            </a:r>
            <a:r>
              <a:rPr lang="en-US" dirty="0"/>
              <a:t>T</a:t>
            </a:r>
            <a:r>
              <a:rPr lang="en-US" dirty="0" smtClean="0"/>
              <a:t>hat Do </a:t>
            </a:r>
            <a:r>
              <a:rPr lang="en-US" dirty="0"/>
              <a:t>N</a:t>
            </a:r>
            <a:r>
              <a:rPr lang="en-US" dirty="0" smtClean="0"/>
              <a:t>ot </a:t>
            </a:r>
            <a:r>
              <a:rPr lang="en-US" dirty="0"/>
              <a:t>E</a:t>
            </a:r>
            <a:r>
              <a:rPr lang="en-US" dirty="0" smtClean="0"/>
              <a:t>xpand </a:t>
            </a:r>
            <a:r>
              <a:rPr lang="en-US" dirty="0"/>
              <a:t>Medicaid, </a:t>
            </a:r>
            <a:r>
              <a:rPr lang="en-US" dirty="0" smtClean="0"/>
              <a:t>There Will Be </a:t>
            </a:r>
            <a:r>
              <a:rPr lang="en-US" dirty="0"/>
              <a:t>L</a:t>
            </a:r>
            <a:r>
              <a:rPr lang="en-US" dirty="0" smtClean="0"/>
              <a:t>arge </a:t>
            </a:r>
            <a:r>
              <a:rPr lang="en-US" dirty="0"/>
              <a:t>G</a:t>
            </a:r>
            <a:r>
              <a:rPr lang="en-US" dirty="0" smtClean="0"/>
              <a:t>aps </a:t>
            </a:r>
            <a:r>
              <a:rPr lang="en-US" dirty="0"/>
              <a:t>in C</a:t>
            </a:r>
            <a:r>
              <a:rPr lang="en-US" dirty="0" smtClean="0"/>
              <a:t>overage for Low-Income Adults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091068" y="4495800"/>
            <a:ext cx="2381250" cy="8617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585858"/>
                </a:solidFill>
                <a:latin typeface="Calibri" pitchFamily="34" charset="0"/>
                <a:cs typeface="Meta Offc Pro"/>
              </a:rPr>
              <a:t>Current Medicaid Eligibility Limit for Parents </a:t>
            </a:r>
          </a:p>
          <a:p>
            <a:pPr algn="ctr"/>
            <a:r>
              <a:rPr lang="en-US" sz="1100" b="1" dirty="0" smtClean="0">
                <a:solidFill>
                  <a:srgbClr val="585858"/>
                </a:solidFill>
                <a:latin typeface="Calibri" pitchFamily="34" charset="0"/>
                <a:cs typeface="Meta Offc Pro"/>
              </a:rPr>
              <a:t>Median of 22 States Not Expanding:</a:t>
            </a:r>
          </a:p>
          <a:p>
            <a:pPr algn="ctr"/>
            <a:r>
              <a:rPr lang="en-US" sz="1100" b="1" dirty="0" smtClean="0">
                <a:solidFill>
                  <a:srgbClr val="585858"/>
                </a:solidFill>
                <a:latin typeface="Calibri" pitchFamily="34" charset="0"/>
                <a:cs typeface="Meta Offc Pro"/>
              </a:rPr>
              <a:t>47% FPL</a:t>
            </a:r>
          </a:p>
        </p:txBody>
      </p:sp>
    </p:spTree>
    <p:extLst>
      <p:ext uri="{BB962C8B-B14F-4D97-AF65-F5344CB8AC3E}">
        <p14:creationId xmlns:p14="http://schemas.microsoft.com/office/powerpoint/2010/main" val="100767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1440" y="243840"/>
            <a:ext cx="8961120" cy="670560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</a:schemeClr>
                </a:solidFill>
                <a:cs typeface="Calibri" pitchFamily="34" charset="0"/>
              </a:rPr>
              <a:t>State </a:t>
            </a:r>
            <a:r>
              <a:rPr lang="en-US" dirty="0" smtClean="0">
                <a:solidFill>
                  <a:schemeClr val="tx1">
                    <a:lumMod val="50000"/>
                  </a:schemeClr>
                </a:solidFill>
                <a:cs typeface="Calibri" pitchFamily="34" charset="0"/>
              </a:rPr>
              <a:t>Have Made Their Decisions for 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cs typeface="Calibri" pitchFamily="34" charset="0"/>
              </a:rPr>
              <a:t>Creating Health Insurance </a:t>
            </a:r>
            <a:r>
              <a:rPr lang="en-US" dirty="0" smtClean="0">
                <a:solidFill>
                  <a:schemeClr val="tx1">
                    <a:lumMod val="50000"/>
                  </a:schemeClr>
                </a:solidFill>
                <a:cs typeface="Calibri" pitchFamily="34" charset="0"/>
              </a:rPr>
              <a:t>Marketplaces</a:t>
            </a:r>
            <a:endParaRPr lang="en-US" dirty="0"/>
          </a:p>
        </p:txBody>
      </p:sp>
      <p:sp>
        <p:nvSpPr>
          <p:cNvPr id="5" name="Rectangle 131"/>
          <p:cNvSpPr>
            <a:spLocks noChangeArrowheads="1"/>
          </p:cNvSpPr>
          <p:nvPr/>
        </p:nvSpPr>
        <p:spPr bwMode="auto">
          <a:xfrm>
            <a:off x="4433883" y="5715000"/>
            <a:ext cx="152400" cy="152400"/>
          </a:xfrm>
          <a:prstGeom prst="rect">
            <a:avLst/>
          </a:prstGeom>
          <a:solidFill>
            <a:schemeClr val="accent6"/>
          </a:solidFill>
          <a:ln w="1905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400" b="1" kern="0" dirty="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9" name="Text Box 133"/>
          <p:cNvSpPr txBox="1">
            <a:spLocks noChangeArrowheads="1"/>
          </p:cNvSpPr>
          <p:nvPr/>
        </p:nvSpPr>
        <p:spPr bwMode="auto">
          <a:xfrm>
            <a:off x="4602953" y="5410200"/>
            <a:ext cx="299614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b="1" dirty="0" smtClean="0">
                <a:cs typeface="Calibri" pitchFamily="34" charset="0"/>
              </a:rPr>
              <a:t>Partnership Marketplace (7 </a:t>
            </a:r>
            <a:r>
              <a:rPr lang="en-US" sz="1400" b="1" dirty="0">
                <a:cs typeface="Calibri" pitchFamily="34" charset="0"/>
              </a:rPr>
              <a:t>states)</a:t>
            </a:r>
          </a:p>
        </p:txBody>
      </p:sp>
      <p:sp>
        <p:nvSpPr>
          <p:cNvPr id="10" name="Rectangle 134"/>
          <p:cNvSpPr>
            <a:spLocks noChangeArrowheads="1"/>
          </p:cNvSpPr>
          <p:nvPr/>
        </p:nvSpPr>
        <p:spPr bwMode="auto">
          <a:xfrm>
            <a:off x="4431266" y="5257800"/>
            <a:ext cx="152400" cy="152400"/>
          </a:xfrm>
          <a:prstGeom prst="rect">
            <a:avLst/>
          </a:prstGeom>
          <a:solidFill>
            <a:schemeClr val="accent1"/>
          </a:solidFill>
          <a:ln w="19050">
            <a:solidFill>
              <a:srgbClr val="00004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400" b="1" kern="0" dirty="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11" name="Text Box 135"/>
          <p:cNvSpPr txBox="1">
            <a:spLocks noChangeArrowheads="1"/>
          </p:cNvSpPr>
          <p:nvPr/>
        </p:nvSpPr>
        <p:spPr bwMode="auto">
          <a:xfrm>
            <a:off x="4590356" y="5181600"/>
            <a:ext cx="562044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400" b="1" dirty="0" smtClean="0">
                <a:cs typeface="Calibri" pitchFamily="34" charset="0"/>
              </a:rPr>
              <a:t>State-based Marketplace (17 states including DC)</a:t>
            </a:r>
            <a:endParaRPr lang="en-US" sz="1400" b="1" dirty="0">
              <a:cs typeface="Calibri" pitchFamily="34" charset="0"/>
            </a:endParaRPr>
          </a:p>
        </p:txBody>
      </p:sp>
      <p:sp>
        <p:nvSpPr>
          <p:cNvPr id="12" name="Rectangle 131"/>
          <p:cNvSpPr>
            <a:spLocks noChangeArrowheads="1"/>
          </p:cNvSpPr>
          <p:nvPr/>
        </p:nvSpPr>
        <p:spPr bwMode="auto">
          <a:xfrm>
            <a:off x="4437956" y="5486400"/>
            <a:ext cx="152400" cy="152400"/>
          </a:xfrm>
          <a:prstGeom prst="rect">
            <a:avLst/>
          </a:prstGeom>
          <a:solidFill>
            <a:schemeClr val="accent3"/>
          </a:solidFill>
          <a:ln w="1905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400" b="1" kern="0" dirty="0">
              <a:solidFill>
                <a:srgbClr val="000040">
                  <a:lumMod val="50000"/>
                </a:srgbClr>
              </a:solidFill>
              <a:cs typeface="Calibri" pitchFamily="34" charset="0"/>
            </a:endParaRPr>
          </a:p>
        </p:txBody>
      </p:sp>
      <p:sp>
        <p:nvSpPr>
          <p:cNvPr id="13" name="Text Box 136"/>
          <p:cNvSpPr txBox="1">
            <a:spLocks noChangeArrowheads="1"/>
          </p:cNvSpPr>
          <p:nvPr/>
        </p:nvSpPr>
        <p:spPr bwMode="auto">
          <a:xfrm>
            <a:off x="4592472" y="5638800"/>
            <a:ext cx="436269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400" b="1" dirty="0" smtClean="0">
                <a:cs typeface="Calibri" pitchFamily="34" charset="0"/>
              </a:rPr>
              <a:t>Federally-facilitated Marketplace (27 </a:t>
            </a:r>
            <a:r>
              <a:rPr lang="en-US" sz="1400" b="1" dirty="0">
                <a:cs typeface="Calibri" pitchFamily="34" charset="0"/>
              </a:rPr>
              <a:t>states)</a:t>
            </a:r>
          </a:p>
          <a:p>
            <a:endParaRPr lang="en-US" sz="1400" b="1" dirty="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45" name="Shape - Massachusetts"/>
          <p:cNvSpPr>
            <a:spLocks noChangeAspect="1"/>
          </p:cNvSpPr>
          <p:nvPr/>
        </p:nvSpPr>
        <p:spPr bwMode="auto">
          <a:xfrm>
            <a:off x="7566022" y="1922436"/>
            <a:ext cx="468312" cy="211137"/>
          </a:xfrm>
          <a:custGeom>
            <a:avLst/>
            <a:gdLst>
              <a:gd name="T0" fmla="*/ 0 w 296"/>
              <a:gd name="T1" fmla="*/ 2147483647 h 134"/>
              <a:gd name="T2" fmla="*/ 2147483647 w 296"/>
              <a:gd name="T3" fmla="*/ 2147483647 h 134"/>
              <a:gd name="T4" fmla="*/ 2147483647 w 296"/>
              <a:gd name="T5" fmla="*/ 2147483647 h 134"/>
              <a:gd name="T6" fmla="*/ 2147483647 w 296"/>
              <a:gd name="T7" fmla="*/ 0 h 134"/>
              <a:gd name="T8" fmla="*/ 2147483647 w 296"/>
              <a:gd name="T9" fmla="*/ 2147483647 h 134"/>
              <a:gd name="T10" fmla="*/ 2147483647 w 296"/>
              <a:gd name="T11" fmla="*/ 2147483647 h 134"/>
              <a:gd name="T12" fmla="*/ 2147483647 w 296"/>
              <a:gd name="T13" fmla="*/ 2147483647 h 134"/>
              <a:gd name="T14" fmla="*/ 2147483647 w 296"/>
              <a:gd name="T15" fmla="*/ 2147483647 h 134"/>
              <a:gd name="T16" fmla="*/ 2147483647 w 296"/>
              <a:gd name="T17" fmla="*/ 2147483647 h 134"/>
              <a:gd name="T18" fmla="*/ 2147483647 w 296"/>
              <a:gd name="T19" fmla="*/ 2147483647 h 134"/>
              <a:gd name="T20" fmla="*/ 2147483647 w 296"/>
              <a:gd name="T21" fmla="*/ 2147483647 h 134"/>
              <a:gd name="T22" fmla="*/ 2147483647 w 296"/>
              <a:gd name="T23" fmla="*/ 2147483647 h 134"/>
              <a:gd name="T24" fmla="*/ 2147483647 w 296"/>
              <a:gd name="T25" fmla="*/ 2147483647 h 134"/>
              <a:gd name="T26" fmla="*/ 2147483647 w 296"/>
              <a:gd name="T27" fmla="*/ 2147483647 h 134"/>
              <a:gd name="T28" fmla="*/ 2147483647 w 296"/>
              <a:gd name="T29" fmla="*/ 2147483647 h 134"/>
              <a:gd name="T30" fmla="*/ 2147483647 w 296"/>
              <a:gd name="T31" fmla="*/ 2147483647 h 134"/>
              <a:gd name="T32" fmla="*/ 2147483647 w 296"/>
              <a:gd name="T33" fmla="*/ 2147483647 h 134"/>
              <a:gd name="T34" fmla="*/ 2147483647 w 296"/>
              <a:gd name="T35" fmla="*/ 2147483647 h 134"/>
              <a:gd name="T36" fmla="*/ 2147483647 w 296"/>
              <a:gd name="T37" fmla="*/ 2147483647 h 134"/>
              <a:gd name="T38" fmla="*/ 0 w 296"/>
              <a:gd name="T39" fmla="*/ 2147483647 h 13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96"/>
              <a:gd name="T61" fmla="*/ 0 h 134"/>
              <a:gd name="T62" fmla="*/ 296 w 296"/>
              <a:gd name="T63" fmla="*/ 134 h 134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96" h="134">
                <a:moveTo>
                  <a:pt x="0" y="54"/>
                </a:moveTo>
                <a:lnTo>
                  <a:pt x="151" y="16"/>
                </a:lnTo>
                <a:lnTo>
                  <a:pt x="169" y="18"/>
                </a:lnTo>
                <a:lnTo>
                  <a:pt x="187" y="0"/>
                </a:lnTo>
                <a:lnTo>
                  <a:pt x="202" y="9"/>
                </a:lnTo>
                <a:lnTo>
                  <a:pt x="184" y="48"/>
                </a:lnTo>
                <a:lnTo>
                  <a:pt x="215" y="45"/>
                </a:lnTo>
                <a:lnTo>
                  <a:pt x="233" y="74"/>
                </a:lnTo>
                <a:lnTo>
                  <a:pt x="254" y="77"/>
                </a:lnTo>
                <a:lnTo>
                  <a:pt x="269" y="73"/>
                </a:lnTo>
                <a:lnTo>
                  <a:pt x="269" y="57"/>
                </a:lnTo>
                <a:lnTo>
                  <a:pt x="243" y="36"/>
                </a:lnTo>
                <a:lnTo>
                  <a:pt x="263" y="34"/>
                </a:lnTo>
                <a:lnTo>
                  <a:pt x="296" y="79"/>
                </a:lnTo>
                <a:lnTo>
                  <a:pt x="264" y="106"/>
                </a:lnTo>
                <a:lnTo>
                  <a:pt x="229" y="92"/>
                </a:lnTo>
                <a:lnTo>
                  <a:pt x="206" y="125"/>
                </a:lnTo>
                <a:lnTo>
                  <a:pt x="161" y="92"/>
                </a:lnTo>
                <a:lnTo>
                  <a:pt x="12" y="134"/>
                </a:lnTo>
                <a:lnTo>
                  <a:pt x="0" y="54"/>
                </a:lnTo>
                <a:close/>
              </a:path>
            </a:pathLst>
          </a:custGeom>
          <a:solidFill>
            <a:schemeClr val="accent1"/>
          </a:solidFill>
          <a:ln w="1905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200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76" name="Line - Rhode Island"/>
          <p:cNvSpPr>
            <a:spLocks noChangeShapeType="1"/>
          </p:cNvSpPr>
          <p:nvPr/>
        </p:nvSpPr>
        <p:spPr bwMode="auto">
          <a:xfrm>
            <a:off x="7842247" y="2135161"/>
            <a:ext cx="277812" cy="666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200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78" name="Line - New Hampshire"/>
          <p:cNvSpPr>
            <a:spLocks noChangeShapeType="1"/>
          </p:cNvSpPr>
          <p:nvPr/>
        </p:nvSpPr>
        <p:spPr bwMode="auto">
          <a:xfrm flipV="1">
            <a:off x="7704134" y="1798611"/>
            <a:ext cx="360363" cy="666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200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79" name="Line - Massachusetts"/>
          <p:cNvSpPr>
            <a:spLocks noChangeShapeType="1"/>
          </p:cNvSpPr>
          <p:nvPr/>
        </p:nvSpPr>
        <p:spPr bwMode="auto">
          <a:xfrm>
            <a:off x="7842247" y="2025623"/>
            <a:ext cx="287783" cy="283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200" kern="0">
              <a:solidFill>
                <a:sysClr val="windowText" lastClr="000000"/>
              </a:solidFill>
              <a:latin typeface="Calibri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28600" y="1136623"/>
            <a:ext cx="8242407" cy="4211638"/>
            <a:chOff x="233360" y="1136623"/>
            <a:chExt cx="8242407" cy="4211638"/>
          </a:xfrm>
        </p:grpSpPr>
        <p:sp>
          <p:nvSpPr>
            <p:cNvPr id="14" name="Shape - Wyoming"/>
            <p:cNvSpPr>
              <a:spLocks noChangeAspect="1"/>
            </p:cNvSpPr>
            <p:nvPr/>
          </p:nvSpPr>
          <p:spPr bwMode="auto">
            <a:xfrm>
              <a:off x="3074984" y="2017686"/>
              <a:ext cx="896938" cy="720725"/>
            </a:xfrm>
            <a:custGeom>
              <a:avLst/>
              <a:gdLst>
                <a:gd name="T0" fmla="*/ 2147483647 w 567"/>
                <a:gd name="T1" fmla="*/ 0 h 463"/>
                <a:gd name="T2" fmla="*/ 2147483647 w 567"/>
                <a:gd name="T3" fmla="*/ 2147483647 h 463"/>
                <a:gd name="T4" fmla="*/ 0 w 567"/>
                <a:gd name="T5" fmla="*/ 2147483647 h 463"/>
                <a:gd name="T6" fmla="*/ 2147483647 w 567"/>
                <a:gd name="T7" fmla="*/ 2147483647 h 463"/>
                <a:gd name="T8" fmla="*/ 2147483647 w 567"/>
                <a:gd name="T9" fmla="*/ 2147483647 h 463"/>
                <a:gd name="T10" fmla="*/ 2147483647 w 567"/>
                <a:gd name="T11" fmla="*/ 2147483647 h 463"/>
                <a:gd name="T12" fmla="*/ 2147483647 w 567"/>
                <a:gd name="T13" fmla="*/ 0 h 46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67"/>
                <a:gd name="T22" fmla="*/ 0 h 463"/>
                <a:gd name="T23" fmla="*/ 567 w 567"/>
                <a:gd name="T24" fmla="*/ 463 h 46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67" h="463">
                  <a:moveTo>
                    <a:pt x="55" y="0"/>
                  </a:moveTo>
                  <a:lnTo>
                    <a:pt x="35" y="172"/>
                  </a:lnTo>
                  <a:lnTo>
                    <a:pt x="0" y="420"/>
                  </a:lnTo>
                  <a:lnTo>
                    <a:pt x="164" y="433"/>
                  </a:lnTo>
                  <a:lnTo>
                    <a:pt x="547" y="463"/>
                  </a:lnTo>
                  <a:lnTo>
                    <a:pt x="567" y="47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85" name="Shape - Wisconsin"/>
            <p:cNvSpPr>
              <a:spLocks noChangeAspect="1"/>
            </p:cNvSpPr>
            <p:nvPr/>
          </p:nvSpPr>
          <p:spPr bwMode="auto">
            <a:xfrm>
              <a:off x="5262559" y="1706536"/>
              <a:ext cx="654050" cy="752475"/>
            </a:xfrm>
            <a:custGeom>
              <a:avLst/>
              <a:gdLst>
                <a:gd name="T0" fmla="*/ 30 w 415"/>
                <a:gd name="T1" fmla="*/ 33 h 484"/>
                <a:gd name="T2" fmla="*/ 61 w 415"/>
                <a:gd name="T3" fmla="*/ 28 h 484"/>
                <a:gd name="T4" fmla="*/ 90 w 415"/>
                <a:gd name="T5" fmla="*/ 28 h 484"/>
                <a:gd name="T6" fmla="*/ 107 w 415"/>
                <a:gd name="T7" fmla="*/ 0 h 484"/>
                <a:gd name="T8" fmla="*/ 121 w 415"/>
                <a:gd name="T9" fmla="*/ 36 h 484"/>
                <a:gd name="T10" fmla="*/ 166 w 415"/>
                <a:gd name="T11" fmla="*/ 36 h 484"/>
                <a:gd name="T12" fmla="*/ 189 w 415"/>
                <a:gd name="T13" fmla="*/ 68 h 484"/>
                <a:gd name="T14" fmla="*/ 236 w 415"/>
                <a:gd name="T15" fmla="*/ 59 h 484"/>
                <a:gd name="T16" fmla="*/ 267 w 415"/>
                <a:gd name="T17" fmla="*/ 80 h 484"/>
                <a:gd name="T18" fmla="*/ 325 w 415"/>
                <a:gd name="T19" fmla="*/ 95 h 484"/>
                <a:gd name="T20" fmla="*/ 336 w 415"/>
                <a:gd name="T21" fmla="*/ 121 h 484"/>
                <a:gd name="T22" fmla="*/ 365 w 415"/>
                <a:gd name="T23" fmla="*/ 122 h 484"/>
                <a:gd name="T24" fmla="*/ 356 w 415"/>
                <a:gd name="T25" fmla="*/ 147 h 484"/>
                <a:gd name="T26" fmla="*/ 367 w 415"/>
                <a:gd name="T27" fmla="*/ 176 h 484"/>
                <a:gd name="T28" fmla="*/ 347 w 415"/>
                <a:gd name="T29" fmla="*/ 211 h 484"/>
                <a:gd name="T30" fmla="*/ 361 w 415"/>
                <a:gd name="T31" fmla="*/ 219 h 484"/>
                <a:gd name="T32" fmla="*/ 394 w 415"/>
                <a:gd name="T33" fmla="*/ 180 h 484"/>
                <a:gd name="T34" fmla="*/ 392 w 415"/>
                <a:gd name="T35" fmla="*/ 167 h 484"/>
                <a:gd name="T36" fmla="*/ 406 w 415"/>
                <a:gd name="T37" fmla="*/ 161 h 484"/>
                <a:gd name="T38" fmla="*/ 415 w 415"/>
                <a:gd name="T39" fmla="*/ 180 h 484"/>
                <a:gd name="T40" fmla="*/ 389 w 415"/>
                <a:gd name="T41" fmla="*/ 207 h 484"/>
                <a:gd name="T42" fmla="*/ 379 w 415"/>
                <a:gd name="T43" fmla="*/ 268 h 484"/>
                <a:gd name="T44" fmla="*/ 379 w 415"/>
                <a:gd name="T45" fmla="*/ 371 h 484"/>
                <a:gd name="T46" fmla="*/ 394 w 415"/>
                <a:gd name="T47" fmla="*/ 389 h 484"/>
                <a:gd name="T48" fmla="*/ 388 w 415"/>
                <a:gd name="T49" fmla="*/ 453 h 484"/>
                <a:gd name="T50" fmla="*/ 191 w 415"/>
                <a:gd name="T51" fmla="*/ 484 h 484"/>
                <a:gd name="T52" fmla="*/ 142 w 415"/>
                <a:gd name="T53" fmla="*/ 454 h 484"/>
                <a:gd name="T54" fmla="*/ 152 w 415"/>
                <a:gd name="T55" fmla="*/ 416 h 484"/>
                <a:gd name="T56" fmla="*/ 128 w 415"/>
                <a:gd name="T57" fmla="*/ 374 h 484"/>
                <a:gd name="T58" fmla="*/ 107 w 415"/>
                <a:gd name="T59" fmla="*/ 322 h 484"/>
                <a:gd name="T60" fmla="*/ 52 w 415"/>
                <a:gd name="T61" fmla="*/ 270 h 484"/>
                <a:gd name="T62" fmla="*/ 18 w 415"/>
                <a:gd name="T63" fmla="*/ 270 h 484"/>
                <a:gd name="T64" fmla="*/ 18 w 415"/>
                <a:gd name="T65" fmla="*/ 198 h 484"/>
                <a:gd name="T66" fmla="*/ 0 w 415"/>
                <a:gd name="T67" fmla="*/ 171 h 484"/>
                <a:gd name="T68" fmla="*/ 39 w 415"/>
                <a:gd name="T69" fmla="*/ 130 h 484"/>
                <a:gd name="T70" fmla="*/ 30 w 415"/>
                <a:gd name="T71" fmla="*/ 33 h 48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15"/>
                <a:gd name="T109" fmla="*/ 0 h 484"/>
                <a:gd name="T110" fmla="*/ 415 w 415"/>
                <a:gd name="T111" fmla="*/ 484 h 48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15" h="484">
                  <a:moveTo>
                    <a:pt x="30" y="33"/>
                  </a:moveTo>
                  <a:lnTo>
                    <a:pt x="61" y="28"/>
                  </a:lnTo>
                  <a:lnTo>
                    <a:pt x="90" y="28"/>
                  </a:lnTo>
                  <a:lnTo>
                    <a:pt x="107" y="0"/>
                  </a:lnTo>
                  <a:lnTo>
                    <a:pt x="121" y="36"/>
                  </a:lnTo>
                  <a:lnTo>
                    <a:pt x="166" y="36"/>
                  </a:lnTo>
                  <a:lnTo>
                    <a:pt x="189" y="68"/>
                  </a:lnTo>
                  <a:lnTo>
                    <a:pt x="236" y="59"/>
                  </a:lnTo>
                  <a:lnTo>
                    <a:pt x="267" y="80"/>
                  </a:lnTo>
                  <a:lnTo>
                    <a:pt x="325" y="95"/>
                  </a:lnTo>
                  <a:lnTo>
                    <a:pt x="336" y="121"/>
                  </a:lnTo>
                  <a:lnTo>
                    <a:pt x="365" y="122"/>
                  </a:lnTo>
                  <a:lnTo>
                    <a:pt x="356" y="147"/>
                  </a:lnTo>
                  <a:lnTo>
                    <a:pt x="367" y="176"/>
                  </a:lnTo>
                  <a:lnTo>
                    <a:pt x="347" y="211"/>
                  </a:lnTo>
                  <a:lnTo>
                    <a:pt x="361" y="219"/>
                  </a:lnTo>
                  <a:lnTo>
                    <a:pt x="394" y="180"/>
                  </a:lnTo>
                  <a:lnTo>
                    <a:pt x="392" y="167"/>
                  </a:lnTo>
                  <a:lnTo>
                    <a:pt x="406" y="161"/>
                  </a:lnTo>
                  <a:lnTo>
                    <a:pt x="415" y="180"/>
                  </a:lnTo>
                  <a:lnTo>
                    <a:pt x="389" y="207"/>
                  </a:lnTo>
                  <a:lnTo>
                    <a:pt x="379" y="268"/>
                  </a:lnTo>
                  <a:lnTo>
                    <a:pt x="379" y="371"/>
                  </a:lnTo>
                  <a:lnTo>
                    <a:pt x="394" y="389"/>
                  </a:lnTo>
                  <a:lnTo>
                    <a:pt x="388" y="453"/>
                  </a:lnTo>
                  <a:lnTo>
                    <a:pt x="191" y="484"/>
                  </a:lnTo>
                  <a:lnTo>
                    <a:pt x="142" y="454"/>
                  </a:lnTo>
                  <a:lnTo>
                    <a:pt x="152" y="416"/>
                  </a:lnTo>
                  <a:lnTo>
                    <a:pt x="128" y="374"/>
                  </a:lnTo>
                  <a:lnTo>
                    <a:pt x="107" y="322"/>
                  </a:lnTo>
                  <a:lnTo>
                    <a:pt x="52" y="270"/>
                  </a:lnTo>
                  <a:lnTo>
                    <a:pt x="18" y="270"/>
                  </a:lnTo>
                  <a:lnTo>
                    <a:pt x="18" y="198"/>
                  </a:lnTo>
                  <a:lnTo>
                    <a:pt x="0" y="171"/>
                  </a:lnTo>
                  <a:lnTo>
                    <a:pt x="39" y="130"/>
                  </a:lnTo>
                  <a:lnTo>
                    <a:pt x="30" y="33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15" name="Shape - West Virginia"/>
            <p:cNvSpPr>
              <a:spLocks noChangeAspect="1"/>
            </p:cNvSpPr>
            <p:nvPr/>
          </p:nvSpPr>
          <p:spPr bwMode="auto">
            <a:xfrm>
              <a:off x="6632572" y="2559023"/>
              <a:ext cx="550862" cy="566738"/>
            </a:xfrm>
            <a:custGeom>
              <a:avLst/>
              <a:gdLst>
                <a:gd name="T0" fmla="*/ 2147483647 w 349"/>
                <a:gd name="T1" fmla="*/ 2147483647 h 365"/>
                <a:gd name="T2" fmla="*/ 2147483647 w 349"/>
                <a:gd name="T3" fmla="*/ 2147483647 h 365"/>
                <a:gd name="T4" fmla="*/ 0 w 349"/>
                <a:gd name="T5" fmla="*/ 2147483647 h 365"/>
                <a:gd name="T6" fmla="*/ 2147483647 w 349"/>
                <a:gd name="T7" fmla="*/ 2147483647 h 365"/>
                <a:gd name="T8" fmla="*/ 2147483647 w 349"/>
                <a:gd name="T9" fmla="*/ 2147483647 h 365"/>
                <a:gd name="T10" fmla="*/ 2147483647 w 349"/>
                <a:gd name="T11" fmla="*/ 2147483647 h 365"/>
                <a:gd name="T12" fmla="*/ 2147483647 w 349"/>
                <a:gd name="T13" fmla="*/ 2147483647 h 365"/>
                <a:gd name="T14" fmla="*/ 2147483647 w 349"/>
                <a:gd name="T15" fmla="*/ 2147483647 h 365"/>
                <a:gd name="T16" fmla="*/ 2147483647 w 349"/>
                <a:gd name="T17" fmla="*/ 2147483647 h 365"/>
                <a:gd name="T18" fmla="*/ 2147483647 w 349"/>
                <a:gd name="T19" fmla="*/ 2147483647 h 365"/>
                <a:gd name="T20" fmla="*/ 2147483647 w 349"/>
                <a:gd name="T21" fmla="*/ 2147483647 h 365"/>
                <a:gd name="T22" fmla="*/ 2147483647 w 349"/>
                <a:gd name="T23" fmla="*/ 2147483647 h 365"/>
                <a:gd name="T24" fmla="*/ 2147483647 w 349"/>
                <a:gd name="T25" fmla="*/ 2147483647 h 365"/>
                <a:gd name="T26" fmla="*/ 2147483647 w 349"/>
                <a:gd name="T27" fmla="*/ 2147483647 h 365"/>
                <a:gd name="T28" fmla="*/ 2147483647 w 349"/>
                <a:gd name="T29" fmla="*/ 2147483647 h 365"/>
                <a:gd name="T30" fmla="*/ 2147483647 w 349"/>
                <a:gd name="T31" fmla="*/ 2147483647 h 365"/>
                <a:gd name="T32" fmla="*/ 2147483647 w 349"/>
                <a:gd name="T33" fmla="*/ 0 h 365"/>
                <a:gd name="T34" fmla="*/ 2147483647 w 349"/>
                <a:gd name="T35" fmla="*/ 2147483647 h 365"/>
                <a:gd name="T36" fmla="*/ 2147483647 w 349"/>
                <a:gd name="T37" fmla="*/ 2147483647 h 365"/>
                <a:gd name="T38" fmla="*/ 2147483647 w 349"/>
                <a:gd name="T39" fmla="*/ 2147483647 h 365"/>
                <a:gd name="T40" fmla="*/ 2147483647 w 349"/>
                <a:gd name="T41" fmla="*/ 2147483647 h 36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49"/>
                <a:gd name="T64" fmla="*/ 0 h 365"/>
                <a:gd name="T65" fmla="*/ 349 w 349"/>
                <a:gd name="T66" fmla="*/ 365 h 36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49" h="365">
                  <a:moveTo>
                    <a:pt x="35" y="191"/>
                  </a:moveTo>
                  <a:lnTo>
                    <a:pt x="9" y="184"/>
                  </a:lnTo>
                  <a:lnTo>
                    <a:pt x="0" y="242"/>
                  </a:lnTo>
                  <a:lnTo>
                    <a:pt x="9" y="303"/>
                  </a:lnTo>
                  <a:lnTo>
                    <a:pt x="59" y="344"/>
                  </a:lnTo>
                  <a:lnTo>
                    <a:pt x="71" y="365"/>
                  </a:lnTo>
                  <a:lnTo>
                    <a:pt x="135" y="344"/>
                  </a:lnTo>
                  <a:lnTo>
                    <a:pt x="211" y="295"/>
                  </a:lnTo>
                  <a:lnTo>
                    <a:pt x="234" y="188"/>
                  </a:lnTo>
                  <a:lnTo>
                    <a:pt x="283" y="160"/>
                  </a:lnTo>
                  <a:lnTo>
                    <a:pt x="310" y="94"/>
                  </a:lnTo>
                  <a:lnTo>
                    <a:pt x="349" y="76"/>
                  </a:lnTo>
                  <a:lnTo>
                    <a:pt x="298" y="67"/>
                  </a:lnTo>
                  <a:lnTo>
                    <a:pt x="210" y="115"/>
                  </a:lnTo>
                  <a:lnTo>
                    <a:pt x="196" y="69"/>
                  </a:lnTo>
                  <a:lnTo>
                    <a:pt x="120" y="73"/>
                  </a:lnTo>
                  <a:lnTo>
                    <a:pt x="103" y="0"/>
                  </a:lnTo>
                  <a:lnTo>
                    <a:pt x="83" y="20"/>
                  </a:lnTo>
                  <a:lnTo>
                    <a:pt x="89" y="124"/>
                  </a:lnTo>
                  <a:lnTo>
                    <a:pt x="55" y="133"/>
                  </a:lnTo>
                  <a:lnTo>
                    <a:pt x="35" y="191"/>
                  </a:ln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16" name="Shape - Washington"/>
            <p:cNvSpPr>
              <a:spLocks noChangeAspect="1"/>
            </p:cNvSpPr>
            <p:nvPr/>
          </p:nvSpPr>
          <p:spPr bwMode="auto">
            <a:xfrm>
              <a:off x="1751009" y="1166786"/>
              <a:ext cx="835025" cy="603250"/>
            </a:xfrm>
            <a:custGeom>
              <a:avLst/>
              <a:gdLst>
                <a:gd name="T0" fmla="*/ 2147483647 w 530"/>
                <a:gd name="T1" fmla="*/ 0 h 389"/>
                <a:gd name="T2" fmla="*/ 2147483647 w 530"/>
                <a:gd name="T3" fmla="*/ 2147483647 h 389"/>
                <a:gd name="T4" fmla="*/ 2147483647 w 530"/>
                <a:gd name="T5" fmla="*/ 2147483647 h 389"/>
                <a:gd name="T6" fmla="*/ 2147483647 w 530"/>
                <a:gd name="T7" fmla="*/ 2147483647 h 389"/>
                <a:gd name="T8" fmla="*/ 2147483647 w 530"/>
                <a:gd name="T9" fmla="*/ 2147483647 h 389"/>
                <a:gd name="T10" fmla="*/ 2147483647 w 530"/>
                <a:gd name="T11" fmla="*/ 2147483647 h 389"/>
                <a:gd name="T12" fmla="*/ 2147483647 w 530"/>
                <a:gd name="T13" fmla="*/ 2147483647 h 389"/>
                <a:gd name="T14" fmla="*/ 2147483647 w 530"/>
                <a:gd name="T15" fmla="*/ 2147483647 h 389"/>
                <a:gd name="T16" fmla="*/ 2147483647 w 530"/>
                <a:gd name="T17" fmla="*/ 2147483647 h 389"/>
                <a:gd name="T18" fmla="*/ 2147483647 w 530"/>
                <a:gd name="T19" fmla="*/ 2147483647 h 389"/>
                <a:gd name="T20" fmla="*/ 2147483647 w 530"/>
                <a:gd name="T21" fmla="*/ 2147483647 h 389"/>
                <a:gd name="T22" fmla="*/ 2147483647 w 530"/>
                <a:gd name="T23" fmla="*/ 2147483647 h 389"/>
                <a:gd name="T24" fmla="*/ 2147483647 w 530"/>
                <a:gd name="T25" fmla="*/ 2147483647 h 389"/>
                <a:gd name="T26" fmla="*/ 2147483647 w 530"/>
                <a:gd name="T27" fmla="*/ 2147483647 h 389"/>
                <a:gd name="T28" fmla="*/ 2147483647 w 530"/>
                <a:gd name="T29" fmla="*/ 2147483647 h 389"/>
                <a:gd name="T30" fmla="*/ 2147483647 w 530"/>
                <a:gd name="T31" fmla="*/ 2147483647 h 389"/>
                <a:gd name="T32" fmla="*/ 2147483647 w 530"/>
                <a:gd name="T33" fmla="*/ 2147483647 h 389"/>
                <a:gd name="T34" fmla="*/ 2147483647 w 530"/>
                <a:gd name="T35" fmla="*/ 2147483647 h 389"/>
                <a:gd name="T36" fmla="*/ 2147483647 w 530"/>
                <a:gd name="T37" fmla="*/ 2147483647 h 389"/>
                <a:gd name="T38" fmla="*/ 2147483647 w 530"/>
                <a:gd name="T39" fmla="*/ 2147483647 h 389"/>
                <a:gd name="T40" fmla="*/ 0 w 530"/>
                <a:gd name="T41" fmla="*/ 2147483647 h 389"/>
                <a:gd name="T42" fmla="*/ 2147483647 w 530"/>
                <a:gd name="T43" fmla="*/ 2147483647 h 389"/>
                <a:gd name="T44" fmla="*/ 2147483647 w 530"/>
                <a:gd name="T45" fmla="*/ 2147483647 h 389"/>
                <a:gd name="T46" fmla="*/ 2147483647 w 530"/>
                <a:gd name="T47" fmla="*/ 2147483647 h 389"/>
                <a:gd name="T48" fmla="*/ 2147483647 w 530"/>
                <a:gd name="T49" fmla="*/ 2147483647 h 389"/>
                <a:gd name="T50" fmla="*/ 2147483647 w 530"/>
                <a:gd name="T51" fmla="*/ 2147483647 h 389"/>
                <a:gd name="T52" fmla="*/ 2147483647 w 530"/>
                <a:gd name="T53" fmla="*/ 2147483647 h 389"/>
                <a:gd name="T54" fmla="*/ 2147483647 w 530"/>
                <a:gd name="T55" fmla="*/ 2147483647 h 389"/>
                <a:gd name="T56" fmla="*/ 2147483647 w 530"/>
                <a:gd name="T57" fmla="*/ 2147483647 h 389"/>
                <a:gd name="T58" fmla="*/ 2147483647 w 530"/>
                <a:gd name="T59" fmla="*/ 2147483647 h 389"/>
                <a:gd name="T60" fmla="*/ 2147483647 w 530"/>
                <a:gd name="T61" fmla="*/ 2147483647 h 389"/>
                <a:gd name="T62" fmla="*/ 2147483647 w 530"/>
                <a:gd name="T63" fmla="*/ 2147483647 h 389"/>
                <a:gd name="T64" fmla="*/ 2147483647 w 530"/>
                <a:gd name="T65" fmla="*/ 2147483647 h 389"/>
                <a:gd name="T66" fmla="*/ 2147483647 w 530"/>
                <a:gd name="T67" fmla="*/ 2147483647 h 389"/>
                <a:gd name="T68" fmla="*/ 2147483647 w 530"/>
                <a:gd name="T69" fmla="*/ 2147483647 h 389"/>
                <a:gd name="T70" fmla="*/ 2147483647 w 530"/>
                <a:gd name="T71" fmla="*/ 2147483647 h 389"/>
                <a:gd name="T72" fmla="*/ 2147483647 w 530"/>
                <a:gd name="T73" fmla="*/ 2147483647 h 389"/>
                <a:gd name="T74" fmla="*/ 2147483647 w 530"/>
                <a:gd name="T75" fmla="*/ 0 h 38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30"/>
                <a:gd name="T115" fmla="*/ 0 h 389"/>
                <a:gd name="T116" fmla="*/ 530 w 530"/>
                <a:gd name="T117" fmla="*/ 389 h 38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30" h="389">
                  <a:moveTo>
                    <a:pt x="134" y="0"/>
                  </a:moveTo>
                  <a:lnTo>
                    <a:pt x="243" y="30"/>
                  </a:lnTo>
                  <a:lnTo>
                    <a:pt x="326" y="49"/>
                  </a:lnTo>
                  <a:lnTo>
                    <a:pt x="366" y="58"/>
                  </a:lnTo>
                  <a:lnTo>
                    <a:pt x="408" y="64"/>
                  </a:lnTo>
                  <a:lnTo>
                    <a:pt x="463" y="74"/>
                  </a:lnTo>
                  <a:lnTo>
                    <a:pt x="530" y="86"/>
                  </a:lnTo>
                  <a:lnTo>
                    <a:pt x="487" y="389"/>
                  </a:lnTo>
                  <a:lnTo>
                    <a:pt x="281" y="345"/>
                  </a:lnTo>
                  <a:lnTo>
                    <a:pt x="253" y="365"/>
                  </a:lnTo>
                  <a:lnTo>
                    <a:pt x="216" y="335"/>
                  </a:lnTo>
                  <a:lnTo>
                    <a:pt x="183" y="365"/>
                  </a:lnTo>
                  <a:lnTo>
                    <a:pt x="153" y="339"/>
                  </a:lnTo>
                  <a:lnTo>
                    <a:pt x="68" y="335"/>
                  </a:lnTo>
                  <a:lnTo>
                    <a:pt x="80" y="286"/>
                  </a:lnTo>
                  <a:lnTo>
                    <a:pt x="19" y="281"/>
                  </a:lnTo>
                  <a:lnTo>
                    <a:pt x="13" y="253"/>
                  </a:lnTo>
                  <a:lnTo>
                    <a:pt x="25" y="223"/>
                  </a:lnTo>
                  <a:lnTo>
                    <a:pt x="10" y="196"/>
                  </a:lnTo>
                  <a:lnTo>
                    <a:pt x="11" y="120"/>
                  </a:lnTo>
                  <a:lnTo>
                    <a:pt x="0" y="62"/>
                  </a:lnTo>
                  <a:lnTo>
                    <a:pt x="7" y="40"/>
                  </a:lnTo>
                  <a:lnTo>
                    <a:pt x="34" y="49"/>
                  </a:lnTo>
                  <a:lnTo>
                    <a:pt x="62" y="83"/>
                  </a:lnTo>
                  <a:lnTo>
                    <a:pt x="114" y="91"/>
                  </a:lnTo>
                  <a:lnTo>
                    <a:pt x="128" y="119"/>
                  </a:lnTo>
                  <a:lnTo>
                    <a:pt x="102" y="119"/>
                  </a:lnTo>
                  <a:lnTo>
                    <a:pt x="99" y="143"/>
                  </a:lnTo>
                  <a:lnTo>
                    <a:pt x="114" y="146"/>
                  </a:lnTo>
                  <a:lnTo>
                    <a:pt x="120" y="170"/>
                  </a:lnTo>
                  <a:lnTo>
                    <a:pt x="89" y="187"/>
                  </a:lnTo>
                  <a:lnTo>
                    <a:pt x="89" y="204"/>
                  </a:lnTo>
                  <a:lnTo>
                    <a:pt x="125" y="204"/>
                  </a:lnTo>
                  <a:lnTo>
                    <a:pt x="134" y="162"/>
                  </a:lnTo>
                  <a:lnTo>
                    <a:pt x="161" y="137"/>
                  </a:lnTo>
                  <a:lnTo>
                    <a:pt x="128" y="71"/>
                  </a:lnTo>
                  <a:lnTo>
                    <a:pt x="149" y="5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grpSp>
          <p:nvGrpSpPr>
            <p:cNvPr id="17" name="Shape - Virginia"/>
            <p:cNvGrpSpPr>
              <a:grpSpLocks/>
            </p:cNvGrpSpPr>
            <p:nvPr/>
          </p:nvGrpSpPr>
          <p:grpSpPr bwMode="auto">
            <a:xfrm>
              <a:off x="6564309" y="2678086"/>
              <a:ext cx="1009650" cy="596900"/>
              <a:chOff x="3911" y="1540"/>
              <a:chExt cx="636" cy="376"/>
            </a:xfrm>
            <a:solidFill>
              <a:schemeClr val="accent6"/>
            </a:solidFill>
          </p:grpSpPr>
          <p:sp>
            <p:nvSpPr>
              <p:cNvPr id="18" name="Freeform 65"/>
              <p:cNvSpPr>
                <a:spLocks noChangeAspect="1"/>
              </p:cNvSpPr>
              <p:nvPr/>
            </p:nvSpPr>
            <p:spPr bwMode="auto">
              <a:xfrm>
                <a:off x="3911" y="1540"/>
                <a:ext cx="613" cy="376"/>
              </a:xfrm>
              <a:custGeom>
                <a:avLst/>
                <a:gdLst>
                  <a:gd name="T0" fmla="*/ 102 w 616"/>
                  <a:gd name="T1" fmla="*/ 253 h 383"/>
                  <a:gd name="T2" fmla="*/ 84 w 616"/>
                  <a:gd name="T3" fmla="*/ 290 h 383"/>
                  <a:gd name="T4" fmla="*/ 59 w 616"/>
                  <a:gd name="T5" fmla="*/ 300 h 383"/>
                  <a:gd name="T6" fmla="*/ 57 w 616"/>
                  <a:gd name="T7" fmla="*/ 325 h 383"/>
                  <a:gd name="T8" fmla="*/ 3 w 616"/>
                  <a:gd name="T9" fmla="*/ 343 h 383"/>
                  <a:gd name="T10" fmla="*/ 0 w 616"/>
                  <a:gd name="T11" fmla="*/ 362 h 383"/>
                  <a:gd name="T12" fmla="*/ 144 w 616"/>
                  <a:gd name="T13" fmla="*/ 339 h 383"/>
                  <a:gd name="T14" fmla="*/ 406 w 616"/>
                  <a:gd name="T15" fmla="*/ 287 h 383"/>
                  <a:gd name="T16" fmla="*/ 607 w 616"/>
                  <a:gd name="T17" fmla="*/ 240 h 383"/>
                  <a:gd name="T18" fmla="*/ 607 w 616"/>
                  <a:gd name="T19" fmla="*/ 203 h 383"/>
                  <a:gd name="T20" fmla="*/ 585 w 616"/>
                  <a:gd name="T21" fmla="*/ 191 h 383"/>
                  <a:gd name="T22" fmla="*/ 567 w 616"/>
                  <a:gd name="T23" fmla="*/ 210 h 383"/>
                  <a:gd name="T24" fmla="*/ 556 w 616"/>
                  <a:gd name="T25" fmla="*/ 161 h 383"/>
                  <a:gd name="T26" fmla="*/ 567 w 616"/>
                  <a:gd name="T27" fmla="*/ 118 h 383"/>
                  <a:gd name="T28" fmla="*/ 494 w 616"/>
                  <a:gd name="T29" fmla="*/ 84 h 383"/>
                  <a:gd name="T30" fmla="*/ 442 w 616"/>
                  <a:gd name="T31" fmla="*/ 93 h 383"/>
                  <a:gd name="T32" fmla="*/ 440 w 616"/>
                  <a:gd name="T33" fmla="*/ 27 h 383"/>
                  <a:gd name="T34" fmla="*/ 387 w 616"/>
                  <a:gd name="T35" fmla="*/ 0 h 383"/>
                  <a:gd name="T36" fmla="*/ 346 w 616"/>
                  <a:gd name="T37" fmla="*/ 17 h 383"/>
                  <a:gd name="T38" fmla="*/ 319 w 616"/>
                  <a:gd name="T39" fmla="*/ 80 h 383"/>
                  <a:gd name="T40" fmla="*/ 275 w 616"/>
                  <a:gd name="T41" fmla="*/ 105 h 383"/>
                  <a:gd name="T42" fmla="*/ 255 w 616"/>
                  <a:gd name="T43" fmla="*/ 204 h 383"/>
                  <a:gd name="T44" fmla="*/ 178 w 616"/>
                  <a:gd name="T45" fmla="*/ 253 h 383"/>
                  <a:gd name="T46" fmla="*/ 115 w 616"/>
                  <a:gd name="T47" fmla="*/ 274 h 383"/>
                  <a:gd name="T48" fmla="*/ 102 w 616"/>
                  <a:gd name="T49" fmla="*/ 253 h 38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616"/>
                  <a:gd name="T76" fmla="*/ 0 h 383"/>
                  <a:gd name="T77" fmla="*/ 616 w 616"/>
                  <a:gd name="T78" fmla="*/ 383 h 38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616" h="383">
                    <a:moveTo>
                      <a:pt x="102" y="268"/>
                    </a:moveTo>
                    <a:lnTo>
                      <a:pt x="84" y="307"/>
                    </a:lnTo>
                    <a:lnTo>
                      <a:pt x="59" y="318"/>
                    </a:lnTo>
                    <a:lnTo>
                      <a:pt x="57" y="343"/>
                    </a:lnTo>
                    <a:lnTo>
                      <a:pt x="3" y="362"/>
                    </a:lnTo>
                    <a:lnTo>
                      <a:pt x="0" y="383"/>
                    </a:lnTo>
                    <a:lnTo>
                      <a:pt x="147" y="358"/>
                    </a:lnTo>
                    <a:lnTo>
                      <a:pt x="412" y="303"/>
                    </a:lnTo>
                    <a:lnTo>
                      <a:pt x="616" y="254"/>
                    </a:lnTo>
                    <a:lnTo>
                      <a:pt x="616" y="215"/>
                    </a:lnTo>
                    <a:lnTo>
                      <a:pt x="594" y="203"/>
                    </a:lnTo>
                    <a:lnTo>
                      <a:pt x="576" y="222"/>
                    </a:lnTo>
                    <a:lnTo>
                      <a:pt x="565" y="170"/>
                    </a:lnTo>
                    <a:lnTo>
                      <a:pt x="576" y="124"/>
                    </a:lnTo>
                    <a:lnTo>
                      <a:pt x="500" y="90"/>
                    </a:lnTo>
                    <a:lnTo>
                      <a:pt x="448" y="99"/>
                    </a:lnTo>
                    <a:lnTo>
                      <a:pt x="446" y="27"/>
                    </a:lnTo>
                    <a:lnTo>
                      <a:pt x="393" y="0"/>
                    </a:lnTo>
                    <a:lnTo>
                      <a:pt x="352" y="17"/>
                    </a:lnTo>
                    <a:lnTo>
                      <a:pt x="325" y="84"/>
                    </a:lnTo>
                    <a:lnTo>
                      <a:pt x="278" y="111"/>
                    </a:lnTo>
                    <a:lnTo>
                      <a:pt x="258" y="216"/>
                    </a:lnTo>
                    <a:lnTo>
                      <a:pt x="181" y="268"/>
                    </a:lnTo>
                    <a:lnTo>
                      <a:pt x="118" y="289"/>
                    </a:lnTo>
                    <a:lnTo>
                      <a:pt x="102" y="268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 kern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19" name="Freeform 66"/>
              <p:cNvSpPr>
                <a:spLocks noChangeAspect="1"/>
              </p:cNvSpPr>
              <p:nvPr/>
            </p:nvSpPr>
            <p:spPr bwMode="auto">
              <a:xfrm>
                <a:off x="4506" y="1634"/>
                <a:ext cx="41" cy="69"/>
              </a:xfrm>
              <a:custGeom>
                <a:avLst/>
                <a:gdLst>
                  <a:gd name="T0" fmla="*/ 0 w 42"/>
                  <a:gd name="T1" fmla="*/ 6 h 71"/>
                  <a:gd name="T2" fmla="*/ 39 w 42"/>
                  <a:gd name="T3" fmla="*/ 0 h 71"/>
                  <a:gd name="T4" fmla="*/ 18 w 42"/>
                  <a:gd name="T5" fmla="*/ 65 h 71"/>
                  <a:gd name="T6" fmla="*/ 2 w 42"/>
                  <a:gd name="T7" fmla="*/ 64 h 71"/>
                  <a:gd name="T8" fmla="*/ 0 w 42"/>
                  <a:gd name="T9" fmla="*/ 6 h 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71"/>
                  <a:gd name="T17" fmla="*/ 42 w 42"/>
                  <a:gd name="T18" fmla="*/ 71 h 7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71">
                    <a:moveTo>
                      <a:pt x="0" y="6"/>
                    </a:moveTo>
                    <a:lnTo>
                      <a:pt x="42" y="0"/>
                    </a:lnTo>
                    <a:lnTo>
                      <a:pt x="18" y="71"/>
                    </a:lnTo>
                    <a:lnTo>
                      <a:pt x="2" y="7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 kern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</p:grpSp>
        <p:sp>
          <p:nvSpPr>
            <p:cNvPr id="20" name="Shape - Vermont"/>
            <p:cNvSpPr>
              <a:spLocks noChangeAspect="1"/>
            </p:cNvSpPr>
            <p:nvPr/>
          </p:nvSpPr>
          <p:spPr bwMode="auto">
            <a:xfrm>
              <a:off x="7459659" y="1612873"/>
              <a:ext cx="220663" cy="401638"/>
            </a:xfrm>
            <a:custGeom>
              <a:avLst/>
              <a:gdLst>
                <a:gd name="T0" fmla="*/ 0 w 139"/>
                <a:gd name="T1" fmla="*/ 2147483647 h 257"/>
                <a:gd name="T2" fmla="*/ 2147483647 w 139"/>
                <a:gd name="T3" fmla="*/ 0 h 257"/>
                <a:gd name="T4" fmla="*/ 2147483647 w 139"/>
                <a:gd name="T5" fmla="*/ 2147483647 h 257"/>
                <a:gd name="T6" fmla="*/ 2147483647 w 139"/>
                <a:gd name="T7" fmla="*/ 2147483647 h 257"/>
                <a:gd name="T8" fmla="*/ 2147483647 w 139"/>
                <a:gd name="T9" fmla="*/ 2147483647 h 257"/>
                <a:gd name="T10" fmla="*/ 2147483647 w 139"/>
                <a:gd name="T11" fmla="*/ 2147483647 h 257"/>
                <a:gd name="T12" fmla="*/ 2147483647 w 139"/>
                <a:gd name="T13" fmla="*/ 2147483647 h 257"/>
                <a:gd name="T14" fmla="*/ 2147483647 w 139"/>
                <a:gd name="T15" fmla="*/ 2147483647 h 257"/>
                <a:gd name="T16" fmla="*/ 2147483647 w 139"/>
                <a:gd name="T17" fmla="*/ 2147483647 h 257"/>
                <a:gd name="T18" fmla="*/ 0 w 139"/>
                <a:gd name="T19" fmla="*/ 2147483647 h 25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9"/>
                <a:gd name="T31" fmla="*/ 0 h 257"/>
                <a:gd name="T32" fmla="*/ 139 w 139"/>
                <a:gd name="T33" fmla="*/ 257 h 25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9" h="257">
                  <a:moveTo>
                    <a:pt x="0" y="27"/>
                  </a:moveTo>
                  <a:lnTo>
                    <a:pt x="102" y="0"/>
                  </a:lnTo>
                  <a:lnTo>
                    <a:pt x="139" y="70"/>
                  </a:lnTo>
                  <a:lnTo>
                    <a:pt x="120" y="88"/>
                  </a:lnTo>
                  <a:lnTo>
                    <a:pt x="127" y="243"/>
                  </a:lnTo>
                  <a:lnTo>
                    <a:pt x="69" y="257"/>
                  </a:lnTo>
                  <a:lnTo>
                    <a:pt x="41" y="193"/>
                  </a:lnTo>
                  <a:lnTo>
                    <a:pt x="39" y="117"/>
                  </a:lnTo>
                  <a:lnTo>
                    <a:pt x="14" y="94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21" name="Shape - Utah"/>
            <p:cNvSpPr>
              <a:spLocks noChangeAspect="1"/>
            </p:cNvSpPr>
            <p:nvPr/>
          </p:nvSpPr>
          <p:spPr bwMode="auto">
            <a:xfrm>
              <a:off x="2638422" y="2451073"/>
              <a:ext cx="693737" cy="885825"/>
            </a:xfrm>
            <a:custGeom>
              <a:avLst/>
              <a:gdLst>
                <a:gd name="T0" fmla="*/ 2147483647 w 441"/>
                <a:gd name="T1" fmla="*/ 0 h 569"/>
                <a:gd name="T2" fmla="*/ 2147483647 w 441"/>
                <a:gd name="T3" fmla="*/ 2147483647 h 569"/>
                <a:gd name="T4" fmla="*/ 2147483647 w 441"/>
                <a:gd name="T5" fmla="*/ 2147483647 h 569"/>
                <a:gd name="T6" fmla="*/ 2147483647 w 441"/>
                <a:gd name="T7" fmla="*/ 2147483647 h 569"/>
                <a:gd name="T8" fmla="*/ 2147483647 w 441"/>
                <a:gd name="T9" fmla="*/ 2147483647 h 569"/>
                <a:gd name="T10" fmla="*/ 0 w 441"/>
                <a:gd name="T11" fmla="*/ 2147483647 h 569"/>
                <a:gd name="T12" fmla="*/ 2147483647 w 441"/>
                <a:gd name="T13" fmla="*/ 2147483647 h 569"/>
                <a:gd name="T14" fmla="*/ 2147483647 w 441"/>
                <a:gd name="T15" fmla="*/ 0 h 56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41"/>
                <a:gd name="T25" fmla="*/ 0 h 569"/>
                <a:gd name="T26" fmla="*/ 441 w 441"/>
                <a:gd name="T27" fmla="*/ 569 h 56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41" h="569">
                  <a:moveTo>
                    <a:pt x="82" y="0"/>
                  </a:moveTo>
                  <a:lnTo>
                    <a:pt x="298" y="30"/>
                  </a:lnTo>
                  <a:lnTo>
                    <a:pt x="283" y="139"/>
                  </a:lnTo>
                  <a:lnTo>
                    <a:pt x="441" y="154"/>
                  </a:lnTo>
                  <a:lnTo>
                    <a:pt x="398" y="569"/>
                  </a:lnTo>
                  <a:lnTo>
                    <a:pt x="0" y="526"/>
                  </a:lnTo>
                  <a:lnTo>
                    <a:pt x="40" y="261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22" name="Shape - Texas"/>
            <p:cNvSpPr>
              <a:spLocks noChangeAspect="1"/>
            </p:cNvSpPr>
            <p:nvPr/>
          </p:nvSpPr>
          <p:spPr bwMode="auto">
            <a:xfrm>
              <a:off x="3513134" y="3457548"/>
              <a:ext cx="1816100" cy="1662113"/>
            </a:xfrm>
            <a:custGeom>
              <a:avLst/>
              <a:gdLst>
                <a:gd name="T0" fmla="*/ 2147483647 w 1152"/>
                <a:gd name="T1" fmla="*/ 0 h 1067"/>
                <a:gd name="T2" fmla="*/ 2147483647 w 1152"/>
                <a:gd name="T3" fmla="*/ 2147483647 h 1067"/>
                <a:gd name="T4" fmla="*/ 2147483647 w 1152"/>
                <a:gd name="T5" fmla="*/ 2147483647 h 1067"/>
                <a:gd name="T6" fmla="*/ 2147483647 w 1152"/>
                <a:gd name="T7" fmla="*/ 2147483647 h 1067"/>
                <a:gd name="T8" fmla="*/ 2147483647 w 1152"/>
                <a:gd name="T9" fmla="*/ 2147483647 h 1067"/>
                <a:gd name="T10" fmla="*/ 2147483647 w 1152"/>
                <a:gd name="T11" fmla="*/ 2147483647 h 1067"/>
                <a:gd name="T12" fmla="*/ 2147483647 w 1152"/>
                <a:gd name="T13" fmla="*/ 2147483647 h 1067"/>
                <a:gd name="T14" fmla="*/ 2147483647 w 1152"/>
                <a:gd name="T15" fmla="*/ 2147483647 h 1067"/>
                <a:gd name="T16" fmla="*/ 2147483647 w 1152"/>
                <a:gd name="T17" fmla="*/ 2147483647 h 1067"/>
                <a:gd name="T18" fmla="*/ 2147483647 w 1152"/>
                <a:gd name="T19" fmla="*/ 2147483647 h 1067"/>
                <a:gd name="T20" fmla="*/ 2147483647 w 1152"/>
                <a:gd name="T21" fmla="*/ 2147483647 h 1067"/>
                <a:gd name="T22" fmla="*/ 2147483647 w 1152"/>
                <a:gd name="T23" fmla="*/ 2147483647 h 1067"/>
                <a:gd name="T24" fmla="*/ 2147483647 w 1152"/>
                <a:gd name="T25" fmla="*/ 2147483647 h 1067"/>
                <a:gd name="T26" fmla="*/ 2147483647 w 1152"/>
                <a:gd name="T27" fmla="*/ 2147483647 h 1067"/>
                <a:gd name="T28" fmla="*/ 2147483647 w 1152"/>
                <a:gd name="T29" fmla="*/ 2147483647 h 1067"/>
                <a:gd name="T30" fmla="*/ 2147483647 w 1152"/>
                <a:gd name="T31" fmla="*/ 2147483647 h 1067"/>
                <a:gd name="T32" fmla="*/ 2147483647 w 1152"/>
                <a:gd name="T33" fmla="*/ 2147483647 h 1067"/>
                <a:gd name="T34" fmla="*/ 2147483647 w 1152"/>
                <a:gd name="T35" fmla="*/ 2147483647 h 1067"/>
                <a:gd name="T36" fmla="*/ 2147483647 w 1152"/>
                <a:gd name="T37" fmla="*/ 2147483647 h 1067"/>
                <a:gd name="T38" fmla="*/ 2147483647 w 1152"/>
                <a:gd name="T39" fmla="*/ 2147483647 h 1067"/>
                <a:gd name="T40" fmla="*/ 2147483647 w 1152"/>
                <a:gd name="T41" fmla="*/ 2147483647 h 1067"/>
                <a:gd name="T42" fmla="*/ 2147483647 w 1152"/>
                <a:gd name="T43" fmla="*/ 2147483647 h 1067"/>
                <a:gd name="T44" fmla="*/ 2147483647 w 1152"/>
                <a:gd name="T45" fmla="*/ 2147483647 h 1067"/>
                <a:gd name="T46" fmla="*/ 2147483647 w 1152"/>
                <a:gd name="T47" fmla="*/ 2147483647 h 1067"/>
                <a:gd name="T48" fmla="*/ 2147483647 w 1152"/>
                <a:gd name="T49" fmla="*/ 2147483647 h 1067"/>
                <a:gd name="T50" fmla="*/ 2147483647 w 1152"/>
                <a:gd name="T51" fmla="*/ 2147483647 h 1067"/>
                <a:gd name="T52" fmla="*/ 2147483647 w 1152"/>
                <a:gd name="T53" fmla="*/ 2147483647 h 1067"/>
                <a:gd name="T54" fmla="*/ 2147483647 w 1152"/>
                <a:gd name="T55" fmla="*/ 2147483647 h 1067"/>
                <a:gd name="T56" fmla="*/ 2147483647 w 1152"/>
                <a:gd name="T57" fmla="*/ 2147483647 h 1067"/>
                <a:gd name="T58" fmla="*/ 2147483647 w 1152"/>
                <a:gd name="T59" fmla="*/ 2147483647 h 1067"/>
                <a:gd name="T60" fmla="*/ 2147483647 w 1152"/>
                <a:gd name="T61" fmla="*/ 2147483647 h 1067"/>
                <a:gd name="T62" fmla="*/ 2147483647 w 1152"/>
                <a:gd name="T63" fmla="*/ 2147483647 h 1067"/>
                <a:gd name="T64" fmla="*/ 2147483647 w 1152"/>
                <a:gd name="T65" fmla="*/ 2147483647 h 1067"/>
                <a:gd name="T66" fmla="*/ 2147483647 w 1152"/>
                <a:gd name="T67" fmla="*/ 2147483647 h 1067"/>
                <a:gd name="T68" fmla="*/ 2147483647 w 1152"/>
                <a:gd name="T69" fmla="*/ 2147483647 h 1067"/>
                <a:gd name="T70" fmla="*/ 2147483647 w 1152"/>
                <a:gd name="T71" fmla="*/ 2147483647 h 1067"/>
                <a:gd name="T72" fmla="*/ 2147483647 w 1152"/>
                <a:gd name="T73" fmla="*/ 2147483647 h 1067"/>
                <a:gd name="T74" fmla="*/ 2147483647 w 1152"/>
                <a:gd name="T75" fmla="*/ 2147483647 h 1067"/>
                <a:gd name="T76" fmla="*/ 2147483647 w 1152"/>
                <a:gd name="T77" fmla="*/ 2147483647 h 1067"/>
                <a:gd name="T78" fmla="*/ 2147483647 w 1152"/>
                <a:gd name="T79" fmla="*/ 2147483647 h 1067"/>
                <a:gd name="T80" fmla="*/ 2147483647 w 1152"/>
                <a:gd name="T81" fmla="*/ 2147483647 h 1067"/>
                <a:gd name="T82" fmla="*/ 2147483647 w 1152"/>
                <a:gd name="T83" fmla="*/ 2147483647 h 1067"/>
                <a:gd name="T84" fmla="*/ 2147483647 w 1152"/>
                <a:gd name="T85" fmla="*/ 2147483647 h 1067"/>
                <a:gd name="T86" fmla="*/ 2147483647 w 1152"/>
                <a:gd name="T87" fmla="*/ 2147483647 h 1067"/>
                <a:gd name="T88" fmla="*/ 2147483647 w 1152"/>
                <a:gd name="T89" fmla="*/ 2147483647 h 1067"/>
                <a:gd name="T90" fmla="*/ 2147483647 w 1152"/>
                <a:gd name="T91" fmla="*/ 2147483647 h 1067"/>
                <a:gd name="T92" fmla="*/ 0 w 1152"/>
                <a:gd name="T93" fmla="*/ 2147483647 h 1067"/>
                <a:gd name="T94" fmla="*/ 0 w 1152"/>
                <a:gd name="T95" fmla="*/ 2147483647 h 1067"/>
                <a:gd name="T96" fmla="*/ 2147483647 w 1152"/>
                <a:gd name="T97" fmla="*/ 2147483647 h 1067"/>
                <a:gd name="T98" fmla="*/ 2147483647 w 1152"/>
                <a:gd name="T99" fmla="*/ 2147483647 h 1067"/>
                <a:gd name="T100" fmla="*/ 2147483647 w 1152"/>
                <a:gd name="T101" fmla="*/ 0 h 106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152"/>
                <a:gd name="T154" fmla="*/ 0 h 1067"/>
                <a:gd name="T155" fmla="*/ 1152 w 1152"/>
                <a:gd name="T156" fmla="*/ 1067 h 1067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152" h="1067">
                  <a:moveTo>
                    <a:pt x="334" y="0"/>
                  </a:moveTo>
                  <a:lnTo>
                    <a:pt x="589" y="9"/>
                  </a:lnTo>
                  <a:lnTo>
                    <a:pt x="589" y="203"/>
                  </a:lnTo>
                  <a:lnTo>
                    <a:pt x="719" y="257"/>
                  </a:lnTo>
                  <a:lnTo>
                    <a:pt x="754" y="239"/>
                  </a:lnTo>
                  <a:lnTo>
                    <a:pt x="839" y="281"/>
                  </a:lnTo>
                  <a:lnTo>
                    <a:pt x="890" y="278"/>
                  </a:lnTo>
                  <a:lnTo>
                    <a:pt x="988" y="236"/>
                  </a:lnTo>
                  <a:lnTo>
                    <a:pt x="1045" y="276"/>
                  </a:lnTo>
                  <a:lnTo>
                    <a:pt x="1094" y="287"/>
                  </a:lnTo>
                  <a:lnTo>
                    <a:pt x="1094" y="444"/>
                  </a:lnTo>
                  <a:lnTo>
                    <a:pt x="1152" y="543"/>
                  </a:lnTo>
                  <a:lnTo>
                    <a:pt x="1139" y="677"/>
                  </a:lnTo>
                  <a:lnTo>
                    <a:pt x="1076" y="731"/>
                  </a:lnTo>
                  <a:lnTo>
                    <a:pt x="1063" y="681"/>
                  </a:lnTo>
                  <a:lnTo>
                    <a:pt x="1045" y="704"/>
                  </a:lnTo>
                  <a:lnTo>
                    <a:pt x="1058" y="735"/>
                  </a:lnTo>
                  <a:lnTo>
                    <a:pt x="947" y="815"/>
                  </a:lnTo>
                  <a:lnTo>
                    <a:pt x="920" y="820"/>
                  </a:lnTo>
                  <a:lnTo>
                    <a:pt x="862" y="860"/>
                  </a:lnTo>
                  <a:lnTo>
                    <a:pt x="862" y="883"/>
                  </a:lnTo>
                  <a:lnTo>
                    <a:pt x="844" y="887"/>
                  </a:lnTo>
                  <a:lnTo>
                    <a:pt x="857" y="914"/>
                  </a:lnTo>
                  <a:lnTo>
                    <a:pt x="826" y="954"/>
                  </a:lnTo>
                  <a:lnTo>
                    <a:pt x="844" y="1012"/>
                  </a:lnTo>
                  <a:lnTo>
                    <a:pt x="862" y="1032"/>
                  </a:lnTo>
                  <a:lnTo>
                    <a:pt x="857" y="1067"/>
                  </a:lnTo>
                  <a:lnTo>
                    <a:pt x="812" y="1067"/>
                  </a:lnTo>
                  <a:lnTo>
                    <a:pt x="772" y="1049"/>
                  </a:lnTo>
                  <a:lnTo>
                    <a:pt x="745" y="1054"/>
                  </a:lnTo>
                  <a:lnTo>
                    <a:pt x="656" y="1023"/>
                  </a:lnTo>
                  <a:lnTo>
                    <a:pt x="616" y="900"/>
                  </a:lnTo>
                  <a:lnTo>
                    <a:pt x="553" y="842"/>
                  </a:lnTo>
                  <a:lnTo>
                    <a:pt x="498" y="735"/>
                  </a:lnTo>
                  <a:lnTo>
                    <a:pt x="473" y="725"/>
                  </a:lnTo>
                  <a:lnTo>
                    <a:pt x="443" y="698"/>
                  </a:lnTo>
                  <a:lnTo>
                    <a:pt x="414" y="698"/>
                  </a:lnTo>
                  <a:lnTo>
                    <a:pt x="371" y="689"/>
                  </a:lnTo>
                  <a:lnTo>
                    <a:pt x="338" y="698"/>
                  </a:lnTo>
                  <a:lnTo>
                    <a:pt x="316" y="751"/>
                  </a:lnTo>
                  <a:lnTo>
                    <a:pt x="282" y="760"/>
                  </a:lnTo>
                  <a:lnTo>
                    <a:pt x="209" y="719"/>
                  </a:lnTo>
                  <a:lnTo>
                    <a:pt x="166" y="668"/>
                  </a:lnTo>
                  <a:lnTo>
                    <a:pt x="158" y="607"/>
                  </a:lnTo>
                  <a:lnTo>
                    <a:pt x="127" y="565"/>
                  </a:lnTo>
                  <a:lnTo>
                    <a:pt x="54" y="507"/>
                  </a:lnTo>
                  <a:lnTo>
                    <a:pt x="0" y="446"/>
                  </a:lnTo>
                  <a:lnTo>
                    <a:pt x="0" y="421"/>
                  </a:lnTo>
                  <a:lnTo>
                    <a:pt x="174" y="422"/>
                  </a:lnTo>
                  <a:lnTo>
                    <a:pt x="316" y="434"/>
                  </a:lnTo>
                  <a:lnTo>
                    <a:pt x="334" y="0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23" name="Shape - Tennessee"/>
            <p:cNvSpPr>
              <a:spLocks noChangeAspect="1"/>
            </p:cNvSpPr>
            <p:nvPr/>
          </p:nvSpPr>
          <p:spPr bwMode="auto">
            <a:xfrm>
              <a:off x="5705472" y="3227361"/>
              <a:ext cx="1100137" cy="396875"/>
            </a:xfrm>
            <a:custGeom>
              <a:avLst/>
              <a:gdLst>
                <a:gd name="T0" fmla="*/ 2147483647 w 699"/>
                <a:gd name="T1" fmla="*/ 2147483647 h 255"/>
                <a:gd name="T2" fmla="*/ 2147483647 w 699"/>
                <a:gd name="T3" fmla="*/ 2147483647 h 255"/>
                <a:gd name="T4" fmla="*/ 2147483647 w 699"/>
                <a:gd name="T5" fmla="*/ 2147483647 h 255"/>
                <a:gd name="T6" fmla="*/ 2147483647 w 699"/>
                <a:gd name="T7" fmla="*/ 2147483647 h 255"/>
                <a:gd name="T8" fmla="*/ 0 w 699"/>
                <a:gd name="T9" fmla="*/ 2147483647 h 255"/>
                <a:gd name="T10" fmla="*/ 2147483647 w 699"/>
                <a:gd name="T11" fmla="*/ 2147483647 h 255"/>
                <a:gd name="T12" fmla="*/ 2147483647 w 699"/>
                <a:gd name="T13" fmla="*/ 2147483647 h 255"/>
                <a:gd name="T14" fmla="*/ 2147483647 w 699"/>
                <a:gd name="T15" fmla="*/ 2147483647 h 255"/>
                <a:gd name="T16" fmla="*/ 2147483647 w 699"/>
                <a:gd name="T17" fmla="*/ 2147483647 h 255"/>
                <a:gd name="T18" fmla="*/ 2147483647 w 699"/>
                <a:gd name="T19" fmla="*/ 2147483647 h 255"/>
                <a:gd name="T20" fmla="*/ 2147483647 w 699"/>
                <a:gd name="T21" fmla="*/ 2147483647 h 255"/>
                <a:gd name="T22" fmla="*/ 2147483647 w 699"/>
                <a:gd name="T23" fmla="*/ 0 h 255"/>
                <a:gd name="T24" fmla="*/ 2147483647 w 699"/>
                <a:gd name="T25" fmla="*/ 2147483647 h 255"/>
                <a:gd name="T26" fmla="*/ 2147483647 w 699"/>
                <a:gd name="T27" fmla="*/ 2147483647 h 255"/>
                <a:gd name="T28" fmla="*/ 2147483647 w 699"/>
                <a:gd name="T29" fmla="*/ 2147483647 h 255"/>
                <a:gd name="T30" fmla="*/ 2147483647 w 699"/>
                <a:gd name="T31" fmla="*/ 2147483647 h 25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99"/>
                <a:gd name="T49" fmla="*/ 0 h 255"/>
                <a:gd name="T50" fmla="*/ 699 w 699"/>
                <a:gd name="T51" fmla="*/ 255 h 25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99" h="255">
                  <a:moveTo>
                    <a:pt x="42" y="117"/>
                  </a:moveTo>
                  <a:lnTo>
                    <a:pt x="42" y="121"/>
                  </a:lnTo>
                  <a:lnTo>
                    <a:pt x="30" y="145"/>
                  </a:lnTo>
                  <a:lnTo>
                    <a:pt x="43" y="178"/>
                  </a:lnTo>
                  <a:lnTo>
                    <a:pt x="0" y="206"/>
                  </a:lnTo>
                  <a:lnTo>
                    <a:pt x="9" y="255"/>
                  </a:lnTo>
                  <a:lnTo>
                    <a:pt x="192" y="240"/>
                  </a:lnTo>
                  <a:lnTo>
                    <a:pt x="410" y="215"/>
                  </a:lnTo>
                  <a:lnTo>
                    <a:pt x="519" y="196"/>
                  </a:lnTo>
                  <a:lnTo>
                    <a:pt x="541" y="130"/>
                  </a:lnTo>
                  <a:lnTo>
                    <a:pt x="580" y="127"/>
                  </a:lnTo>
                  <a:lnTo>
                    <a:pt x="699" y="0"/>
                  </a:lnTo>
                  <a:lnTo>
                    <a:pt x="544" y="32"/>
                  </a:lnTo>
                  <a:lnTo>
                    <a:pt x="183" y="84"/>
                  </a:lnTo>
                  <a:lnTo>
                    <a:pt x="186" y="99"/>
                  </a:lnTo>
                  <a:lnTo>
                    <a:pt x="42" y="117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24" name="Shape - South Dakota"/>
            <p:cNvSpPr>
              <a:spLocks noChangeAspect="1"/>
            </p:cNvSpPr>
            <p:nvPr/>
          </p:nvSpPr>
          <p:spPr bwMode="auto">
            <a:xfrm>
              <a:off x="3943347" y="1922436"/>
              <a:ext cx="920750" cy="593725"/>
            </a:xfrm>
            <a:custGeom>
              <a:avLst/>
              <a:gdLst>
                <a:gd name="T0" fmla="*/ 2147483647 w 583"/>
                <a:gd name="T1" fmla="*/ 0 h 380"/>
                <a:gd name="T2" fmla="*/ 2147483647 w 583"/>
                <a:gd name="T3" fmla="*/ 2147483647 h 380"/>
                <a:gd name="T4" fmla="*/ 0 w 583"/>
                <a:gd name="T5" fmla="*/ 2147483647 h 380"/>
                <a:gd name="T6" fmla="*/ 2147483647 w 583"/>
                <a:gd name="T7" fmla="*/ 2147483647 h 380"/>
                <a:gd name="T8" fmla="*/ 2147483647 w 583"/>
                <a:gd name="T9" fmla="*/ 2147483647 h 380"/>
                <a:gd name="T10" fmla="*/ 2147483647 w 583"/>
                <a:gd name="T11" fmla="*/ 2147483647 h 380"/>
                <a:gd name="T12" fmla="*/ 2147483647 w 583"/>
                <a:gd name="T13" fmla="*/ 2147483647 h 380"/>
                <a:gd name="T14" fmla="*/ 2147483647 w 583"/>
                <a:gd name="T15" fmla="*/ 2147483647 h 380"/>
                <a:gd name="T16" fmla="*/ 2147483647 w 583"/>
                <a:gd name="T17" fmla="*/ 2147483647 h 380"/>
                <a:gd name="T18" fmla="*/ 2147483647 w 583"/>
                <a:gd name="T19" fmla="*/ 2147483647 h 380"/>
                <a:gd name="T20" fmla="*/ 2147483647 w 583"/>
                <a:gd name="T21" fmla="*/ 2147483647 h 380"/>
                <a:gd name="T22" fmla="*/ 2147483647 w 583"/>
                <a:gd name="T23" fmla="*/ 2147483647 h 380"/>
                <a:gd name="T24" fmla="*/ 2147483647 w 583"/>
                <a:gd name="T25" fmla="*/ 2147483647 h 380"/>
                <a:gd name="T26" fmla="*/ 2147483647 w 583"/>
                <a:gd name="T27" fmla="*/ 0 h 38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83"/>
                <a:gd name="T43" fmla="*/ 0 h 380"/>
                <a:gd name="T44" fmla="*/ 583 w 583"/>
                <a:gd name="T45" fmla="*/ 380 h 38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83" h="380">
                  <a:moveTo>
                    <a:pt x="11" y="0"/>
                  </a:moveTo>
                  <a:lnTo>
                    <a:pt x="9" y="147"/>
                  </a:lnTo>
                  <a:lnTo>
                    <a:pt x="0" y="320"/>
                  </a:lnTo>
                  <a:lnTo>
                    <a:pt x="424" y="326"/>
                  </a:lnTo>
                  <a:lnTo>
                    <a:pt x="468" y="350"/>
                  </a:lnTo>
                  <a:lnTo>
                    <a:pt x="500" y="317"/>
                  </a:lnTo>
                  <a:lnTo>
                    <a:pt x="583" y="380"/>
                  </a:lnTo>
                  <a:lnTo>
                    <a:pt x="571" y="314"/>
                  </a:lnTo>
                  <a:lnTo>
                    <a:pt x="579" y="264"/>
                  </a:lnTo>
                  <a:lnTo>
                    <a:pt x="583" y="91"/>
                  </a:lnTo>
                  <a:lnTo>
                    <a:pt x="546" y="54"/>
                  </a:lnTo>
                  <a:lnTo>
                    <a:pt x="561" y="6"/>
                  </a:lnTo>
                  <a:lnTo>
                    <a:pt x="284" y="4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25" name="Shape - South Carolina"/>
            <p:cNvSpPr>
              <a:spLocks noChangeAspect="1"/>
            </p:cNvSpPr>
            <p:nvPr/>
          </p:nvSpPr>
          <p:spPr bwMode="auto">
            <a:xfrm>
              <a:off x="6646859" y="3419448"/>
              <a:ext cx="646113" cy="503238"/>
            </a:xfrm>
            <a:custGeom>
              <a:avLst/>
              <a:gdLst>
                <a:gd name="T0" fmla="*/ 2147483647 w 408"/>
                <a:gd name="T1" fmla="*/ 2147483647 h 323"/>
                <a:gd name="T2" fmla="*/ 2147483647 w 408"/>
                <a:gd name="T3" fmla="*/ 2147483647 h 323"/>
                <a:gd name="T4" fmla="*/ 2147483647 w 408"/>
                <a:gd name="T5" fmla="*/ 0 h 323"/>
                <a:gd name="T6" fmla="*/ 2147483647 w 408"/>
                <a:gd name="T7" fmla="*/ 2147483647 h 323"/>
                <a:gd name="T8" fmla="*/ 2147483647 w 408"/>
                <a:gd name="T9" fmla="*/ 2147483647 h 323"/>
                <a:gd name="T10" fmla="*/ 2147483647 w 408"/>
                <a:gd name="T11" fmla="*/ 2147483647 h 323"/>
                <a:gd name="T12" fmla="*/ 2147483647 w 408"/>
                <a:gd name="T13" fmla="*/ 2147483647 h 323"/>
                <a:gd name="T14" fmla="*/ 2147483647 w 408"/>
                <a:gd name="T15" fmla="*/ 2147483647 h 323"/>
                <a:gd name="T16" fmla="*/ 2147483647 w 408"/>
                <a:gd name="T17" fmla="*/ 2147483647 h 323"/>
                <a:gd name="T18" fmla="*/ 2147483647 w 408"/>
                <a:gd name="T19" fmla="*/ 2147483647 h 323"/>
                <a:gd name="T20" fmla="*/ 2147483647 w 408"/>
                <a:gd name="T21" fmla="*/ 2147483647 h 323"/>
                <a:gd name="T22" fmla="*/ 2147483647 w 408"/>
                <a:gd name="T23" fmla="*/ 2147483647 h 323"/>
                <a:gd name="T24" fmla="*/ 2147483647 w 408"/>
                <a:gd name="T25" fmla="*/ 2147483647 h 323"/>
                <a:gd name="T26" fmla="*/ 2147483647 w 408"/>
                <a:gd name="T27" fmla="*/ 2147483647 h 323"/>
                <a:gd name="T28" fmla="*/ 0 w 408"/>
                <a:gd name="T29" fmla="*/ 2147483647 h 323"/>
                <a:gd name="T30" fmla="*/ 2147483647 w 408"/>
                <a:gd name="T31" fmla="*/ 2147483647 h 32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08"/>
                <a:gd name="T49" fmla="*/ 0 h 323"/>
                <a:gd name="T50" fmla="*/ 408 w 408"/>
                <a:gd name="T51" fmla="*/ 323 h 323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08" h="323">
                  <a:moveTo>
                    <a:pt x="15" y="58"/>
                  </a:moveTo>
                  <a:lnTo>
                    <a:pt x="47" y="27"/>
                  </a:lnTo>
                  <a:lnTo>
                    <a:pt x="170" y="0"/>
                  </a:lnTo>
                  <a:lnTo>
                    <a:pt x="207" y="18"/>
                  </a:lnTo>
                  <a:lnTo>
                    <a:pt x="286" y="5"/>
                  </a:lnTo>
                  <a:lnTo>
                    <a:pt x="350" y="51"/>
                  </a:lnTo>
                  <a:lnTo>
                    <a:pt x="408" y="86"/>
                  </a:lnTo>
                  <a:lnTo>
                    <a:pt x="375" y="183"/>
                  </a:lnTo>
                  <a:lnTo>
                    <a:pt x="326" y="233"/>
                  </a:lnTo>
                  <a:lnTo>
                    <a:pt x="272" y="247"/>
                  </a:lnTo>
                  <a:lnTo>
                    <a:pt x="283" y="286"/>
                  </a:lnTo>
                  <a:lnTo>
                    <a:pt x="250" y="323"/>
                  </a:lnTo>
                  <a:lnTo>
                    <a:pt x="187" y="233"/>
                  </a:lnTo>
                  <a:lnTo>
                    <a:pt x="26" y="86"/>
                  </a:lnTo>
                  <a:lnTo>
                    <a:pt x="0" y="86"/>
                  </a:lnTo>
                  <a:lnTo>
                    <a:pt x="15" y="58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26" name="Shape - Rhode Island"/>
            <p:cNvSpPr>
              <a:spLocks noChangeAspect="1"/>
            </p:cNvSpPr>
            <p:nvPr/>
          </p:nvSpPr>
          <p:spPr bwMode="auto">
            <a:xfrm>
              <a:off x="7770809" y="2065311"/>
              <a:ext cx="120650" cy="101600"/>
            </a:xfrm>
            <a:custGeom>
              <a:avLst/>
              <a:gdLst>
                <a:gd name="T0" fmla="*/ 0 w 77"/>
                <a:gd name="T1" fmla="*/ 2147483647 h 64"/>
                <a:gd name="T2" fmla="*/ 2147483647 w 77"/>
                <a:gd name="T3" fmla="*/ 0 h 64"/>
                <a:gd name="T4" fmla="*/ 2147483647 w 77"/>
                <a:gd name="T5" fmla="*/ 2147483647 h 64"/>
                <a:gd name="T6" fmla="*/ 2147483647 w 77"/>
                <a:gd name="T7" fmla="*/ 2147483647 h 64"/>
                <a:gd name="T8" fmla="*/ 2147483647 w 77"/>
                <a:gd name="T9" fmla="*/ 2147483647 h 64"/>
                <a:gd name="T10" fmla="*/ 2147483647 w 77"/>
                <a:gd name="T11" fmla="*/ 2147483647 h 64"/>
                <a:gd name="T12" fmla="*/ 0 w 77"/>
                <a:gd name="T13" fmla="*/ 2147483647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7"/>
                <a:gd name="T22" fmla="*/ 0 h 64"/>
                <a:gd name="T23" fmla="*/ 77 w 77"/>
                <a:gd name="T24" fmla="*/ 64 h 6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7" h="64">
                  <a:moveTo>
                    <a:pt x="0" y="10"/>
                  </a:moveTo>
                  <a:lnTo>
                    <a:pt x="32" y="0"/>
                  </a:lnTo>
                  <a:lnTo>
                    <a:pt x="77" y="33"/>
                  </a:lnTo>
                  <a:lnTo>
                    <a:pt x="68" y="42"/>
                  </a:lnTo>
                  <a:lnTo>
                    <a:pt x="46" y="42"/>
                  </a:lnTo>
                  <a:lnTo>
                    <a:pt x="35" y="64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27" name="Shape - Pennsylvania"/>
            <p:cNvSpPr>
              <a:spLocks noChangeAspect="1"/>
            </p:cNvSpPr>
            <p:nvPr/>
          </p:nvSpPr>
          <p:spPr bwMode="auto">
            <a:xfrm>
              <a:off x="6754809" y="2195486"/>
              <a:ext cx="746125" cy="482600"/>
            </a:xfrm>
            <a:custGeom>
              <a:avLst/>
              <a:gdLst>
                <a:gd name="T0" fmla="*/ 43 w 473"/>
                <a:gd name="T1" fmla="*/ 45 h 310"/>
                <a:gd name="T2" fmla="*/ 0 w 473"/>
                <a:gd name="T3" fmla="*/ 87 h 310"/>
                <a:gd name="T4" fmla="*/ 24 w 473"/>
                <a:gd name="T5" fmla="*/ 237 h 310"/>
                <a:gd name="T6" fmla="*/ 43 w 473"/>
                <a:gd name="T7" fmla="*/ 310 h 310"/>
                <a:gd name="T8" fmla="*/ 124 w 473"/>
                <a:gd name="T9" fmla="*/ 304 h 310"/>
                <a:gd name="T10" fmla="*/ 422 w 473"/>
                <a:gd name="T11" fmla="*/ 248 h 310"/>
                <a:gd name="T12" fmla="*/ 443 w 473"/>
                <a:gd name="T13" fmla="*/ 239 h 310"/>
                <a:gd name="T14" fmla="*/ 473 w 473"/>
                <a:gd name="T15" fmla="*/ 169 h 310"/>
                <a:gd name="T16" fmla="*/ 428 w 473"/>
                <a:gd name="T17" fmla="*/ 130 h 310"/>
                <a:gd name="T18" fmla="*/ 452 w 473"/>
                <a:gd name="T19" fmla="*/ 41 h 310"/>
                <a:gd name="T20" fmla="*/ 418 w 473"/>
                <a:gd name="T21" fmla="*/ 32 h 310"/>
                <a:gd name="T22" fmla="*/ 418 w 473"/>
                <a:gd name="T23" fmla="*/ 9 h 310"/>
                <a:gd name="T24" fmla="*/ 403 w 473"/>
                <a:gd name="T25" fmla="*/ 0 h 310"/>
                <a:gd name="T26" fmla="*/ 57 w 473"/>
                <a:gd name="T27" fmla="*/ 64 h 310"/>
                <a:gd name="T28" fmla="*/ 43 w 473"/>
                <a:gd name="T29" fmla="*/ 45 h 31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73"/>
                <a:gd name="T46" fmla="*/ 0 h 310"/>
                <a:gd name="T47" fmla="*/ 473 w 473"/>
                <a:gd name="T48" fmla="*/ 310 h 31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73" h="310">
                  <a:moveTo>
                    <a:pt x="43" y="45"/>
                  </a:moveTo>
                  <a:lnTo>
                    <a:pt x="0" y="87"/>
                  </a:lnTo>
                  <a:lnTo>
                    <a:pt x="24" y="237"/>
                  </a:lnTo>
                  <a:lnTo>
                    <a:pt x="43" y="310"/>
                  </a:lnTo>
                  <a:lnTo>
                    <a:pt x="124" y="304"/>
                  </a:lnTo>
                  <a:lnTo>
                    <a:pt x="422" y="248"/>
                  </a:lnTo>
                  <a:lnTo>
                    <a:pt x="443" y="239"/>
                  </a:lnTo>
                  <a:lnTo>
                    <a:pt x="473" y="169"/>
                  </a:lnTo>
                  <a:lnTo>
                    <a:pt x="428" y="130"/>
                  </a:lnTo>
                  <a:lnTo>
                    <a:pt x="452" y="41"/>
                  </a:lnTo>
                  <a:lnTo>
                    <a:pt x="418" y="32"/>
                  </a:lnTo>
                  <a:lnTo>
                    <a:pt x="418" y="9"/>
                  </a:lnTo>
                  <a:lnTo>
                    <a:pt x="403" y="0"/>
                  </a:lnTo>
                  <a:lnTo>
                    <a:pt x="57" y="64"/>
                  </a:lnTo>
                  <a:lnTo>
                    <a:pt x="43" y="45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28" name="Shape - Oregon"/>
            <p:cNvSpPr>
              <a:spLocks noChangeAspect="1"/>
            </p:cNvSpPr>
            <p:nvPr/>
          </p:nvSpPr>
          <p:spPr bwMode="auto">
            <a:xfrm>
              <a:off x="1550984" y="1603348"/>
              <a:ext cx="1044575" cy="784225"/>
            </a:xfrm>
            <a:custGeom>
              <a:avLst/>
              <a:gdLst>
                <a:gd name="T0" fmla="*/ 145 w 662"/>
                <a:gd name="T1" fmla="*/ 0 h 505"/>
                <a:gd name="T2" fmla="*/ 126 w 662"/>
                <a:gd name="T3" fmla="*/ 11 h 505"/>
                <a:gd name="T4" fmla="*/ 114 w 662"/>
                <a:gd name="T5" fmla="*/ 55 h 505"/>
                <a:gd name="T6" fmla="*/ 102 w 662"/>
                <a:gd name="T7" fmla="*/ 93 h 505"/>
                <a:gd name="T8" fmla="*/ 93 w 662"/>
                <a:gd name="T9" fmla="*/ 123 h 505"/>
                <a:gd name="T10" fmla="*/ 81 w 662"/>
                <a:gd name="T11" fmla="*/ 155 h 505"/>
                <a:gd name="T12" fmla="*/ 67 w 662"/>
                <a:gd name="T13" fmla="*/ 188 h 505"/>
                <a:gd name="T14" fmla="*/ 50 w 662"/>
                <a:gd name="T15" fmla="*/ 224 h 505"/>
                <a:gd name="T16" fmla="*/ 26 w 662"/>
                <a:gd name="T17" fmla="*/ 266 h 505"/>
                <a:gd name="T18" fmla="*/ 0 w 662"/>
                <a:gd name="T19" fmla="*/ 306 h 505"/>
                <a:gd name="T20" fmla="*/ 0 w 662"/>
                <a:gd name="T21" fmla="*/ 394 h 505"/>
                <a:gd name="T22" fmla="*/ 371 w 662"/>
                <a:gd name="T23" fmla="*/ 470 h 505"/>
                <a:gd name="T24" fmla="*/ 543 w 662"/>
                <a:gd name="T25" fmla="*/ 505 h 505"/>
                <a:gd name="T26" fmla="*/ 579 w 662"/>
                <a:gd name="T27" fmla="*/ 330 h 505"/>
                <a:gd name="T28" fmla="*/ 601 w 662"/>
                <a:gd name="T29" fmla="*/ 315 h 505"/>
                <a:gd name="T30" fmla="*/ 580 w 662"/>
                <a:gd name="T31" fmla="*/ 276 h 505"/>
                <a:gd name="T32" fmla="*/ 591 w 662"/>
                <a:gd name="T33" fmla="*/ 236 h 505"/>
                <a:gd name="T34" fmla="*/ 662 w 662"/>
                <a:gd name="T35" fmla="*/ 169 h 505"/>
                <a:gd name="T36" fmla="*/ 613 w 662"/>
                <a:gd name="T37" fmla="*/ 108 h 505"/>
                <a:gd name="T38" fmla="*/ 407 w 662"/>
                <a:gd name="T39" fmla="*/ 64 h 505"/>
                <a:gd name="T40" fmla="*/ 379 w 662"/>
                <a:gd name="T41" fmla="*/ 82 h 505"/>
                <a:gd name="T42" fmla="*/ 342 w 662"/>
                <a:gd name="T43" fmla="*/ 52 h 505"/>
                <a:gd name="T44" fmla="*/ 309 w 662"/>
                <a:gd name="T45" fmla="*/ 84 h 505"/>
                <a:gd name="T46" fmla="*/ 278 w 662"/>
                <a:gd name="T47" fmla="*/ 52 h 505"/>
                <a:gd name="T48" fmla="*/ 196 w 662"/>
                <a:gd name="T49" fmla="*/ 54 h 505"/>
                <a:gd name="T50" fmla="*/ 206 w 662"/>
                <a:gd name="T51" fmla="*/ 5 h 505"/>
                <a:gd name="T52" fmla="*/ 145 w 662"/>
                <a:gd name="T53" fmla="*/ 0 h 505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662"/>
                <a:gd name="T82" fmla="*/ 0 h 505"/>
                <a:gd name="T83" fmla="*/ 662 w 662"/>
                <a:gd name="T84" fmla="*/ 505 h 505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662" h="505">
                  <a:moveTo>
                    <a:pt x="145" y="0"/>
                  </a:moveTo>
                  <a:lnTo>
                    <a:pt x="126" y="11"/>
                  </a:lnTo>
                  <a:lnTo>
                    <a:pt x="114" y="55"/>
                  </a:lnTo>
                  <a:lnTo>
                    <a:pt x="102" y="93"/>
                  </a:lnTo>
                  <a:lnTo>
                    <a:pt x="93" y="123"/>
                  </a:lnTo>
                  <a:lnTo>
                    <a:pt x="81" y="155"/>
                  </a:lnTo>
                  <a:lnTo>
                    <a:pt x="67" y="188"/>
                  </a:lnTo>
                  <a:lnTo>
                    <a:pt x="50" y="224"/>
                  </a:lnTo>
                  <a:lnTo>
                    <a:pt x="26" y="266"/>
                  </a:lnTo>
                  <a:lnTo>
                    <a:pt x="0" y="306"/>
                  </a:lnTo>
                  <a:lnTo>
                    <a:pt x="0" y="394"/>
                  </a:lnTo>
                  <a:lnTo>
                    <a:pt x="371" y="470"/>
                  </a:lnTo>
                  <a:lnTo>
                    <a:pt x="543" y="505"/>
                  </a:lnTo>
                  <a:lnTo>
                    <a:pt x="579" y="330"/>
                  </a:lnTo>
                  <a:lnTo>
                    <a:pt x="601" y="315"/>
                  </a:lnTo>
                  <a:lnTo>
                    <a:pt x="580" y="276"/>
                  </a:lnTo>
                  <a:lnTo>
                    <a:pt x="591" y="236"/>
                  </a:lnTo>
                  <a:lnTo>
                    <a:pt x="662" y="169"/>
                  </a:lnTo>
                  <a:lnTo>
                    <a:pt x="613" y="108"/>
                  </a:lnTo>
                  <a:lnTo>
                    <a:pt x="407" y="64"/>
                  </a:lnTo>
                  <a:lnTo>
                    <a:pt x="379" y="82"/>
                  </a:lnTo>
                  <a:lnTo>
                    <a:pt x="342" y="52"/>
                  </a:lnTo>
                  <a:lnTo>
                    <a:pt x="309" y="84"/>
                  </a:lnTo>
                  <a:lnTo>
                    <a:pt x="278" y="52"/>
                  </a:lnTo>
                  <a:lnTo>
                    <a:pt x="196" y="54"/>
                  </a:lnTo>
                  <a:lnTo>
                    <a:pt x="206" y="5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29" name="Shape - Oklahoma"/>
            <p:cNvSpPr>
              <a:spLocks noChangeAspect="1"/>
            </p:cNvSpPr>
            <p:nvPr/>
          </p:nvSpPr>
          <p:spPr bwMode="auto">
            <a:xfrm>
              <a:off x="4040184" y="3362298"/>
              <a:ext cx="1125538" cy="534988"/>
            </a:xfrm>
            <a:custGeom>
              <a:avLst/>
              <a:gdLst>
                <a:gd name="T0" fmla="*/ 2147483647 w 713"/>
                <a:gd name="T1" fmla="*/ 0 h 343"/>
                <a:gd name="T2" fmla="*/ 0 w 713"/>
                <a:gd name="T3" fmla="*/ 2147483647 h 343"/>
                <a:gd name="T4" fmla="*/ 2147483647 w 713"/>
                <a:gd name="T5" fmla="*/ 2147483647 h 343"/>
                <a:gd name="T6" fmla="*/ 2147483647 w 713"/>
                <a:gd name="T7" fmla="*/ 2147483647 h 343"/>
                <a:gd name="T8" fmla="*/ 2147483647 w 713"/>
                <a:gd name="T9" fmla="*/ 2147483647 h 343"/>
                <a:gd name="T10" fmla="*/ 2147483647 w 713"/>
                <a:gd name="T11" fmla="*/ 2147483647 h 343"/>
                <a:gd name="T12" fmla="*/ 2147483647 w 713"/>
                <a:gd name="T13" fmla="*/ 2147483647 h 343"/>
                <a:gd name="T14" fmla="*/ 2147483647 w 713"/>
                <a:gd name="T15" fmla="*/ 2147483647 h 343"/>
                <a:gd name="T16" fmla="*/ 2147483647 w 713"/>
                <a:gd name="T17" fmla="*/ 2147483647 h 343"/>
                <a:gd name="T18" fmla="*/ 2147483647 w 713"/>
                <a:gd name="T19" fmla="*/ 2147483647 h 343"/>
                <a:gd name="T20" fmla="*/ 2147483647 w 713"/>
                <a:gd name="T21" fmla="*/ 2147483647 h 343"/>
                <a:gd name="T22" fmla="*/ 2147483647 w 713"/>
                <a:gd name="T23" fmla="*/ 2147483647 h 343"/>
                <a:gd name="T24" fmla="*/ 2147483647 w 713"/>
                <a:gd name="T25" fmla="*/ 0 h 34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13"/>
                <a:gd name="T40" fmla="*/ 0 h 343"/>
                <a:gd name="T41" fmla="*/ 713 w 713"/>
                <a:gd name="T42" fmla="*/ 343 h 34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13" h="343">
                  <a:moveTo>
                    <a:pt x="4" y="0"/>
                  </a:moveTo>
                  <a:lnTo>
                    <a:pt x="0" y="61"/>
                  </a:lnTo>
                  <a:lnTo>
                    <a:pt x="253" y="70"/>
                  </a:lnTo>
                  <a:lnTo>
                    <a:pt x="255" y="266"/>
                  </a:lnTo>
                  <a:lnTo>
                    <a:pt x="385" y="319"/>
                  </a:lnTo>
                  <a:lnTo>
                    <a:pt x="420" y="300"/>
                  </a:lnTo>
                  <a:lnTo>
                    <a:pt x="502" y="343"/>
                  </a:lnTo>
                  <a:lnTo>
                    <a:pt x="556" y="342"/>
                  </a:lnTo>
                  <a:lnTo>
                    <a:pt x="654" y="300"/>
                  </a:lnTo>
                  <a:lnTo>
                    <a:pt x="713" y="340"/>
                  </a:lnTo>
                  <a:lnTo>
                    <a:pt x="713" y="128"/>
                  </a:lnTo>
                  <a:lnTo>
                    <a:pt x="695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30" name="Shape - Ohio"/>
            <p:cNvSpPr>
              <a:spLocks noChangeAspect="1"/>
            </p:cNvSpPr>
            <p:nvPr/>
          </p:nvSpPr>
          <p:spPr bwMode="auto">
            <a:xfrm>
              <a:off x="6249984" y="2328836"/>
              <a:ext cx="547688" cy="619125"/>
            </a:xfrm>
            <a:custGeom>
              <a:avLst/>
              <a:gdLst>
                <a:gd name="T0" fmla="*/ 0 w 345"/>
                <a:gd name="T1" fmla="*/ 89 h 398"/>
                <a:gd name="T2" fmla="*/ 155 w 345"/>
                <a:gd name="T3" fmla="*/ 74 h 398"/>
                <a:gd name="T4" fmla="*/ 188 w 345"/>
                <a:gd name="T5" fmla="*/ 80 h 398"/>
                <a:gd name="T6" fmla="*/ 261 w 345"/>
                <a:gd name="T7" fmla="*/ 46 h 398"/>
                <a:gd name="T8" fmla="*/ 277 w 345"/>
                <a:gd name="T9" fmla="*/ 15 h 398"/>
                <a:gd name="T10" fmla="*/ 321 w 345"/>
                <a:gd name="T11" fmla="*/ 0 h 398"/>
                <a:gd name="T12" fmla="*/ 345 w 345"/>
                <a:gd name="T13" fmla="*/ 150 h 398"/>
                <a:gd name="T14" fmla="*/ 327 w 345"/>
                <a:gd name="T15" fmla="*/ 167 h 398"/>
                <a:gd name="T16" fmla="*/ 331 w 345"/>
                <a:gd name="T17" fmla="*/ 271 h 398"/>
                <a:gd name="T18" fmla="*/ 297 w 345"/>
                <a:gd name="T19" fmla="*/ 280 h 398"/>
                <a:gd name="T20" fmla="*/ 277 w 345"/>
                <a:gd name="T21" fmla="*/ 338 h 398"/>
                <a:gd name="T22" fmla="*/ 251 w 345"/>
                <a:gd name="T23" fmla="*/ 331 h 398"/>
                <a:gd name="T24" fmla="*/ 242 w 345"/>
                <a:gd name="T25" fmla="*/ 398 h 398"/>
                <a:gd name="T26" fmla="*/ 203 w 345"/>
                <a:gd name="T27" fmla="*/ 369 h 398"/>
                <a:gd name="T28" fmla="*/ 127 w 345"/>
                <a:gd name="T29" fmla="*/ 387 h 398"/>
                <a:gd name="T30" fmla="*/ 94 w 345"/>
                <a:gd name="T31" fmla="*/ 362 h 398"/>
                <a:gd name="T32" fmla="*/ 51 w 345"/>
                <a:gd name="T33" fmla="*/ 360 h 398"/>
                <a:gd name="T34" fmla="*/ 29 w 345"/>
                <a:gd name="T35" fmla="*/ 249 h 398"/>
                <a:gd name="T36" fmla="*/ 0 w 345"/>
                <a:gd name="T37" fmla="*/ 89 h 39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45"/>
                <a:gd name="T58" fmla="*/ 0 h 398"/>
                <a:gd name="T59" fmla="*/ 345 w 345"/>
                <a:gd name="T60" fmla="*/ 398 h 39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45" h="398">
                  <a:moveTo>
                    <a:pt x="0" y="89"/>
                  </a:moveTo>
                  <a:lnTo>
                    <a:pt x="155" y="74"/>
                  </a:lnTo>
                  <a:lnTo>
                    <a:pt x="188" y="80"/>
                  </a:lnTo>
                  <a:lnTo>
                    <a:pt x="261" y="46"/>
                  </a:lnTo>
                  <a:lnTo>
                    <a:pt x="277" y="15"/>
                  </a:lnTo>
                  <a:lnTo>
                    <a:pt x="321" y="0"/>
                  </a:lnTo>
                  <a:lnTo>
                    <a:pt x="345" y="150"/>
                  </a:lnTo>
                  <a:lnTo>
                    <a:pt x="327" y="167"/>
                  </a:lnTo>
                  <a:lnTo>
                    <a:pt x="331" y="271"/>
                  </a:lnTo>
                  <a:lnTo>
                    <a:pt x="297" y="280"/>
                  </a:lnTo>
                  <a:lnTo>
                    <a:pt x="277" y="338"/>
                  </a:lnTo>
                  <a:lnTo>
                    <a:pt x="251" y="331"/>
                  </a:lnTo>
                  <a:lnTo>
                    <a:pt x="242" y="398"/>
                  </a:lnTo>
                  <a:lnTo>
                    <a:pt x="203" y="369"/>
                  </a:lnTo>
                  <a:lnTo>
                    <a:pt x="127" y="387"/>
                  </a:lnTo>
                  <a:lnTo>
                    <a:pt x="94" y="362"/>
                  </a:lnTo>
                  <a:lnTo>
                    <a:pt x="51" y="360"/>
                  </a:lnTo>
                  <a:lnTo>
                    <a:pt x="29" y="249"/>
                  </a:lnTo>
                  <a:lnTo>
                    <a:pt x="0" y="89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31" name="Shape - North Dakota"/>
            <p:cNvSpPr>
              <a:spLocks noChangeAspect="1"/>
            </p:cNvSpPr>
            <p:nvPr/>
          </p:nvSpPr>
          <p:spPr bwMode="auto">
            <a:xfrm>
              <a:off x="3973509" y="1436661"/>
              <a:ext cx="876300" cy="506412"/>
            </a:xfrm>
            <a:custGeom>
              <a:avLst/>
              <a:gdLst>
                <a:gd name="T0" fmla="*/ 2147483647 w 555"/>
                <a:gd name="T1" fmla="*/ 0 h 325"/>
                <a:gd name="T2" fmla="*/ 2147483647 w 555"/>
                <a:gd name="T3" fmla="*/ 2147483647 h 325"/>
                <a:gd name="T4" fmla="*/ 2147483647 w 555"/>
                <a:gd name="T5" fmla="*/ 2147483647 h 325"/>
                <a:gd name="T6" fmla="*/ 2147483647 w 555"/>
                <a:gd name="T7" fmla="*/ 2147483647 h 325"/>
                <a:gd name="T8" fmla="*/ 2147483647 w 555"/>
                <a:gd name="T9" fmla="*/ 2147483647 h 325"/>
                <a:gd name="T10" fmla="*/ 2147483647 w 555"/>
                <a:gd name="T11" fmla="*/ 2147483647 h 325"/>
                <a:gd name="T12" fmla="*/ 2147483647 w 555"/>
                <a:gd name="T13" fmla="*/ 2147483647 h 325"/>
                <a:gd name="T14" fmla="*/ 0 w 555"/>
                <a:gd name="T15" fmla="*/ 2147483647 h 325"/>
                <a:gd name="T16" fmla="*/ 2147483647 w 555"/>
                <a:gd name="T17" fmla="*/ 0 h 3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55"/>
                <a:gd name="T28" fmla="*/ 0 h 325"/>
                <a:gd name="T29" fmla="*/ 555 w 555"/>
                <a:gd name="T30" fmla="*/ 325 h 3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55" h="325">
                  <a:moveTo>
                    <a:pt x="2" y="0"/>
                  </a:moveTo>
                  <a:lnTo>
                    <a:pt x="465" y="10"/>
                  </a:lnTo>
                  <a:lnTo>
                    <a:pt x="500" y="106"/>
                  </a:lnTo>
                  <a:lnTo>
                    <a:pt x="532" y="179"/>
                  </a:lnTo>
                  <a:lnTo>
                    <a:pt x="555" y="298"/>
                  </a:lnTo>
                  <a:lnTo>
                    <a:pt x="541" y="325"/>
                  </a:lnTo>
                  <a:lnTo>
                    <a:pt x="370" y="320"/>
                  </a:lnTo>
                  <a:lnTo>
                    <a:pt x="0" y="31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32" name="Shape - North Carolina"/>
            <p:cNvSpPr>
              <a:spLocks noChangeAspect="1"/>
            </p:cNvSpPr>
            <p:nvPr/>
          </p:nvSpPr>
          <p:spPr bwMode="auto">
            <a:xfrm>
              <a:off x="6518272" y="3073373"/>
              <a:ext cx="1112837" cy="479425"/>
            </a:xfrm>
            <a:custGeom>
              <a:avLst/>
              <a:gdLst>
                <a:gd name="T0" fmla="*/ 2147483647 w 704"/>
                <a:gd name="T1" fmla="*/ 2147483647 h 308"/>
                <a:gd name="T2" fmla="*/ 0 w 704"/>
                <a:gd name="T3" fmla="*/ 2147483647 h 308"/>
                <a:gd name="T4" fmla="*/ 2147483647 w 704"/>
                <a:gd name="T5" fmla="*/ 2147483647 h 308"/>
                <a:gd name="T6" fmla="*/ 2147483647 w 704"/>
                <a:gd name="T7" fmla="*/ 2147483647 h 308"/>
                <a:gd name="T8" fmla="*/ 2147483647 w 704"/>
                <a:gd name="T9" fmla="*/ 2147483647 h 308"/>
                <a:gd name="T10" fmla="*/ 2147483647 w 704"/>
                <a:gd name="T11" fmla="*/ 2147483647 h 308"/>
                <a:gd name="T12" fmla="*/ 2147483647 w 704"/>
                <a:gd name="T13" fmla="*/ 2147483647 h 308"/>
                <a:gd name="T14" fmla="*/ 2147483647 w 704"/>
                <a:gd name="T15" fmla="*/ 2147483647 h 308"/>
                <a:gd name="T16" fmla="*/ 2147483647 w 704"/>
                <a:gd name="T17" fmla="*/ 2147483647 h 308"/>
                <a:gd name="T18" fmla="*/ 2147483647 w 704"/>
                <a:gd name="T19" fmla="*/ 2147483647 h 308"/>
                <a:gd name="T20" fmla="*/ 2147483647 w 704"/>
                <a:gd name="T21" fmla="*/ 2147483647 h 308"/>
                <a:gd name="T22" fmla="*/ 2147483647 w 704"/>
                <a:gd name="T23" fmla="*/ 2147483647 h 308"/>
                <a:gd name="T24" fmla="*/ 2147483647 w 704"/>
                <a:gd name="T25" fmla="*/ 2147483647 h 308"/>
                <a:gd name="T26" fmla="*/ 2147483647 w 704"/>
                <a:gd name="T27" fmla="*/ 2147483647 h 308"/>
                <a:gd name="T28" fmla="*/ 2147483647 w 704"/>
                <a:gd name="T29" fmla="*/ 2147483647 h 308"/>
                <a:gd name="T30" fmla="*/ 2147483647 w 704"/>
                <a:gd name="T31" fmla="*/ 2147483647 h 308"/>
                <a:gd name="T32" fmla="*/ 2147483647 w 704"/>
                <a:gd name="T33" fmla="*/ 2147483647 h 308"/>
                <a:gd name="T34" fmla="*/ 2147483647 w 704"/>
                <a:gd name="T35" fmla="*/ 2147483647 h 308"/>
                <a:gd name="T36" fmla="*/ 2147483647 w 704"/>
                <a:gd name="T37" fmla="*/ 2147483647 h 308"/>
                <a:gd name="T38" fmla="*/ 2147483647 w 704"/>
                <a:gd name="T39" fmla="*/ 2147483647 h 308"/>
                <a:gd name="T40" fmla="*/ 2147483647 w 704"/>
                <a:gd name="T41" fmla="*/ 2147483647 h 308"/>
                <a:gd name="T42" fmla="*/ 2147483647 w 704"/>
                <a:gd name="T43" fmla="*/ 2147483647 h 308"/>
                <a:gd name="T44" fmla="*/ 2147483647 w 704"/>
                <a:gd name="T45" fmla="*/ 2147483647 h 308"/>
                <a:gd name="T46" fmla="*/ 2147483647 w 704"/>
                <a:gd name="T47" fmla="*/ 2147483647 h 308"/>
                <a:gd name="T48" fmla="*/ 2147483647 w 704"/>
                <a:gd name="T49" fmla="*/ 2147483647 h 308"/>
                <a:gd name="T50" fmla="*/ 2147483647 w 704"/>
                <a:gd name="T51" fmla="*/ 2147483647 h 308"/>
                <a:gd name="T52" fmla="*/ 2147483647 w 704"/>
                <a:gd name="T53" fmla="*/ 2147483647 h 308"/>
                <a:gd name="T54" fmla="*/ 2147483647 w 704"/>
                <a:gd name="T55" fmla="*/ 2147483647 h 308"/>
                <a:gd name="T56" fmla="*/ 2147483647 w 704"/>
                <a:gd name="T57" fmla="*/ 2147483647 h 308"/>
                <a:gd name="T58" fmla="*/ 2147483647 w 704"/>
                <a:gd name="T59" fmla="*/ 0 h 308"/>
                <a:gd name="T60" fmla="*/ 2147483647 w 704"/>
                <a:gd name="T61" fmla="*/ 2147483647 h 308"/>
                <a:gd name="T62" fmla="*/ 2147483647 w 704"/>
                <a:gd name="T63" fmla="*/ 2147483647 h 308"/>
                <a:gd name="T64" fmla="*/ 2147483647 w 704"/>
                <a:gd name="T65" fmla="*/ 2147483647 h 308"/>
                <a:gd name="T66" fmla="*/ 2147483647 w 704"/>
                <a:gd name="T67" fmla="*/ 2147483647 h 30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704"/>
                <a:gd name="T103" fmla="*/ 0 h 308"/>
                <a:gd name="T104" fmla="*/ 704 w 704"/>
                <a:gd name="T105" fmla="*/ 308 h 30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704" h="308">
                  <a:moveTo>
                    <a:pt x="24" y="228"/>
                  </a:moveTo>
                  <a:lnTo>
                    <a:pt x="0" y="294"/>
                  </a:lnTo>
                  <a:lnTo>
                    <a:pt x="91" y="285"/>
                  </a:lnTo>
                  <a:lnTo>
                    <a:pt x="127" y="255"/>
                  </a:lnTo>
                  <a:lnTo>
                    <a:pt x="251" y="222"/>
                  </a:lnTo>
                  <a:lnTo>
                    <a:pt x="285" y="240"/>
                  </a:lnTo>
                  <a:lnTo>
                    <a:pt x="367" y="228"/>
                  </a:lnTo>
                  <a:lnTo>
                    <a:pt x="367" y="233"/>
                  </a:lnTo>
                  <a:lnTo>
                    <a:pt x="489" y="308"/>
                  </a:lnTo>
                  <a:lnTo>
                    <a:pt x="561" y="286"/>
                  </a:lnTo>
                  <a:lnTo>
                    <a:pt x="601" y="201"/>
                  </a:lnTo>
                  <a:lnTo>
                    <a:pt x="671" y="177"/>
                  </a:lnTo>
                  <a:lnTo>
                    <a:pt x="704" y="115"/>
                  </a:lnTo>
                  <a:lnTo>
                    <a:pt x="702" y="39"/>
                  </a:lnTo>
                  <a:lnTo>
                    <a:pt x="693" y="101"/>
                  </a:lnTo>
                  <a:lnTo>
                    <a:pt x="655" y="155"/>
                  </a:lnTo>
                  <a:lnTo>
                    <a:pt x="640" y="151"/>
                  </a:lnTo>
                  <a:lnTo>
                    <a:pt x="587" y="165"/>
                  </a:lnTo>
                  <a:lnTo>
                    <a:pt x="587" y="148"/>
                  </a:lnTo>
                  <a:lnTo>
                    <a:pt x="640" y="130"/>
                  </a:lnTo>
                  <a:lnTo>
                    <a:pt x="592" y="124"/>
                  </a:lnTo>
                  <a:lnTo>
                    <a:pt x="646" y="107"/>
                  </a:lnTo>
                  <a:lnTo>
                    <a:pt x="666" y="116"/>
                  </a:lnTo>
                  <a:lnTo>
                    <a:pt x="677" y="57"/>
                  </a:lnTo>
                  <a:lnTo>
                    <a:pt x="663" y="43"/>
                  </a:lnTo>
                  <a:lnTo>
                    <a:pt x="599" y="67"/>
                  </a:lnTo>
                  <a:lnTo>
                    <a:pt x="601" y="31"/>
                  </a:lnTo>
                  <a:lnTo>
                    <a:pt x="628" y="40"/>
                  </a:lnTo>
                  <a:lnTo>
                    <a:pt x="663" y="13"/>
                  </a:lnTo>
                  <a:lnTo>
                    <a:pt x="644" y="0"/>
                  </a:lnTo>
                  <a:lnTo>
                    <a:pt x="434" y="48"/>
                  </a:lnTo>
                  <a:lnTo>
                    <a:pt x="176" y="100"/>
                  </a:lnTo>
                  <a:lnTo>
                    <a:pt x="58" y="227"/>
                  </a:lnTo>
                  <a:lnTo>
                    <a:pt x="24" y="228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grpSp>
          <p:nvGrpSpPr>
            <p:cNvPr id="33" name="Shape - New York"/>
            <p:cNvGrpSpPr>
              <a:grpSpLocks/>
            </p:cNvGrpSpPr>
            <p:nvPr/>
          </p:nvGrpSpPr>
          <p:grpSpPr bwMode="auto">
            <a:xfrm>
              <a:off x="6818309" y="1649386"/>
              <a:ext cx="1044575" cy="700087"/>
              <a:chOff x="4071" y="893"/>
              <a:chExt cx="658" cy="440"/>
            </a:xfrm>
            <a:solidFill>
              <a:schemeClr val="accent1"/>
            </a:solidFill>
          </p:grpSpPr>
          <p:sp>
            <p:nvSpPr>
              <p:cNvPr id="34" name="Shape -"/>
              <p:cNvSpPr>
                <a:spLocks noChangeAspect="1"/>
              </p:cNvSpPr>
              <p:nvPr/>
            </p:nvSpPr>
            <p:spPr bwMode="auto">
              <a:xfrm>
                <a:off x="4071" y="893"/>
                <a:ext cx="521" cy="417"/>
              </a:xfrm>
              <a:custGeom>
                <a:avLst/>
                <a:gdLst>
                  <a:gd name="T0" fmla="*/ 41 w 524"/>
                  <a:gd name="T1" fmla="*/ 286 h 426"/>
                  <a:gd name="T2" fmla="*/ 90 w 524"/>
                  <a:gd name="T3" fmla="*/ 261 h 426"/>
                  <a:gd name="T4" fmla="*/ 157 w 524"/>
                  <a:gd name="T5" fmla="*/ 255 h 426"/>
                  <a:gd name="T6" fmla="*/ 173 w 524"/>
                  <a:gd name="T7" fmla="*/ 233 h 426"/>
                  <a:gd name="T8" fmla="*/ 197 w 524"/>
                  <a:gd name="T9" fmla="*/ 230 h 426"/>
                  <a:gd name="T10" fmla="*/ 211 w 524"/>
                  <a:gd name="T11" fmla="*/ 206 h 426"/>
                  <a:gd name="T12" fmla="*/ 233 w 524"/>
                  <a:gd name="T13" fmla="*/ 197 h 426"/>
                  <a:gd name="T14" fmla="*/ 223 w 524"/>
                  <a:gd name="T15" fmla="*/ 152 h 426"/>
                  <a:gd name="T16" fmla="*/ 209 w 524"/>
                  <a:gd name="T17" fmla="*/ 140 h 426"/>
                  <a:gd name="T18" fmla="*/ 237 w 524"/>
                  <a:gd name="T19" fmla="*/ 104 h 426"/>
                  <a:gd name="T20" fmla="*/ 255 w 524"/>
                  <a:gd name="T21" fmla="*/ 104 h 426"/>
                  <a:gd name="T22" fmla="*/ 316 w 524"/>
                  <a:gd name="T23" fmla="*/ 28 h 426"/>
                  <a:gd name="T24" fmla="*/ 410 w 524"/>
                  <a:gd name="T25" fmla="*/ 0 h 426"/>
                  <a:gd name="T26" fmla="*/ 421 w 524"/>
                  <a:gd name="T27" fmla="*/ 72 h 426"/>
                  <a:gd name="T28" fmla="*/ 425 w 524"/>
                  <a:gd name="T29" fmla="*/ 69 h 426"/>
                  <a:gd name="T30" fmla="*/ 448 w 524"/>
                  <a:gd name="T31" fmla="*/ 94 h 426"/>
                  <a:gd name="T32" fmla="*/ 449 w 524"/>
                  <a:gd name="T33" fmla="*/ 167 h 426"/>
                  <a:gd name="T34" fmla="*/ 477 w 524"/>
                  <a:gd name="T35" fmla="*/ 227 h 426"/>
                  <a:gd name="T36" fmla="*/ 488 w 524"/>
                  <a:gd name="T37" fmla="*/ 304 h 426"/>
                  <a:gd name="T38" fmla="*/ 491 w 524"/>
                  <a:gd name="T39" fmla="*/ 371 h 426"/>
                  <a:gd name="T40" fmla="*/ 524 w 524"/>
                  <a:gd name="T41" fmla="*/ 394 h 426"/>
                  <a:gd name="T42" fmla="*/ 500 w 524"/>
                  <a:gd name="T43" fmla="*/ 426 h 426"/>
                  <a:gd name="T44" fmla="*/ 439 w 524"/>
                  <a:gd name="T45" fmla="*/ 388 h 426"/>
                  <a:gd name="T46" fmla="*/ 407 w 524"/>
                  <a:gd name="T47" fmla="*/ 391 h 426"/>
                  <a:gd name="T48" fmla="*/ 376 w 524"/>
                  <a:gd name="T49" fmla="*/ 382 h 426"/>
                  <a:gd name="T50" fmla="*/ 378 w 524"/>
                  <a:gd name="T51" fmla="*/ 359 h 426"/>
                  <a:gd name="T52" fmla="*/ 358 w 524"/>
                  <a:gd name="T53" fmla="*/ 352 h 426"/>
                  <a:gd name="T54" fmla="*/ 15 w 524"/>
                  <a:gd name="T55" fmla="*/ 417 h 426"/>
                  <a:gd name="T56" fmla="*/ 0 w 524"/>
                  <a:gd name="T57" fmla="*/ 398 h 426"/>
                  <a:gd name="T58" fmla="*/ 53 w 524"/>
                  <a:gd name="T59" fmla="*/ 322 h 426"/>
                  <a:gd name="T60" fmla="*/ 41 w 524"/>
                  <a:gd name="T61" fmla="*/ 286 h 42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524"/>
                  <a:gd name="T94" fmla="*/ 0 h 426"/>
                  <a:gd name="T95" fmla="*/ 524 w 524"/>
                  <a:gd name="T96" fmla="*/ 426 h 42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524" h="426">
                    <a:moveTo>
                      <a:pt x="41" y="286"/>
                    </a:moveTo>
                    <a:lnTo>
                      <a:pt x="90" y="261"/>
                    </a:lnTo>
                    <a:lnTo>
                      <a:pt x="157" y="255"/>
                    </a:lnTo>
                    <a:lnTo>
                      <a:pt x="173" y="233"/>
                    </a:lnTo>
                    <a:lnTo>
                      <a:pt x="197" y="230"/>
                    </a:lnTo>
                    <a:lnTo>
                      <a:pt x="211" y="206"/>
                    </a:lnTo>
                    <a:lnTo>
                      <a:pt x="233" y="197"/>
                    </a:lnTo>
                    <a:lnTo>
                      <a:pt x="223" y="152"/>
                    </a:lnTo>
                    <a:lnTo>
                      <a:pt x="209" y="140"/>
                    </a:lnTo>
                    <a:lnTo>
                      <a:pt x="237" y="104"/>
                    </a:lnTo>
                    <a:lnTo>
                      <a:pt x="255" y="104"/>
                    </a:lnTo>
                    <a:lnTo>
                      <a:pt x="316" y="28"/>
                    </a:lnTo>
                    <a:lnTo>
                      <a:pt x="410" y="0"/>
                    </a:lnTo>
                    <a:lnTo>
                      <a:pt x="421" y="72"/>
                    </a:lnTo>
                    <a:lnTo>
                      <a:pt x="425" y="69"/>
                    </a:lnTo>
                    <a:lnTo>
                      <a:pt x="448" y="94"/>
                    </a:lnTo>
                    <a:lnTo>
                      <a:pt x="449" y="167"/>
                    </a:lnTo>
                    <a:lnTo>
                      <a:pt x="477" y="227"/>
                    </a:lnTo>
                    <a:lnTo>
                      <a:pt x="488" y="304"/>
                    </a:lnTo>
                    <a:lnTo>
                      <a:pt x="491" y="371"/>
                    </a:lnTo>
                    <a:lnTo>
                      <a:pt x="524" y="394"/>
                    </a:lnTo>
                    <a:lnTo>
                      <a:pt x="500" y="426"/>
                    </a:lnTo>
                    <a:lnTo>
                      <a:pt x="439" y="388"/>
                    </a:lnTo>
                    <a:lnTo>
                      <a:pt x="407" y="391"/>
                    </a:lnTo>
                    <a:lnTo>
                      <a:pt x="376" y="382"/>
                    </a:lnTo>
                    <a:lnTo>
                      <a:pt x="378" y="359"/>
                    </a:lnTo>
                    <a:lnTo>
                      <a:pt x="358" y="352"/>
                    </a:lnTo>
                    <a:lnTo>
                      <a:pt x="15" y="417"/>
                    </a:lnTo>
                    <a:lnTo>
                      <a:pt x="0" y="398"/>
                    </a:lnTo>
                    <a:lnTo>
                      <a:pt x="53" y="322"/>
                    </a:lnTo>
                    <a:lnTo>
                      <a:pt x="41" y="286"/>
                    </a:lnTo>
                    <a:close/>
                  </a:path>
                </a:pathLst>
              </a:custGeom>
              <a:grp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 kern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35" name="Shape -"/>
              <p:cNvSpPr>
                <a:spLocks noChangeAspect="1"/>
              </p:cNvSpPr>
              <p:nvPr/>
            </p:nvSpPr>
            <p:spPr bwMode="auto">
              <a:xfrm>
                <a:off x="4578" y="1244"/>
                <a:ext cx="151" cy="89"/>
              </a:xfrm>
              <a:custGeom>
                <a:avLst/>
                <a:gdLst>
                  <a:gd name="T0" fmla="*/ 0 w 152"/>
                  <a:gd name="T1" fmla="*/ 67 h 91"/>
                  <a:gd name="T2" fmla="*/ 63 w 152"/>
                  <a:gd name="T3" fmla="*/ 37 h 91"/>
                  <a:gd name="T4" fmla="*/ 124 w 152"/>
                  <a:gd name="T5" fmla="*/ 0 h 91"/>
                  <a:gd name="T6" fmla="*/ 134 w 152"/>
                  <a:gd name="T7" fmla="*/ 1 h 91"/>
                  <a:gd name="T8" fmla="*/ 152 w 152"/>
                  <a:gd name="T9" fmla="*/ 3 h 91"/>
                  <a:gd name="T10" fmla="*/ 93 w 152"/>
                  <a:gd name="T11" fmla="*/ 50 h 91"/>
                  <a:gd name="T12" fmla="*/ 18 w 152"/>
                  <a:gd name="T13" fmla="*/ 91 h 91"/>
                  <a:gd name="T14" fmla="*/ 0 w 152"/>
                  <a:gd name="T15" fmla="*/ 67 h 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52"/>
                  <a:gd name="T25" fmla="*/ 0 h 91"/>
                  <a:gd name="T26" fmla="*/ 152 w 152"/>
                  <a:gd name="T27" fmla="*/ 91 h 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52" h="91">
                    <a:moveTo>
                      <a:pt x="0" y="67"/>
                    </a:moveTo>
                    <a:lnTo>
                      <a:pt x="63" y="37"/>
                    </a:lnTo>
                    <a:lnTo>
                      <a:pt x="124" y="0"/>
                    </a:lnTo>
                    <a:lnTo>
                      <a:pt x="134" y="1"/>
                    </a:lnTo>
                    <a:lnTo>
                      <a:pt x="152" y="3"/>
                    </a:lnTo>
                    <a:lnTo>
                      <a:pt x="93" y="50"/>
                    </a:lnTo>
                    <a:lnTo>
                      <a:pt x="18" y="91"/>
                    </a:lnTo>
                    <a:lnTo>
                      <a:pt x="0" y="67"/>
                    </a:lnTo>
                    <a:close/>
                  </a:path>
                </a:pathLst>
              </a:custGeom>
              <a:grp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 kern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</p:grpSp>
        <p:sp>
          <p:nvSpPr>
            <p:cNvPr id="36" name="Shape - New Mexico"/>
            <p:cNvSpPr>
              <a:spLocks noChangeAspect="1"/>
            </p:cNvSpPr>
            <p:nvPr/>
          </p:nvSpPr>
          <p:spPr bwMode="auto">
            <a:xfrm>
              <a:off x="3155947" y="3328961"/>
              <a:ext cx="898525" cy="877887"/>
            </a:xfrm>
            <a:custGeom>
              <a:avLst/>
              <a:gdLst>
                <a:gd name="T0" fmla="*/ 2147483647 w 568"/>
                <a:gd name="T1" fmla="*/ 0 h 563"/>
                <a:gd name="T2" fmla="*/ 2147483647 w 568"/>
                <a:gd name="T3" fmla="*/ 2147483647 h 563"/>
                <a:gd name="T4" fmla="*/ 2147483647 w 568"/>
                <a:gd name="T5" fmla="*/ 2147483647 h 563"/>
                <a:gd name="T6" fmla="*/ 2147483647 w 568"/>
                <a:gd name="T7" fmla="*/ 2147483647 h 563"/>
                <a:gd name="T8" fmla="*/ 2147483647 w 568"/>
                <a:gd name="T9" fmla="*/ 2147483647 h 563"/>
                <a:gd name="T10" fmla="*/ 2147483647 w 568"/>
                <a:gd name="T11" fmla="*/ 2147483647 h 563"/>
                <a:gd name="T12" fmla="*/ 2147483647 w 568"/>
                <a:gd name="T13" fmla="*/ 2147483647 h 563"/>
                <a:gd name="T14" fmla="*/ 2147483647 w 568"/>
                <a:gd name="T15" fmla="*/ 2147483647 h 563"/>
                <a:gd name="T16" fmla="*/ 0 w 568"/>
                <a:gd name="T17" fmla="*/ 2147483647 h 563"/>
                <a:gd name="T18" fmla="*/ 2147483647 w 568"/>
                <a:gd name="T19" fmla="*/ 2147483647 h 563"/>
                <a:gd name="T20" fmla="*/ 2147483647 w 568"/>
                <a:gd name="T21" fmla="*/ 0 h 56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68"/>
                <a:gd name="T34" fmla="*/ 0 h 563"/>
                <a:gd name="T35" fmla="*/ 568 w 568"/>
                <a:gd name="T36" fmla="*/ 563 h 56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68" h="563">
                  <a:moveTo>
                    <a:pt x="69" y="0"/>
                  </a:moveTo>
                  <a:lnTo>
                    <a:pt x="568" y="22"/>
                  </a:lnTo>
                  <a:lnTo>
                    <a:pt x="544" y="520"/>
                  </a:lnTo>
                  <a:lnTo>
                    <a:pt x="382" y="511"/>
                  </a:lnTo>
                  <a:lnTo>
                    <a:pt x="230" y="507"/>
                  </a:lnTo>
                  <a:lnTo>
                    <a:pt x="230" y="526"/>
                  </a:lnTo>
                  <a:lnTo>
                    <a:pt x="103" y="526"/>
                  </a:lnTo>
                  <a:lnTo>
                    <a:pt x="95" y="563"/>
                  </a:lnTo>
                  <a:lnTo>
                    <a:pt x="0" y="551"/>
                  </a:lnTo>
                  <a:lnTo>
                    <a:pt x="54" y="13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37" name="Shape - New Jersey"/>
            <p:cNvSpPr>
              <a:spLocks noChangeAspect="1"/>
            </p:cNvSpPr>
            <p:nvPr/>
          </p:nvSpPr>
          <p:spPr bwMode="auto">
            <a:xfrm>
              <a:off x="7431084" y="2251048"/>
              <a:ext cx="196850" cy="385763"/>
            </a:xfrm>
            <a:custGeom>
              <a:avLst/>
              <a:gdLst>
                <a:gd name="T0" fmla="*/ 2147483647 w 125"/>
                <a:gd name="T1" fmla="*/ 2147483647 h 247"/>
                <a:gd name="T2" fmla="*/ 2147483647 w 125"/>
                <a:gd name="T3" fmla="*/ 0 h 247"/>
                <a:gd name="T4" fmla="*/ 2147483647 w 125"/>
                <a:gd name="T5" fmla="*/ 2147483647 h 247"/>
                <a:gd name="T6" fmla="*/ 2147483647 w 125"/>
                <a:gd name="T7" fmla="*/ 2147483647 h 247"/>
                <a:gd name="T8" fmla="*/ 2147483647 w 125"/>
                <a:gd name="T9" fmla="*/ 2147483647 h 247"/>
                <a:gd name="T10" fmla="*/ 2147483647 w 125"/>
                <a:gd name="T11" fmla="*/ 2147483647 h 247"/>
                <a:gd name="T12" fmla="*/ 2147483647 w 125"/>
                <a:gd name="T13" fmla="*/ 2147483647 h 247"/>
                <a:gd name="T14" fmla="*/ 2147483647 w 125"/>
                <a:gd name="T15" fmla="*/ 2147483647 h 247"/>
                <a:gd name="T16" fmla="*/ 2147483647 w 125"/>
                <a:gd name="T17" fmla="*/ 2147483647 h 247"/>
                <a:gd name="T18" fmla="*/ 2147483647 w 125"/>
                <a:gd name="T19" fmla="*/ 2147483647 h 247"/>
                <a:gd name="T20" fmla="*/ 2147483647 w 125"/>
                <a:gd name="T21" fmla="*/ 2147483647 h 247"/>
                <a:gd name="T22" fmla="*/ 0 w 125"/>
                <a:gd name="T23" fmla="*/ 2147483647 h 247"/>
                <a:gd name="T24" fmla="*/ 2147483647 w 125"/>
                <a:gd name="T25" fmla="*/ 2147483647 h 24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5"/>
                <a:gd name="T40" fmla="*/ 0 h 247"/>
                <a:gd name="T41" fmla="*/ 125 w 125"/>
                <a:gd name="T42" fmla="*/ 247 h 24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5" h="247">
                  <a:moveTo>
                    <a:pt x="22" y="2"/>
                  </a:moveTo>
                  <a:lnTo>
                    <a:pt x="52" y="0"/>
                  </a:lnTo>
                  <a:lnTo>
                    <a:pt x="112" y="37"/>
                  </a:lnTo>
                  <a:lnTo>
                    <a:pt x="103" y="67"/>
                  </a:lnTo>
                  <a:lnTo>
                    <a:pt x="124" y="86"/>
                  </a:lnTo>
                  <a:lnTo>
                    <a:pt x="125" y="203"/>
                  </a:lnTo>
                  <a:lnTo>
                    <a:pt x="104" y="247"/>
                  </a:lnTo>
                  <a:lnTo>
                    <a:pt x="81" y="231"/>
                  </a:lnTo>
                  <a:lnTo>
                    <a:pt x="55" y="230"/>
                  </a:lnTo>
                  <a:lnTo>
                    <a:pt x="12" y="206"/>
                  </a:lnTo>
                  <a:lnTo>
                    <a:pt x="45" y="133"/>
                  </a:lnTo>
                  <a:lnTo>
                    <a:pt x="0" y="94"/>
                  </a:lnTo>
                  <a:lnTo>
                    <a:pt x="22" y="2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38" name="Shape - New Hampshire"/>
            <p:cNvSpPr>
              <a:spLocks noChangeAspect="1"/>
            </p:cNvSpPr>
            <p:nvPr/>
          </p:nvSpPr>
          <p:spPr bwMode="auto">
            <a:xfrm>
              <a:off x="7621584" y="1536673"/>
              <a:ext cx="257175" cy="447675"/>
            </a:xfrm>
            <a:custGeom>
              <a:avLst/>
              <a:gdLst>
                <a:gd name="T0" fmla="*/ 2147483647 w 162"/>
                <a:gd name="T1" fmla="*/ 0 h 289"/>
                <a:gd name="T2" fmla="*/ 0 w 162"/>
                <a:gd name="T3" fmla="*/ 2147483647 h 289"/>
                <a:gd name="T4" fmla="*/ 2147483647 w 162"/>
                <a:gd name="T5" fmla="*/ 2147483647 h 289"/>
                <a:gd name="T6" fmla="*/ 2147483647 w 162"/>
                <a:gd name="T7" fmla="*/ 2147483647 h 289"/>
                <a:gd name="T8" fmla="*/ 2147483647 w 162"/>
                <a:gd name="T9" fmla="*/ 2147483647 h 289"/>
                <a:gd name="T10" fmla="*/ 2147483647 w 162"/>
                <a:gd name="T11" fmla="*/ 2147483647 h 289"/>
                <a:gd name="T12" fmla="*/ 2147483647 w 162"/>
                <a:gd name="T13" fmla="*/ 2147483647 h 289"/>
                <a:gd name="T14" fmla="*/ 2147483647 w 162"/>
                <a:gd name="T15" fmla="*/ 2147483647 h 289"/>
                <a:gd name="T16" fmla="*/ 2147483647 w 162"/>
                <a:gd name="T17" fmla="*/ 2147483647 h 289"/>
                <a:gd name="T18" fmla="*/ 2147483647 w 162"/>
                <a:gd name="T19" fmla="*/ 2147483647 h 289"/>
                <a:gd name="T20" fmla="*/ 2147483647 w 162"/>
                <a:gd name="T21" fmla="*/ 2147483647 h 289"/>
                <a:gd name="T22" fmla="*/ 2147483647 w 162"/>
                <a:gd name="T23" fmla="*/ 2147483647 h 289"/>
                <a:gd name="T24" fmla="*/ 2147483647 w 162"/>
                <a:gd name="T25" fmla="*/ 0 h 28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62"/>
                <a:gd name="T40" fmla="*/ 0 h 289"/>
                <a:gd name="T41" fmla="*/ 162 w 162"/>
                <a:gd name="T42" fmla="*/ 289 h 28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62" h="289">
                  <a:moveTo>
                    <a:pt x="34" y="0"/>
                  </a:moveTo>
                  <a:lnTo>
                    <a:pt x="0" y="51"/>
                  </a:lnTo>
                  <a:lnTo>
                    <a:pt x="37" y="118"/>
                  </a:lnTo>
                  <a:lnTo>
                    <a:pt x="15" y="136"/>
                  </a:lnTo>
                  <a:lnTo>
                    <a:pt x="24" y="289"/>
                  </a:lnTo>
                  <a:lnTo>
                    <a:pt x="115" y="267"/>
                  </a:lnTo>
                  <a:lnTo>
                    <a:pt x="138" y="267"/>
                  </a:lnTo>
                  <a:lnTo>
                    <a:pt x="152" y="250"/>
                  </a:lnTo>
                  <a:lnTo>
                    <a:pt x="152" y="222"/>
                  </a:lnTo>
                  <a:lnTo>
                    <a:pt x="162" y="204"/>
                  </a:lnTo>
                  <a:lnTo>
                    <a:pt x="112" y="182"/>
                  </a:lnTo>
                  <a:lnTo>
                    <a:pt x="46" y="1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39" name="Shape - Nevada"/>
            <p:cNvSpPr>
              <a:spLocks noChangeAspect="1"/>
            </p:cNvSpPr>
            <p:nvPr/>
          </p:nvSpPr>
          <p:spPr bwMode="auto">
            <a:xfrm>
              <a:off x="1947859" y="2314548"/>
              <a:ext cx="831850" cy="1239838"/>
            </a:xfrm>
            <a:custGeom>
              <a:avLst/>
              <a:gdLst>
                <a:gd name="T0" fmla="*/ 2147483647 w 527"/>
                <a:gd name="T1" fmla="*/ 0 h 797"/>
                <a:gd name="T2" fmla="*/ 0 w 527"/>
                <a:gd name="T3" fmla="*/ 2147483647 h 797"/>
                <a:gd name="T4" fmla="*/ 2147483647 w 527"/>
                <a:gd name="T5" fmla="*/ 2147483647 h 797"/>
                <a:gd name="T6" fmla="*/ 2147483647 w 527"/>
                <a:gd name="T7" fmla="*/ 2147483647 h 797"/>
                <a:gd name="T8" fmla="*/ 2147483647 w 527"/>
                <a:gd name="T9" fmla="*/ 2147483647 h 797"/>
                <a:gd name="T10" fmla="*/ 2147483647 w 527"/>
                <a:gd name="T11" fmla="*/ 2147483647 h 797"/>
                <a:gd name="T12" fmla="*/ 2147483647 w 527"/>
                <a:gd name="T13" fmla="*/ 2147483647 h 797"/>
                <a:gd name="T14" fmla="*/ 2147483647 w 527"/>
                <a:gd name="T15" fmla="*/ 2147483647 h 797"/>
                <a:gd name="T16" fmla="*/ 2147483647 w 527"/>
                <a:gd name="T17" fmla="*/ 2147483647 h 797"/>
                <a:gd name="T18" fmla="*/ 2147483647 w 527"/>
                <a:gd name="T19" fmla="*/ 2147483647 h 797"/>
                <a:gd name="T20" fmla="*/ 2147483647 w 527"/>
                <a:gd name="T21" fmla="*/ 2147483647 h 797"/>
                <a:gd name="T22" fmla="*/ 2147483647 w 527"/>
                <a:gd name="T23" fmla="*/ 0 h 79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527"/>
                <a:gd name="T37" fmla="*/ 0 h 797"/>
                <a:gd name="T38" fmla="*/ 527 w 527"/>
                <a:gd name="T39" fmla="*/ 797 h 79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527" h="797">
                  <a:moveTo>
                    <a:pt x="67" y="0"/>
                  </a:moveTo>
                  <a:lnTo>
                    <a:pt x="0" y="316"/>
                  </a:lnTo>
                  <a:lnTo>
                    <a:pt x="359" y="797"/>
                  </a:lnTo>
                  <a:lnTo>
                    <a:pt x="381" y="776"/>
                  </a:lnTo>
                  <a:lnTo>
                    <a:pt x="380" y="681"/>
                  </a:lnTo>
                  <a:lnTo>
                    <a:pt x="425" y="688"/>
                  </a:lnTo>
                  <a:lnTo>
                    <a:pt x="471" y="396"/>
                  </a:lnTo>
                  <a:lnTo>
                    <a:pt x="502" y="198"/>
                  </a:lnTo>
                  <a:lnTo>
                    <a:pt x="511" y="138"/>
                  </a:lnTo>
                  <a:lnTo>
                    <a:pt x="527" y="85"/>
                  </a:lnTo>
                  <a:lnTo>
                    <a:pt x="290" y="47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40" name="Shape - Nebraska"/>
            <p:cNvSpPr>
              <a:spLocks noChangeAspect="1"/>
            </p:cNvSpPr>
            <p:nvPr/>
          </p:nvSpPr>
          <p:spPr bwMode="auto">
            <a:xfrm>
              <a:off x="3935409" y="2416148"/>
              <a:ext cx="1095375" cy="487363"/>
            </a:xfrm>
            <a:custGeom>
              <a:avLst/>
              <a:gdLst>
                <a:gd name="T0" fmla="*/ 2147483647 w 695"/>
                <a:gd name="T1" fmla="*/ 0 h 313"/>
                <a:gd name="T2" fmla="*/ 0 w 695"/>
                <a:gd name="T3" fmla="*/ 2147483647 h 313"/>
                <a:gd name="T4" fmla="*/ 2147483647 w 695"/>
                <a:gd name="T5" fmla="*/ 2147483647 h 313"/>
                <a:gd name="T6" fmla="*/ 2147483647 w 695"/>
                <a:gd name="T7" fmla="*/ 2147483647 h 313"/>
                <a:gd name="T8" fmla="*/ 2147483647 w 695"/>
                <a:gd name="T9" fmla="*/ 2147483647 h 313"/>
                <a:gd name="T10" fmla="*/ 2147483647 w 695"/>
                <a:gd name="T11" fmla="*/ 2147483647 h 313"/>
                <a:gd name="T12" fmla="*/ 2147483647 w 695"/>
                <a:gd name="T13" fmla="*/ 2147483647 h 313"/>
                <a:gd name="T14" fmla="*/ 2147483647 w 695"/>
                <a:gd name="T15" fmla="*/ 2147483647 h 313"/>
                <a:gd name="T16" fmla="*/ 2147483647 w 695"/>
                <a:gd name="T17" fmla="*/ 2147483647 h 313"/>
                <a:gd name="T18" fmla="*/ 2147483647 w 695"/>
                <a:gd name="T19" fmla="*/ 2147483647 h 313"/>
                <a:gd name="T20" fmla="*/ 2147483647 w 695"/>
                <a:gd name="T21" fmla="*/ 2147483647 h 313"/>
                <a:gd name="T22" fmla="*/ 2147483647 w 695"/>
                <a:gd name="T23" fmla="*/ 2147483647 h 313"/>
                <a:gd name="T24" fmla="*/ 2147483647 w 695"/>
                <a:gd name="T25" fmla="*/ 2147483647 h 313"/>
                <a:gd name="T26" fmla="*/ 2147483647 w 695"/>
                <a:gd name="T27" fmla="*/ 2147483647 h 313"/>
                <a:gd name="T28" fmla="*/ 2147483647 w 695"/>
                <a:gd name="T29" fmla="*/ 0 h 31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95"/>
                <a:gd name="T46" fmla="*/ 0 h 313"/>
                <a:gd name="T47" fmla="*/ 695 w 695"/>
                <a:gd name="T48" fmla="*/ 313 h 31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95" h="313">
                  <a:moveTo>
                    <a:pt x="8" y="0"/>
                  </a:moveTo>
                  <a:lnTo>
                    <a:pt x="0" y="207"/>
                  </a:lnTo>
                  <a:lnTo>
                    <a:pt x="157" y="211"/>
                  </a:lnTo>
                  <a:lnTo>
                    <a:pt x="155" y="313"/>
                  </a:lnTo>
                  <a:lnTo>
                    <a:pt x="367" y="310"/>
                  </a:lnTo>
                  <a:lnTo>
                    <a:pt x="556" y="307"/>
                  </a:lnTo>
                  <a:lnTo>
                    <a:pt x="695" y="310"/>
                  </a:lnTo>
                  <a:lnTo>
                    <a:pt x="652" y="222"/>
                  </a:lnTo>
                  <a:lnTo>
                    <a:pt x="622" y="140"/>
                  </a:lnTo>
                  <a:lnTo>
                    <a:pt x="589" y="55"/>
                  </a:lnTo>
                  <a:lnTo>
                    <a:pt x="510" y="1"/>
                  </a:lnTo>
                  <a:lnTo>
                    <a:pt x="474" y="33"/>
                  </a:lnTo>
                  <a:lnTo>
                    <a:pt x="431" y="10"/>
                  </a:lnTo>
                  <a:lnTo>
                    <a:pt x="242" y="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41" name="Shape - Montana"/>
            <p:cNvSpPr>
              <a:spLocks noChangeAspect="1"/>
            </p:cNvSpPr>
            <p:nvPr/>
          </p:nvSpPr>
          <p:spPr bwMode="auto">
            <a:xfrm>
              <a:off x="2661294" y="1309661"/>
              <a:ext cx="1306512" cy="803275"/>
            </a:xfrm>
            <a:custGeom>
              <a:avLst/>
              <a:gdLst>
                <a:gd name="T0" fmla="*/ 2147483647 w 828"/>
                <a:gd name="T1" fmla="*/ 0 h 516"/>
                <a:gd name="T2" fmla="*/ 2147483647 w 828"/>
                <a:gd name="T3" fmla="*/ 2147483647 h 516"/>
                <a:gd name="T4" fmla="*/ 2147483647 w 828"/>
                <a:gd name="T5" fmla="*/ 2147483647 h 516"/>
                <a:gd name="T6" fmla="*/ 2147483647 w 828"/>
                <a:gd name="T7" fmla="*/ 2147483647 h 516"/>
                <a:gd name="T8" fmla="*/ 2147483647 w 828"/>
                <a:gd name="T9" fmla="*/ 2147483647 h 516"/>
                <a:gd name="T10" fmla="*/ 2147483647 w 828"/>
                <a:gd name="T11" fmla="*/ 2147483647 h 516"/>
                <a:gd name="T12" fmla="*/ 2147483647 w 828"/>
                <a:gd name="T13" fmla="*/ 2147483647 h 516"/>
                <a:gd name="T14" fmla="*/ 2147483647 w 828"/>
                <a:gd name="T15" fmla="*/ 2147483647 h 516"/>
                <a:gd name="T16" fmla="*/ 2147483647 w 828"/>
                <a:gd name="T17" fmla="*/ 2147483647 h 516"/>
                <a:gd name="T18" fmla="*/ 2147483647 w 828"/>
                <a:gd name="T19" fmla="*/ 2147483647 h 516"/>
                <a:gd name="T20" fmla="*/ 2147483647 w 828"/>
                <a:gd name="T21" fmla="*/ 2147483647 h 516"/>
                <a:gd name="T22" fmla="*/ 2147483647 w 828"/>
                <a:gd name="T23" fmla="*/ 2147483647 h 516"/>
                <a:gd name="T24" fmla="*/ 2147483647 w 828"/>
                <a:gd name="T25" fmla="*/ 2147483647 h 516"/>
                <a:gd name="T26" fmla="*/ 2147483647 w 828"/>
                <a:gd name="T27" fmla="*/ 2147483647 h 516"/>
                <a:gd name="T28" fmla="*/ 2147483647 w 828"/>
                <a:gd name="T29" fmla="*/ 2147483647 h 516"/>
                <a:gd name="T30" fmla="*/ 2147483647 w 828"/>
                <a:gd name="T31" fmla="*/ 2147483647 h 516"/>
                <a:gd name="T32" fmla="*/ 2147483647 w 828"/>
                <a:gd name="T33" fmla="*/ 2147483647 h 516"/>
                <a:gd name="T34" fmla="*/ 0 w 828"/>
                <a:gd name="T35" fmla="*/ 2147483647 h 516"/>
                <a:gd name="T36" fmla="*/ 2147483647 w 828"/>
                <a:gd name="T37" fmla="*/ 0 h 5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28"/>
                <a:gd name="T58" fmla="*/ 0 h 516"/>
                <a:gd name="T59" fmla="*/ 828 w 828"/>
                <a:gd name="T60" fmla="*/ 516 h 5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28" h="516">
                  <a:moveTo>
                    <a:pt x="14" y="0"/>
                  </a:moveTo>
                  <a:lnTo>
                    <a:pt x="176" y="21"/>
                  </a:lnTo>
                  <a:lnTo>
                    <a:pt x="275" y="34"/>
                  </a:lnTo>
                  <a:lnTo>
                    <a:pt x="404" y="48"/>
                  </a:lnTo>
                  <a:lnTo>
                    <a:pt x="524" y="60"/>
                  </a:lnTo>
                  <a:lnTo>
                    <a:pt x="731" y="75"/>
                  </a:lnTo>
                  <a:lnTo>
                    <a:pt x="828" y="82"/>
                  </a:lnTo>
                  <a:lnTo>
                    <a:pt x="825" y="502"/>
                  </a:lnTo>
                  <a:lnTo>
                    <a:pt x="318" y="459"/>
                  </a:lnTo>
                  <a:lnTo>
                    <a:pt x="307" y="516"/>
                  </a:lnTo>
                  <a:lnTo>
                    <a:pt x="288" y="489"/>
                  </a:lnTo>
                  <a:lnTo>
                    <a:pt x="242" y="493"/>
                  </a:lnTo>
                  <a:lnTo>
                    <a:pt x="175" y="504"/>
                  </a:lnTo>
                  <a:lnTo>
                    <a:pt x="163" y="431"/>
                  </a:lnTo>
                  <a:lnTo>
                    <a:pt x="84" y="373"/>
                  </a:lnTo>
                  <a:lnTo>
                    <a:pt x="96" y="317"/>
                  </a:lnTo>
                  <a:lnTo>
                    <a:pt x="103" y="273"/>
                  </a:lnTo>
                  <a:lnTo>
                    <a:pt x="0" y="128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42" name="Shape - Missouri"/>
            <p:cNvSpPr>
              <a:spLocks noChangeAspect="1"/>
            </p:cNvSpPr>
            <p:nvPr/>
          </p:nvSpPr>
          <p:spPr bwMode="auto">
            <a:xfrm>
              <a:off x="4975222" y="2766986"/>
              <a:ext cx="863600" cy="701675"/>
            </a:xfrm>
            <a:custGeom>
              <a:avLst/>
              <a:gdLst>
                <a:gd name="T0" fmla="*/ 0 w 548"/>
                <a:gd name="T1" fmla="*/ 15 h 451"/>
                <a:gd name="T2" fmla="*/ 240 w 548"/>
                <a:gd name="T3" fmla="*/ 0 h 451"/>
                <a:gd name="T4" fmla="*/ 290 w 548"/>
                <a:gd name="T5" fmla="*/ 0 h 451"/>
                <a:gd name="T6" fmla="*/ 329 w 548"/>
                <a:gd name="T7" fmla="*/ 13 h 451"/>
                <a:gd name="T8" fmla="*/ 308 w 548"/>
                <a:gd name="T9" fmla="*/ 52 h 451"/>
                <a:gd name="T10" fmla="*/ 378 w 548"/>
                <a:gd name="T11" fmla="*/ 116 h 451"/>
                <a:gd name="T12" fmla="*/ 401 w 548"/>
                <a:gd name="T13" fmla="*/ 170 h 451"/>
                <a:gd name="T14" fmla="*/ 442 w 548"/>
                <a:gd name="T15" fmla="*/ 156 h 451"/>
                <a:gd name="T16" fmla="*/ 441 w 548"/>
                <a:gd name="T17" fmla="*/ 232 h 451"/>
                <a:gd name="T18" fmla="*/ 483 w 548"/>
                <a:gd name="T19" fmla="*/ 255 h 451"/>
                <a:gd name="T20" fmla="*/ 502 w 548"/>
                <a:gd name="T21" fmla="*/ 322 h 451"/>
                <a:gd name="T22" fmla="*/ 532 w 548"/>
                <a:gd name="T23" fmla="*/ 328 h 451"/>
                <a:gd name="T24" fmla="*/ 548 w 548"/>
                <a:gd name="T25" fmla="*/ 356 h 451"/>
                <a:gd name="T26" fmla="*/ 511 w 548"/>
                <a:gd name="T27" fmla="*/ 395 h 451"/>
                <a:gd name="T28" fmla="*/ 499 w 548"/>
                <a:gd name="T29" fmla="*/ 439 h 451"/>
                <a:gd name="T30" fmla="*/ 447 w 548"/>
                <a:gd name="T31" fmla="*/ 451 h 451"/>
                <a:gd name="T32" fmla="*/ 460 w 548"/>
                <a:gd name="T33" fmla="*/ 402 h 451"/>
                <a:gd name="T34" fmla="*/ 255 w 548"/>
                <a:gd name="T35" fmla="*/ 420 h 451"/>
                <a:gd name="T36" fmla="*/ 107 w 548"/>
                <a:gd name="T37" fmla="*/ 438 h 451"/>
                <a:gd name="T38" fmla="*/ 98 w 548"/>
                <a:gd name="T39" fmla="*/ 390 h 451"/>
                <a:gd name="T40" fmla="*/ 88 w 548"/>
                <a:gd name="T41" fmla="*/ 246 h 451"/>
                <a:gd name="T42" fmla="*/ 86 w 548"/>
                <a:gd name="T43" fmla="*/ 167 h 451"/>
                <a:gd name="T44" fmla="*/ 37 w 548"/>
                <a:gd name="T45" fmla="*/ 131 h 451"/>
                <a:gd name="T46" fmla="*/ 55 w 548"/>
                <a:gd name="T47" fmla="*/ 98 h 451"/>
                <a:gd name="T48" fmla="*/ 31 w 548"/>
                <a:gd name="T49" fmla="*/ 80 h 451"/>
                <a:gd name="T50" fmla="*/ 0 w 548"/>
                <a:gd name="T51" fmla="*/ 15 h 45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48"/>
                <a:gd name="T79" fmla="*/ 0 h 451"/>
                <a:gd name="T80" fmla="*/ 548 w 548"/>
                <a:gd name="T81" fmla="*/ 451 h 45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48" h="451">
                  <a:moveTo>
                    <a:pt x="0" y="15"/>
                  </a:moveTo>
                  <a:lnTo>
                    <a:pt x="240" y="0"/>
                  </a:lnTo>
                  <a:lnTo>
                    <a:pt x="290" y="0"/>
                  </a:lnTo>
                  <a:lnTo>
                    <a:pt x="329" y="13"/>
                  </a:lnTo>
                  <a:lnTo>
                    <a:pt x="308" y="52"/>
                  </a:lnTo>
                  <a:lnTo>
                    <a:pt x="378" y="116"/>
                  </a:lnTo>
                  <a:lnTo>
                    <a:pt x="401" y="170"/>
                  </a:lnTo>
                  <a:lnTo>
                    <a:pt x="442" y="156"/>
                  </a:lnTo>
                  <a:lnTo>
                    <a:pt x="441" y="232"/>
                  </a:lnTo>
                  <a:lnTo>
                    <a:pt x="483" y="255"/>
                  </a:lnTo>
                  <a:lnTo>
                    <a:pt x="502" y="322"/>
                  </a:lnTo>
                  <a:lnTo>
                    <a:pt x="532" y="328"/>
                  </a:lnTo>
                  <a:lnTo>
                    <a:pt x="548" y="356"/>
                  </a:lnTo>
                  <a:lnTo>
                    <a:pt x="511" y="395"/>
                  </a:lnTo>
                  <a:lnTo>
                    <a:pt x="499" y="439"/>
                  </a:lnTo>
                  <a:lnTo>
                    <a:pt x="447" y="451"/>
                  </a:lnTo>
                  <a:lnTo>
                    <a:pt x="460" y="402"/>
                  </a:lnTo>
                  <a:lnTo>
                    <a:pt x="255" y="420"/>
                  </a:lnTo>
                  <a:lnTo>
                    <a:pt x="107" y="438"/>
                  </a:lnTo>
                  <a:lnTo>
                    <a:pt x="98" y="390"/>
                  </a:lnTo>
                  <a:lnTo>
                    <a:pt x="88" y="246"/>
                  </a:lnTo>
                  <a:lnTo>
                    <a:pt x="86" y="167"/>
                  </a:lnTo>
                  <a:lnTo>
                    <a:pt x="37" y="131"/>
                  </a:lnTo>
                  <a:lnTo>
                    <a:pt x="55" y="98"/>
                  </a:lnTo>
                  <a:lnTo>
                    <a:pt x="31" y="8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43" name="Shape - Mississippi"/>
            <p:cNvSpPr>
              <a:spLocks noChangeAspect="1"/>
            </p:cNvSpPr>
            <p:nvPr/>
          </p:nvSpPr>
          <p:spPr bwMode="auto">
            <a:xfrm>
              <a:off x="5591172" y="3600423"/>
              <a:ext cx="450850" cy="774700"/>
            </a:xfrm>
            <a:custGeom>
              <a:avLst/>
              <a:gdLst>
                <a:gd name="T0" fmla="*/ 2147483647 w 287"/>
                <a:gd name="T1" fmla="*/ 2147483647 h 499"/>
                <a:gd name="T2" fmla="*/ 2147483647 w 287"/>
                <a:gd name="T3" fmla="*/ 2147483647 h 499"/>
                <a:gd name="T4" fmla="*/ 0 w 287"/>
                <a:gd name="T5" fmla="*/ 2147483647 h 499"/>
                <a:gd name="T6" fmla="*/ 2147483647 w 287"/>
                <a:gd name="T7" fmla="*/ 2147483647 h 499"/>
                <a:gd name="T8" fmla="*/ 2147483647 w 287"/>
                <a:gd name="T9" fmla="*/ 2147483647 h 499"/>
                <a:gd name="T10" fmla="*/ 2147483647 w 287"/>
                <a:gd name="T11" fmla="*/ 2147483647 h 499"/>
                <a:gd name="T12" fmla="*/ 2147483647 w 287"/>
                <a:gd name="T13" fmla="*/ 2147483647 h 499"/>
                <a:gd name="T14" fmla="*/ 2147483647 w 287"/>
                <a:gd name="T15" fmla="*/ 2147483647 h 499"/>
                <a:gd name="T16" fmla="*/ 2147483647 w 287"/>
                <a:gd name="T17" fmla="*/ 2147483647 h 499"/>
                <a:gd name="T18" fmla="*/ 2147483647 w 287"/>
                <a:gd name="T19" fmla="*/ 2147483647 h 499"/>
                <a:gd name="T20" fmla="*/ 2147483647 w 287"/>
                <a:gd name="T21" fmla="*/ 2147483647 h 499"/>
                <a:gd name="T22" fmla="*/ 2147483647 w 287"/>
                <a:gd name="T23" fmla="*/ 2147483647 h 499"/>
                <a:gd name="T24" fmla="*/ 2147483647 w 287"/>
                <a:gd name="T25" fmla="*/ 2147483647 h 499"/>
                <a:gd name="T26" fmla="*/ 2147483647 w 287"/>
                <a:gd name="T27" fmla="*/ 0 h 499"/>
                <a:gd name="T28" fmla="*/ 2147483647 w 287"/>
                <a:gd name="T29" fmla="*/ 2147483647 h 4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87"/>
                <a:gd name="T46" fmla="*/ 0 h 499"/>
                <a:gd name="T47" fmla="*/ 287 w 287"/>
                <a:gd name="T48" fmla="*/ 499 h 49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87" h="499">
                  <a:moveTo>
                    <a:pt x="81" y="16"/>
                  </a:moveTo>
                  <a:lnTo>
                    <a:pt x="38" y="101"/>
                  </a:lnTo>
                  <a:lnTo>
                    <a:pt x="0" y="156"/>
                  </a:lnTo>
                  <a:lnTo>
                    <a:pt x="12" y="222"/>
                  </a:lnTo>
                  <a:lnTo>
                    <a:pt x="57" y="311"/>
                  </a:lnTo>
                  <a:lnTo>
                    <a:pt x="23" y="402"/>
                  </a:lnTo>
                  <a:lnTo>
                    <a:pt x="8" y="450"/>
                  </a:lnTo>
                  <a:lnTo>
                    <a:pt x="175" y="430"/>
                  </a:lnTo>
                  <a:lnTo>
                    <a:pt x="182" y="492"/>
                  </a:lnTo>
                  <a:lnTo>
                    <a:pt x="216" y="499"/>
                  </a:lnTo>
                  <a:lnTo>
                    <a:pt x="225" y="468"/>
                  </a:lnTo>
                  <a:lnTo>
                    <a:pt x="287" y="459"/>
                  </a:lnTo>
                  <a:lnTo>
                    <a:pt x="273" y="357"/>
                  </a:lnTo>
                  <a:lnTo>
                    <a:pt x="270" y="0"/>
                  </a:lnTo>
                  <a:lnTo>
                    <a:pt x="81" y="16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44" name="Shape - Minnesota"/>
            <p:cNvSpPr>
              <a:spLocks noChangeAspect="1"/>
            </p:cNvSpPr>
            <p:nvPr/>
          </p:nvSpPr>
          <p:spPr bwMode="auto">
            <a:xfrm>
              <a:off x="4706934" y="1374748"/>
              <a:ext cx="857250" cy="957263"/>
            </a:xfrm>
            <a:custGeom>
              <a:avLst/>
              <a:gdLst>
                <a:gd name="T0" fmla="*/ 0 w 545"/>
                <a:gd name="T1" fmla="*/ 2147483647 h 614"/>
                <a:gd name="T2" fmla="*/ 2147483647 w 545"/>
                <a:gd name="T3" fmla="*/ 2147483647 h 614"/>
                <a:gd name="T4" fmla="*/ 2147483647 w 545"/>
                <a:gd name="T5" fmla="*/ 0 h 614"/>
                <a:gd name="T6" fmla="*/ 2147483647 w 545"/>
                <a:gd name="T7" fmla="*/ 2147483647 h 614"/>
                <a:gd name="T8" fmla="*/ 2147483647 w 545"/>
                <a:gd name="T9" fmla="*/ 2147483647 h 614"/>
                <a:gd name="T10" fmla="*/ 2147483647 w 545"/>
                <a:gd name="T11" fmla="*/ 2147483647 h 614"/>
                <a:gd name="T12" fmla="*/ 2147483647 w 545"/>
                <a:gd name="T13" fmla="*/ 2147483647 h 614"/>
                <a:gd name="T14" fmla="*/ 2147483647 w 545"/>
                <a:gd name="T15" fmla="*/ 2147483647 h 614"/>
                <a:gd name="T16" fmla="*/ 2147483647 w 545"/>
                <a:gd name="T17" fmla="*/ 2147483647 h 614"/>
                <a:gd name="T18" fmla="*/ 2147483647 w 545"/>
                <a:gd name="T19" fmla="*/ 2147483647 h 614"/>
                <a:gd name="T20" fmla="*/ 2147483647 w 545"/>
                <a:gd name="T21" fmla="*/ 2147483647 h 614"/>
                <a:gd name="T22" fmla="*/ 2147483647 w 545"/>
                <a:gd name="T23" fmla="*/ 2147483647 h 614"/>
                <a:gd name="T24" fmla="*/ 2147483647 w 545"/>
                <a:gd name="T25" fmla="*/ 2147483647 h 614"/>
                <a:gd name="T26" fmla="*/ 2147483647 w 545"/>
                <a:gd name="T27" fmla="*/ 2147483647 h 614"/>
                <a:gd name="T28" fmla="*/ 2147483647 w 545"/>
                <a:gd name="T29" fmla="*/ 2147483647 h 614"/>
                <a:gd name="T30" fmla="*/ 2147483647 w 545"/>
                <a:gd name="T31" fmla="*/ 2147483647 h 614"/>
                <a:gd name="T32" fmla="*/ 2147483647 w 545"/>
                <a:gd name="T33" fmla="*/ 2147483647 h 614"/>
                <a:gd name="T34" fmla="*/ 2147483647 w 545"/>
                <a:gd name="T35" fmla="*/ 2147483647 h 614"/>
                <a:gd name="T36" fmla="*/ 2147483647 w 545"/>
                <a:gd name="T37" fmla="*/ 2147483647 h 614"/>
                <a:gd name="T38" fmla="*/ 2147483647 w 545"/>
                <a:gd name="T39" fmla="*/ 2147483647 h 614"/>
                <a:gd name="T40" fmla="*/ 2147483647 w 545"/>
                <a:gd name="T41" fmla="*/ 2147483647 h 614"/>
                <a:gd name="T42" fmla="*/ 2147483647 w 545"/>
                <a:gd name="T43" fmla="*/ 2147483647 h 614"/>
                <a:gd name="T44" fmla="*/ 2147483647 w 545"/>
                <a:gd name="T45" fmla="*/ 2147483647 h 614"/>
                <a:gd name="T46" fmla="*/ 2147483647 w 545"/>
                <a:gd name="T47" fmla="*/ 2147483647 h 614"/>
                <a:gd name="T48" fmla="*/ 2147483647 w 545"/>
                <a:gd name="T49" fmla="*/ 2147483647 h 614"/>
                <a:gd name="T50" fmla="*/ 2147483647 w 545"/>
                <a:gd name="T51" fmla="*/ 2147483647 h 614"/>
                <a:gd name="T52" fmla="*/ 2147483647 w 545"/>
                <a:gd name="T53" fmla="*/ 2147483647 h 614"/>
                <a:gd name="T54" fmla="*/ 2147483647 w 545"/>
                <a:gd name="T55" fmla="*/ 2147483647 h 614"/>
                <a:gd name="T56" fmla="*/ 2147483647 w 545"/>
                <a:gd name="T57" fmla="*/ 2147483647 h 614"/>
                <a:gd name="T58" fmla="*/ 2147483647 w 545"/>
                <a:gd name="T59" fmla="*/ 2147483647 h 614"/>
                <a:gd name="T60" fmla="*/ 0 w 545"/>
                <a:gd name="T61" fmla="*/ 2147483647 h 61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45"/>
                <a:gd name="T94" fmla="*/ 0 h 614"/>
                <a:gd name="T95" fmla="*/ 545 w 545"/>
                <a:gd name="T96" fmla="*/ 614 h 61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45" h="614">
                  <a:moveTo>
                    <a:pt x="0" y="48"/>
                  </a:moveTo>
                  <a:lnTo>
                    <a:pt x="143" y="48"/>
                  </a:lnTo>
                  <a:lnTo>
                    <a:pt x="141" y="0"/>
                  </a:lnTo>
                  <a:lnTo>
                    <a:pt x="173" y="14"/>
                  </a:lnTo>
                  <a:lnTo>
                    <a:pt x="179" y="51"/>
                  </a:lnTo>
                  <a:lnTo>
                    <a:pt x="247" y="91"/>
                  </a:lnTo>
                  <a:lnTo>
                    <a:pt x="268" y="73"/>
                  </a:lnTo>
                  <a:lnTo>
                    <a:pt x="308" y="73"/>
                  </a:lnTo>
                  <a:lnTo>
                    <a:pt x="340" y="109"/>
                  </a:lnTo>
                  <a:lnTo>
                    <a:pt x="361" y="96"/>
                  </a:lnTo>
                  <a:lnTo>
                    <a:pt x="420" y="111"/>
                  </a:lnTo>
                  <a:lnTo>
                    <a:pt x="441" y="84"/>
                  </a:lnTo>
                  <a:lnTo>
                    <a:pt x="478" y="105"/>
                  </a:lnTo>
                  <a:lnTo>
                    <a:pt x="545" y="102"/>
                  </a:lnTo>
                  <a:lnTo>
                    <a:pt x="437" y="178"/>
                  </a:lnTo>
                  <a:lnTo>
                    <a:pt x="383" y="245"/>
                  </a:lnTo>
                  <a:lnTo>
                    <a:pt x="393" y="342"/>
                  </a:lnTo>
                  <a:lnTo>
                    <a:pt x="356" y="382"/>
                  </a:lnTo>
                  <a:lnTo>
                    <a:pt x="371" y="410"/>
                  </a:lnTo>
                  <a:lnTo>
                    <a:pt x="371" y="482"/>
                  </a:lnTo>
                  <a:lnTo>
                    <a:pt x="408" y="482"/>
                  </a:lnTo>
                  <a:lnTo>
                    <a:pt x="463" y="534"/>
                  </a:lnTo>
                  <a:lnTo>
                    <a:pt x="486" y="596"/>
                  </a:lnTo>
                  <a:lnTo>
                    <a:pt x="100" y="614"/>
                  </a:lnTo>
                  <a:lnTo>
                    <a:pt x="101" y="444"/>
                  </a:lnTo>
                  <a:lnTo>
                    <a:pt x="67" y="407"/>
                  </a:lnTo>
                  <a:lnTo>
                    <a:pt x="79" y="362"/>
                  </a:lnTo>
                  <a:lnTo>
                    <a:pt x="91" y="337"/>
                  </a:lnTo>
                  <a:lnTo>
                    <a:pt x="67" y="219"/>
                  </a:lnTo>
                  <a:lnTo>
                    <a:pt x="34" y="142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grpSp>
          <p:nvGrpSpPr>
            <p:cNvPr id="86" name="Shape - Michigan"/>
            <p:cNvGrpSpPr>
              <a:grpSpLocks/>
            </p:cNvGrpSpPr>
            <p:nvPr/>
          </p:nvGrpSpPr>
          <p:grpSpPr bwMode="auto">
            <a:xfrm>
              <a:off x="5519734" y="1598586"/>
              <a:ext cx="990600" cy="882650"/>
              <a:chOff x="3254" y="860"/>
              <a:chExt cx="623" cy="557"/>
            </a:xfrm>
            <a:solidFill>
              <a:schemeClr val="accent3"/>
            </a:solidFill>
          </p:grpSpPr>
          <p:sp>
            <p:nvSpPr>
              <p:cNvPr id="87" name="Freeform 27"/>
              <p:cNvSpPr>
                <a:spLocks noChangeAspect="1"/>
              </p:cNvSpPr>
              <p:nvPr/>
            </p:nvSpPr>
            <p:spPr bwMode="auto">
              <a:xfrm>
                <a:off x="3254" y="860"/>
                <a:ext cx="442" cy="190"/>
              </a:xfrm>
              <a:custGeom>
                <a:avLst/>
                <a:gdLst>
                  <a:gd name="T0" fmla="*/ 0 w 445"/>
                  <a:gd name="T1" fmla="*/ 100 h 193"/>
                  <a:gd name="T2" fmla="*/ 96 w 445"/>
                  <a:gd name="T3" fmla="*/ 0 h 193"/>
                  <a:gd name="T4" fmla="*/ 79 w 445"/>
                  <a:gd name="T5" fmla="*/ 41 h 193"/>
                  <a:gd name="T6" fmla="*/ 92 w 445"/>
                  <a:gd name="T7" fmla="*/ 54 h 193"/>
                  <a:gd name="T8" fmla="*/ 123 w 445"/>
                  <a:gd name="T9" fmla="*/ 36 h 193"/>
                  <a:gd name="T10" fmla="*/ 192 w 445"/>
                  <a:gd name="T11" fmla="*/ 63 h 193"/>
                  <a:gd name="T12" fmla="*/ 220 w 445"/>
                  <a:gd name="T13" fmla="*/ 41 h 193"/>
                  <a:gd name="T14" fmla="*/ 311 w 445"/>
                  <a:gd name="T15" fmla="*/ 32 h 193"/>
                  <a:gd name="T16" fmla="*/ 329 w 445"/>
                  <a:gd name="T17" fmla="*/ 55 h 193"/>
                  <a:gd name="T18" fmla="*/ 364 w 445"/>
                  <a:gd name="T19" fmla="*/ 50 h 193"/>
                  <a:gd name="T20" fmla="*/ 432 w 445"/>
                  <a:gd name="T21" fmla="*/ 78 h 193"/>
                  <a:gd name="T22" fmla="*/ 436 w 445"/>
                  <a:gd name="T23" fmla="*/ 96 h 193"/>
                  <a:gd name="T24" fmla="*/ 363 w 445"/>
                  <a:gd name="T25" fmla="*/ 114 h 193"/>
                  <a:gd name="T26" fmla="*/ 341 w 445"/>
                  <a:gd name="T27" fmla="*/ 100 h 193"/>
                  <a:gd name="T28" fmla="*/ 302 w 445"/>
                  <a:gd name="T29" fmla="*/ 105 h 193"/>
                  <a:gd name="T30" fmla="*/ 257 w 445"/>
                  <a:gd name="T31" fmla="*/ 131 h 193"/>
                  <a:gd name="T32" fmla="*/ 237 w 445"/>
                  <a:gd name="T33" fmla="*/ 133 h 193"/>
                  <a:gd name="T34" fmla="*/ 221 w 445"/>
                  <a:gd name="T35" fmla="*/ 114 h 193"/>
                  <a:gd name="T36" fmla="*/ 198 w 445"/>
                  <a:gd name="T37" fmla="*/ 182 h 193"/>
                  <a:gd name="T38" fmla="*/ 170 w 445"/>
                  <a:gd name="T39" fmla="*/ 184 h 193"/>
                  <a:gd name="T40" fmla="*/ 158 w 445"/>
                  <a:gd name="T41" fmla="*/ 156 h 193"/>
                  <a:gd name="T42" fmla="*/ 98 w 445"/>
                  <a:gd name="T43" fmla="*/ 145 h 193"/>
                  <a:gd name="T44" fmla="*/ 73 w 445"/>
                  <a:gd name="T45" fmla="*/ 124 h 193"/>
                  <a:gd name="T46" fmla="*/ 23 w 445"/>
                  <a:gd name="T47" fmla="*/ 131 h 193"/>
                  <a:gd name="T48" fmla="*/ 0 w 445"/>
                  <a:gd name="T49" fmla="*/ 100 h 19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445"/>
                  <a:gd name="T76" fmla="*/ 0 h 193"/>
                  <a:gd name="T77" fmla="*/ 445 w 445"/>
                  <a:gd name="T78" fmla="*/ 193 h 19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445" h="193">
                    <a:moveTo>
                      <a:pt x="0" y="106"/>
                    </a:moveTo>
                    <a:lnTo>
                      <a:pt x="99" y="0"/>
                    </a:lnTo>
                    <a:lnTo>
                      <a:pt x="82" y="44"/>
                    </a:lnTo>
                    <a:lnTo>
                      <a:pt x="95" y="57"/>
                    </a:lnTo>
                    <a:lnTo>
                      <a:pt x="126" y="39"/>
                    </a:lnTo>
                    <a:lnTo>
                      <a:pt x="195" y="66"/>
                    </a:lnTo>
                    <a:lnTo>
                      <a:pt x="225" y="44"/>
                    </a:lnTo>
                    <a:lnTo>
                      <a:pt x="317" y="32"/>
                    </a:lnTo>
                    <a:lnTo>
                      <a:pt x="335" y="58"/>
                    </a:lnTo>
                    <a:lnTo>
                      <a:pt x="371" y="53"/>
                    </a:lnTo>
                    <a:lnTo>
                      <a:pt x="441" y="81"/>
                    </a:lnTo>
                    <a:lnTo>
                      <a:pt x="445" y="102"/>
                    </a:lnTo>
                    <a:lnTo>
                      <a:pt x="369" y="120"/>
                    </a:lnTo>
                    <a:lnTo>
                      <a:pt x="347" y="106"/>
                    </a:lnTo>
                    <a:lnTo>
                      <a:pt x="308" y="111"/>
                    </a:lnTo>
                    <a:lnTo>
                      <a:pt x="263" y="137"/>
                    </a:lnTo>
                    <a:lnTo>
                      <a:pt x="243" y="139"/>
                    </a:lnTo>
                    <a:lnTo>
                      <a:pt x="226" y="120"/>
                    </a:lnTo>
                    <a:lnTo>
                      <a:pt x="201" y="191"/>
                    </a:lnTo>
                    <a:lnTo>
                      <a:pt x="173" y="193"/>
                    </a:lnTo>
                    <a:lnTo>
                      <a:pt x="161" y="164"/>
                    </a:lnTo>
                    <a:lnTo>
                      <a:pt x="101" y="151"/>
                    </a:lnTo>
                    <a:lnTo>
                      <a:pt x="73" y="130"/>
                    </a:lnTo>
                    <a:lnTo>
                      <a:pt x="23" y="137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chemeClr val="accent3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 kern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88" name="Freeform 28"/>
              <p:cNvSpPr>
                <a:spLocks noChangeAspect="1"/>
              </p:cNvSpPr>
              <p:nvPr/>
            </p:nvSpPr>
            <p:spPr bwMode="auto">
              <a:xfrm>
                <a:off x="3560" y="994"/>
                <a:ext cx="317" cy="423"/>
              </a:xfrm>
              <a:custGeom>
                <a:avLst/>
                <a:gdLst>
                  <a:gd name="T0" fmla="*/ 79 w 319"/>
                  <a:gd name="T1" fmla="*/ 18 h 432"/>
                  <a:gd name="T2" fmla="*/ 90 w 319"/>
                  <a:gd name="T3" fmla="*/ 42 h 432"/>
                  <a:gd name="T4" fmla="*/ 70 w 319"/>
                  <a:gd name="T5" fmla="*/ 58 h 432"/>
                  <a:gd name="T6" fmla="*/ 69 w 319"/>
                  <a:gd name="T7" fmla="*/ 121 h 432"/>
                  <a:gd name="T8" fmla="*/ 57 w 319"/>
                  <a:gd name="T9" fmla="*/ 79 h 432"/>
                  <a:gd name="T10" fmla="*/ 11 w 319"/>
                  <a:gd name="T11" fmla="*/ 119 h 432"/>
                  <a:gd name="T12" fmla="*/ 0 w 319"/>
                  <a:gd name="T13" fmla="*/ 237 h 432"/>
                  <a:gd name="T14" fmla="*/ 30 w 319"/>
                  <a:gd name="T15" fmla="*/ 294 h 432"/>
                  <a:gd name="T16" fmla="*/ 33 w 319"/>
                  <a:gd name="T17" fmla="*/ 323 h 432"/>
                  <a:gd name="T18" fmla="*/ 34 w 319"/>
                  <a:gd name="T19" fmla="*/ 346 h 432"/>
                  <a:gd name="T20" fmla="*/ 33 w 319"/>
                  <a:gd name="T21" fmla="*/ 368 h 432"/>
                  <a:gd name="T22" fmla="*/ 27 w 319"/>
                  <a:gd name="T23" fmla="*/ 405 h 432"/>
                  <a:gd name="T24" fmla="*/ 149 w 319"/>
                  <a:gd name="T25" fmla="*/ 399 h 432"/>
                  <a:gd name="T26" fmla="*/ 312 w 319"/>
                  <a:gd name="T27" fmla="*/ 385 h 432"/>
                  <a:gd name="T28" fmla="*/ 282 w 319"/>
                  <a:gd name="T29" fmla="*/ 377 h 432"/>
                  <a:gd name="T30" fmla="*/ 265 w 319"/>
                  <a:gd name="T31" fmla="*/ 354 h 432"/>
                  <a:gd name="T32" fmla="*/ 291 w 319"/>
                  <a:gd name="T33" fmla="*/ 338 h 432"/>
                  <a:gd name="T34" fmla="*/ 291 w 319"/>
                  <a:gd name="T35" fmla="*/ 314 h 432"/>
                  <a:gd name="T36" fmla="*/ 279 w 319"/>
                  <a:gd name="T37" fmla="*/ 295 h 432"/>
                  <a:gd name="T38" fmla="*/ 291 w 319"/>
                  <a:gd name="T39" fmla="*/ 281 h 432"/>
                  <a:gd name="T40" fmla="*/ 313 w 319"/>
                  <a:gd name="T41" fmla="*/ 283 h 432"/>
                  <a:gd name="T42" fmla="*/ 309 w 319"/>
                  <a:gd name="T43" fmla="*/ 226 h 432"/>
                  <a:gd name="T44" fmla="*/ 303 w 319"/>
                  <a:gd name="T45" fmla="*/ 194 h 432"/>
                  <a:gd name="T46" fmla="*/ 289 w 319"/>
                  <a:gd name="T47" fmla="*/ 171 h 432"/>
                  <a:gd name="T48" fmla="*/ 276 w 319"/>
                  <a:gd name="T49" fmla="*/ 160 h 432"/>
                  <a:gd name="T50" fmla="*/ 255 w 319"/>
                  <a:gd name="T51" fmla="*/ 156 h 432"/>
                  <a:gd name="T52" fmla="*/ 237 w 319"/>
                  <a:gd name="T53" fmla="*/ 156 h 432"/>
                  <a:gd name="T54" fmla="*/ 218 w 319"/>
                  <a:gd name="T55" fmla="*/ 182 h 432"/>
                  <a:gd name="T56" fmla="*/ 204 w 319"/>
                  <a:gd name="T57" fmla="*/ 191 h 432"/>
                  <a:gd name="T58" fmla="*/ 195 w 319"/>
                  <a:gd name="T59" fmla="*/ 194 h 432"/>
                  <a:gd name="T60" fmla="*/ 185 w 319"/>
                  <a:gd name="T61" fmla="*/ 189 h 432"/>
                  <a:gd name="T62" fmla="*/ 182 w 319"/>
                  <a:gd name="T63" fmla="*/ 176 h 432"/>
                  <a:gd name="T64" fmla="*/ 185 w 319"/>
                  <a:gd name="T65" fmla="*/ 167 h 432"/>
                  <a:gd name="T66" fmla="*/ 194 w 319"/>
                  <a:gd name="T67" fmla="*/ 160 h 432"/>
                  <a:gd name="T68" fmla="*/ 203 w 319"/>
                  <a:gd name="T69" fmla="*/ 156 h 432"/>
                  <a:gd name="T70" fmla="*/ 212 w 319"/>
                  <a:gd name="T71" fmla="*/ 155 h 432"/>
                  <a:gd name="T72" fmla="*/ 212 w 319"/>
                  <a:gd name="T73" fmla="*/ 138 h 432"/>
                  <a:gd name="T74" fmla="*/ 236 w 319"/>
                  <a:gd name="T75" fmla="*/ 121 h 432"/>
                  <a:gd name="T76" fmla="*/ 212 w 319"/>
                  <a:gd name="T77" fmla="*/ 69 h 432"/>
                  <a:gd name="T78" fmla="*/ 212 w 319"/>
                  <a:gd name="T79" fmla="*/ 43 h 432"/>
                  <a:gd name="T80" fmla="*/ 172 w 319"/>
                  <a:gd name="T81" fmla="*/ 33 h 432"/>
                  <a:gd name="T82" fmla="*/ 113 w 319"/>
                  <a:gd name="T83" fmla="*/ 0 h 432"/>
                  <a:gd name="T84" fmla="*/ 79 w 319"/>
                  <a:gd name="T85" fmla="*/ 18 h 43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319"/>
                  <a:gd name="T130" fmla="*/ 0 h 432"/>
                  <a:gd name="T131" fmla="*/ 319 w 319"/>
                  <a:gd name="T132" fmla="*/ 432 h 43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319" h="432">
                    <a:moveTo>
                      <a:pt x="81" y="18"/>
                    </a:moveTo>
                    <a:lnTo>
                      <a:pt x="93" y="45"/>
                    </a:lnTo>
                    <a:lnTo>
                      <a:pt x="70" y="61"/>
                    </a:lnTo>
                    <a:lnTo>
                      <a:pt x="69" y="130"/>
                    </a:lnTo>
                    <a:lnTo>
                      <a:pt x="57" y="85"/>
                    </a:lnTo>
                    <a:lnTo>
                      <a:pt x="11" y="128"/>
                    </a:lnTo>
                    <a:lnTo>
                      <a:pt x="0" y="252"/>
                    </a:lnTo>
                    <a:lnTo>
                      <a:pt x="30" y="313"/>
                    </a:lnTo>
                    <a:lnTo>
                      <a:pt x="33" y="344"/>
                    </a:lnTo>
                    <a:lnTo>
                      <a:pt x="34" y="369"/>
                    </a:lnTo>
                    <a:lnTo>
                      <a:pt x="33" y="392"/>
                    </a:lnTo>
                    <a:lnTo>
                      <a:pt x="27" y="432"/>
                    </a:lnTo>
                    <a:lnTo>
                      <a:pt x="152" y="425"/>
                    </a:lnTo>
                    <a:lnTo>
                      <a:pt x="318" y="410"/>
                    </a:lnTo>
                    <a:lnTo>
                      <a:pt x="288" y="401"/>
                    </a:lnTo>
                    <a:lnTo>
                      <a:pt x="271" y="378"/>
                    </a:lnTo>
                    <a:lnTo>
                      <a:pt x="297" y="359"/>
                    </a:lnTo>
                    <a:lnTo>
                      <a:pt x="297" y="335"/>
                    </a:lnTo>
                    <a:lnTo>
                      <a:pt x="285" y="314"/>
                    </a:lnTo>
                    <a:lnTo>
                      <a:pt x="297" y="299"/>
                    </a:lnTo>
                    <a:lnTo>
                      <a:pt x="319" y="301"/>
                    </a:lnTo>
                    <a:lnTo>
                      <a:pt x="315" y="241"/>
                    </a:lnTo>
                    <a:lnTo>
                      <a:pt x="309" y="206"/>
                    </a:lnTo>
                    <a:lnTo>
                      <a:pt x="295" y="183"/>
                    </a:lnTo>
                    <a:lnTo>
                      <a:pt x="282" y="170"/>
                    </a:lnTo>
                    <a:lnTo>
                      <a:pt x="261" y="165"/>
                    </a:lnTo>
                    <a:lnTo>
                      <a:pt x="242" y="165"/>
                    </a:lnTo>
                    <a:lnTo>
                      <a:pt x="221" y="194"/>
                    </a:lnTo>
                    <a:lnTo>
                      <a:pt x="207" y="203"/>
                    </a:lnTo>
                    <a:lnTo>
                      <a:pt x="198" y="206"/>
                    </a:lnTo>
                    <a:lnTo>
                      <a:pt x="188" y="201"/>
                    </a:lnTo>
                    <a:lnTo>
                      <a:pt x="185" y="188"/>
                    </a:lnTo>
                    <a:lnTo>
                      <a:pt x="188" y="179"/>
                    </a:lnTo>
                    <a:lnTo>
                      <a:pt x="197" y="170"/>
                    </a:lnTo>
                    <a:lnTo>
                      <a:pt x="206" y="165"/>
                    </a:lnTo>
                    <a:lnTo>
                      <a:pt x="215" y="164"/>
                    </a:lnTo>
                    <a:lnTo>
                      <a:pt x="215" y="147"/>
                    </a:lnTo>
                    <a:lnTo>
                      <a:pt x="239" y="130"/>
                    </a:lnTo>
                    <a:lnTo>
                      <a:pt x="215" y="73"/>
                    </a:lnTo>
                    <a:lnTo>
                      <a:pt x="215" y="46"/>
                    </a:lnTo>
                    <a:lnTo>
                      <a:pt x="175" y="36"/>
                    </a:lnTo>
                    <a:lnTo>
                      <a:pt x="116" y="0"/>
                    </a:lnTo>
                    <a:lnTo>
                      <a:pt x="81" y="18"/>
                    </a:lnTo>
                    <a:close/>
                  </a:path>
                </a:pathLst>
              </a:custGeom>
              <a:solidFill>
                <a:schemeClr val="accent3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 kern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</p:grpSp>
        <p:sp>
          <p:nvSpPr>
            <p:cNvPr id="46" name="Shape - Maryland"/>
            <p:cNvSpPr>
              <a:spLocks noChangeAspect="1"/>
            </p:cNvSpPr>
            <p:nvPr/>
          </p:nvSpPr>
          <p:spPr bwMode="auto">
            <a:xfrm>
              <a:off x="6938959" y="2579661"/>
              <a:ext cx="635000" cy="258762"/>
            </a:xfrm>
            <a:custGeom>
              <a:avLst/>
              <a:gdLst>
                <a:gd name="T0" fmla="*/ 0 w 403"/>
                <a:gd name="T1" fmla="*/ 2147483647 h 165"/>
                <a:gd name="T2" fmla="*/ 2147483647 w 403"/>
                <a:gd name="T3" fmla="*/ 0 h 165"/>
                <a:gd name="T4" fmla="*/ 2147483647 w 403"/>
                <a:gd name="T5" fmla="*/ 2147483647 h 165"/>
                <a:gd name="T6" fmla="*/ 2147483647 w 403"/>
                <a:gd name="T7" fmla="*/ 2147483647 h 165"/>
                <a:gd name="T8" fmla="*/ 2147483647 w 403"/>
                <a:gd name="T9" fmla="*/ 2147483647 h 165"/>
                <a:gd name="T10" fmla="*/ 2147483647 w 403"/>
                <a:gd name="T11" fmla="*/ 2147483647 h 165"/>
                <a:gd name="T12" fmla="*/ 2147483647 w 403"/>
                <a:gd name="T13" fmla="*/ 2147483647 h 165"/>
                <a:gd name="T14" fmla="*/ 2147483647 w 403"/>
                <a:gd name="T15" fmla="*/ 2147483647 h 165"/>
                <a:gd name="T16" fmla="*/ 2147483647 w 403"/>
                <a:gd name="T17" fmla="*/ 2147483647 h 165"/>
                <a:gd name="T18" fmla="*/ 2147483647 w 403"/>
                <a:gd name="T19" fmla="*/ 2147483647 h 165"/>
                <a:gd name="T20" fmla="*/ 2147483647 w 403"/>
                <a:gd name="T21" fmla="*/ 2147483647 h 165"/>
                <a:gd name="T22" fmla="*/ 2147483647 w 403"/>
                <a:gd name="T23" fmla="*/ 2147483647 h 165"/>
                <a:gd name="T24" fmla="*/ 2147483647 w 403"/>
                <a:gd name="T25" fmla="*/ 2147483647 h 165"/>
                <a:gd name="T26" fmla="*/ 2147483647 w 403"/>
                <a:gd name="T27" fmla="*/ 2147483647 h 165"/>
                <a:gd name="T28" fmla="*/ 2147483647 w 403"/>
                <a:gd name="T29" fmla="*/ 2147483647 h 165"/>
                <a:gd name="T30" fmla="*/ 2147483647 w 403"/>
                <a:gd name="T31" fmla="*/ 2147483647 h 165"/>
                <a:gd name="T32" fmla="*/ 0 w 403"/>
                <a:gd name="T33" fmla="*/ 2147483647 h 16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03"/>
                <a:gd name="T52" fmla="*/ 0 h 165"/>
                <a:gd name="T53" fmla="*/ 403 w 403"/>
                <a:gd name="T54" fmla="*/ 165 h 16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03" h="165">
                  <a:moveTo>
                    <a:pt x="0" y="56"/>
                  </a:moveTo>
                  <a:lnTo>
                    <a:pt x="300" y="0"/>
                  </a:lnTo>
                  <a:lnTo>
                    <a:pt x="349" y="113"/>
                  </a:lnTo>
                  <a:lnTo>
                    <a:pt x="401" y="101"/>
                  </a:lnTo>
                  <a:lnTo>
                    <a:pt x="403" y="158"/>
                  </a:lnTo>
                  <a:lnTo>
                    <a:pt x="361" y="165"/>
                  </a:lnTo>
                  <a:lnTo>
                    <a:pt x="324" y="128"/>
                  </a:lnTo>
                  <a:lnTo>
                    <a:pt x="300" y="83"/>
                  </a:lnTo>
                  <a:lnTo>
                    <a:pt x="296" y="21"/>
                  </a:lnTo>
                  <a:lnTo>
                    <a:pt x="278" y="52"/>
                  </a:lnTo>
                  <a:lnTo>
                    <a:pt x="299" y="146"/>
                  </a:lnTo>
                  <a:lnTo>
                    <a:pt x="211" y="159"/>
                  </a:lnTo>
                  <a:lnTo>
                    <a:pt x="208" y="91"/>
                  </a:lnTo>
                  <a:lnTo>
                    <a:pt x="154" y="61"/>
                  </a:lnTo>
                  <a:lnTo>
                    <a:pt x="108" y="53"/>
                  </a:lnTo>
                  <a:lnTo>
                    <a:pt x="12" y="101"/>
                  </a:lnTo>
                  <a:lnTo>
                    <a:pt x="0" y="56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47" name="Shape - Maine"/>
            <p:cNvSpPr>
              <a:spLocks noChangeAspect="1"/>
            </p:cNvSpPr>
            <p:nvPr/>
          </p:nvSpPr>
          <p:spPr bwMode="auto">
            <a:xfrm>
              <a:off x="7675559" y="1136623"/>
              <a:ext cx="492125" cy="708025"/>
            </a:xfrm>
            <a:custGeom>
              <a:avLst/>
              <a:gdLst>
                <a:gd name="T0" fmla="*/ 2147483647 w 313"/>
                <a:gd name="T1" fmla="*/ 2147483647 h 478"/>
                <a:gd name="T2" fmla="*/ 2147483647 w 313"/>
                <a:gd name="T3" fmla="*/ 2147483647 h 478"/>
                <a:gd name="T4" fmla="*/ 2147483647 w 313"/>
                <a:gd name="T5" fmla="*/ 2147483647 h 478"/>
                <a:gd name="T6" fmla="*/ 2147483647 w 313"/>
                <a:gd name="T7" fmla="*/ 2147483647 h 478"/>
                <a:gd name="T8" fmla="*/ 2147483647 w 313"/>
                <a:gd name="T9" fmla="*/ 2147483647 h 478"/>
                <a:gd name="T10" fmla="*/ 2147483647 w 313"/>
                <a:gd name="T11" fmla="*/ 2147483647 h 478"/>
                <a:gd name="T12" fmla="*/ 2147483647 w 313"/>
                <a:gd name="T13" fmla="*/ 2147483647 h 478"/>
                <a:gd name="T14" fmla="*/ 0 w 313"/>
                <a:gd name="T15" fmla="*/ 2147483647 h 478"/>
                <a:gd name="T16" fmla="*/ 2147483647 w 313"/>
                <a:gd name="T17" fmla="*/ 2147483647 h 478"/>
                <a:gd name="T18" fmla="*/ 2147483647 w 313"/>
                <a:gd name="T19" fmla="*/ 2147483647 h 478"/>
                <a:gd name="T20" fmla="*/ 2147483647 w 313"/>
                <a:gd name="T21" fmla="*/ 2147483647 h 478"/>
                <a:gd name="T22" fmla="*/ 2147483647 w 313"/>
                <a:gd name="T23" fmla="*/ 2147483647 h 478"/>
                <a:gd name="T24" fmla="*/ 2147483647 w 313"/>
                <a:gd name="T25" fmla="*/ 2147483647 h 478"/>
                <a:gd name="T26" fmla="*/ 2147483647 w 313"/>
                <a:gd name="T27" fmla="*/ 2147483647 h 478"/>
                <a:gd name="T28" fmla="*/ 2147483647 w 313"/>
                <a:gd name="T29" fmla="*/ 2147483647 h 478"/>
                <a:gd name="T30" fmla="*/ 2147483647 w 313"/>
                <a:gd name="T31" fmla="*/ 2147483647 h 478"/>
                <a:gd name="T32" fmla="*/ 2147483647 w 313"/>
                <a:gd name="T33" fmla="*/ 2147483647 h 478"/>
                <a:gd name="T34" fmla="*/ 2147483647 w 313"/>
                <a:gd name="T35" fmla="*/ 2147483647 h 478"/>
                <a:gd name="T36" fmla="*/ 2147483647 w 313"/>
                <a:gd name="T37" fmla="*/ 2147483647 h 478"/>
                <a:gd name="T38" fmla="*/ 2147483647 w 313"/>
                <a:gd name="T39" fmla="*/ 2147483647 h 478"/>
                <a:gd name="T40" fmla="*/ 2147483647 w 313"/>
                <a:gd name="T41" fmla="*/ 2147483647 h 478"/>
                <a:gd name="T42" fmla="*/ 2147483647 w 313"/>
                <a:gd name="T43" fmla="*/ 2147483647 h 478"/>
                <a:gd name="T44" fmla="*/ 2147483647 w 313"/>
                <a:gd name="T45" fmla="*/ 2147483647 h 478"/>
                <a:gd name="T46" fmla="*/ 2147483647 w 313"/>
                <a:gd name="T47" fmla="*/ 2147483647 h 478"/>
                <a:gd name="T48" fmla="*/ 2147483647 w 313"/>
                <a:gd name="T49" fmla="*/ 0 h 478"/>
                <a:gd name="T50" fmla="*/ 2147483647 w 313"/>
                <a:gd name="T51" fmla="*/ 2147483647 h 478"/>
                <a:gd name="T52" fmla="*/ 2147483647 w 313"/>
                <a:gd name="T53" fmla="*/ 2147483647 h 478"/>
                <a:gd name="T54" fmla="*/ 2147483647 w 313"/>
                <a:gd name="T55" fmla="*/ 2147483647 h 47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313"/>
                <a:gd name="T85" fmla="*/ 0 h 478"/>
                <a:gd name="T86" fmla="*/ 313 w 313"/>
                <a:gd name="T87" fmla="*/ 478 h 478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313" h="478">
                  <a:moveTo>
                    <a:pt x="73" y="15"/>
                  </a:moveTo>
                  <a:lnTo>
                    <a:pt x="27" y="103"/>
                  </a:lnTo>
                  <a:lnTo>
                    <a:pt x="49" y="136"/>
                  </a:lnTo>
                  <a:lnTo>
                    <a:pt x="27" y="176"/>
                  </a:lnTo>
                  <a:lnTo>
                    <a:pt x="40" y="189"/>
                  </a:lnTo>
                  <a:lnTo>
                    <a:pt x="31" y="216"/>
                  </a:lnTo>
                  <a:lnTo>
                    <a:pt x="31" y="261"/>
                  </a:lnTo>
                  <a:lnTo>
                    <a:pt x="0" y="277"/>
                  </a:lnTo>
                  <a:lnTo>
                    <a:pt x="12" y="291"/>
                  </a:lnTo>
                  <a:lnTo>
                    <a:pt x="78" y="457"/>
                  </a:lnTo>
                  <a:lnTo>
                    <a:pt x="130" y="478"/>
                  </a:lnTo>
                  <a:lnTo>
                    <a:pt x="127" y="444"/>
                  </a:lnTo>
                  <a:lnTo>
                    <a:pt x="152" y="417"/>
                  </a:lnTo>
                  <a:lnTo>
                    <a:pt x="143" y="389"/>
                  </a:lnTo>
                  <a:lnTo>
                    <a:pt x="207" y="355"/>
                  </a:lnTo>
                  <a:lnTo>
                    <a:pt x="210" y="308"/>
                  </a:lnTo>
                  <a:lnTo>
                    <a:pt x="248" y="305"/>
                  </a:lnTo>
                  <a:lnTo>
                    <a:pt x="277" y="270"/>
                  </a:lnTo>
                  <a:lnTo>
                    <a:pt x="313" y="246"/>
                  </a:lnTo>
                  <a:lnTo>
                    <a:pt x="313" y="216"/>
                  </a:lnTo>
                  <a:lnTo>
                    <a:pt x="264" y="207"/>
                  </a:lnTo>
                  <a:lnTo>
                    <a:pt x="255" y="174"/>
                  </a:lnTo>
                  <a:lnTo>
                    <a:pt x="206" y="170"/>
                  </a:lnTo>
                  <a:lnTo>
                    <a:pt x="166" y="28"/>
                  </a:lnTo>
                  <a:lnTo>
                    <a:pt x="148" y="0"/>
                  </a:lnTo>
                  <a:lnTo>
                    <a:pt x="98" y="12"/>
                  </a:lnTo>
                  <a:lnTo>
                    <a:pt x="90" y="25"/>
                  </a:lnTo>
                  <a:lnTo>
                    <a:pt x="73" y="15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48" name="Shape - Louisiana"/>
            <p:cNvSpPr>
              <a:spLocks noChangeAspect="1"/>
            </p:cNvSpPr>
            <p:nvPr/>
          </p:nvSpPr>
          <p:spPr bwMode="auto">
            <a:xfrm>
              <a:off x="5233984" y="3951261"/>
              <a:ext cx="773113" cy="609600"/>
            </a:xfrm>
            <a:custGeom>
              <a:avLst/>
              <a:gdLst>
                <a:gd name="T0" fmla="*/ 0 w 489"/>
                <a:gd name="T1" fmla="*/ 2147483647 h 392"/>
                <a:gd name="T2" fmla="*/ 2147483647 w 489"/>
                <a:gd name="T3" fmla="*/ 0 h 392"/>
                <a:gd name="T4" fmla="*/ 2147483647 w 489"/>
                <a:gd name="T5" fmla="*/ 2147483647 h 392"/>
                <a:gd name="T6" fmla="*/ 2147483647 w 489"/>
                <a:gd name="T7" fmla="*/ 2147483647 h 392"/>
                <a:gd name="T8" fmla="*/ 2147483647 w 489"/>
                <a:gd name="T9" fmla="*/ 2147483647 h 392"/>
                <a:gd name="T10" fmla="*/ 2147483647 w 489"/>
                <a:gd name="T11" fmla="*/ 2147483647 h 392"/>
                <a:gd name="T12" fmla="*/ 2147483647 w 489"/>
                <a:gd name="T13" fmla="*/ 2147483647 h 392"/>
                <a:gd name="T14" fmla="*/ 2147483647 w 489"/>
                <a:gd name="T15" fmla="*/ 2147483647 h 392"/>
                <a:gd name="T16" fmla="*/ 2147483647 w 489"/>
                <a:gd name="T17" fmla="*/ 2147483647 h 392"/>
                <a:gd name="T18" fmla="*/ 2147483647 w 489"/>
                <a:gd name="T19" fmla="*/ 2147483647 h 392"/>
                <a:gd name="T20" fmla="*/ 2147483647 w 489"/>
                <a:gd name="T21" fmla="*/ 2147483647 h 392"/>
                <a:gd name="T22" fmla="*/ 2147483647 w 489"/>
                <a:gd name="T23" fmla="*/ 2147483647 h 392"/>
                <a:gd name="T24" fmla="*/ 2147483647 w 489"/>
                <a:gd name="T25" fmla="*/ 2147483647 h 392"/>
                <a:gd name="T26" fmla="*/ 2147483647 w 489"/>
                <a:gd name="T27" fmla="*/ 2147483647 h 392"/>
                <a:gd name="T28" fmla="*/ 2147483647 w 489"/>
                <a:gd name="T29" fmla="*/ 2147483647 h 392"/>
                <a:gd name="T30" fmla="*/ 2147483647 w 489"/>
                <a:gd name="T31" fmla="*/ 2147483647 h 392"/>
                <a:gd name="T32" fmla="*/ 2147483647 w 489"/>
                <a:gd name="T33" fmla="*/ 2147483647 h 392"/>
                <a:gd name="T34" fmla="*/ 2147483647 w 489"/>
                <a:gd name="T35" fmla="*/ 2147483647 h 392"/>
                <a:gd name="T36" fmla="*/ 2147483647 w 489"/>
                <a:gd name="T37" fmla="*/ 2147483647 h 392"/>
                <a:gd name="T38" fmla="*/ 2147483647 w 489"/>
                <a:gd name="T39" fmla="*/ 2147483647 h 392"/>
                <a:gd name="T40" fmla="*/ 2147483647 w 489"/>
                <a:gd name="T41" fmla="*/ 2147483647 h 392"/>
                <a:gd name="T42" fmla="*/ 2147483647 w 489"/>
                <a:gd name="T43" fmla="*/ 2147483647 h 392"/>
                <a:gd name="T44" fmla="*/ 2147483647 w 489"/>
                <a:gd name="T45" fmla="*/ 2147483647 h 392"/>
                <a:gd name="T46" fmla="*/ 2147483647 w 489"/>
                <a:gd name="T47" fmla="*/ 2147483647 h 392"/>
                <a:gd name="T48" fmla="*/ 2147483647 w 489"/>
                <a:gd name="T49" fmla="*/ 2147483647 h 392"/>
                <a:gd name="T50" fmla="*/ 2147483647 w 489"/>
                <a:gd name="T51" fmla="*/ 2147483647 h 392"/>
                <a:gd name="T52" fmla="*/ 2147483647 w 489"/>
                <a:gd name="T53" fmla="*/ 2147483647 h 392"/>
                <a:gd name="T54" fmla="*/ 2147483647 w 489"/>
                <a:gd name="T55" fmla="*/ 2147483647 h 392"/>
                <a:gd name="T56" fmla="*/ 2147483647 w 489"/>
                <a:gd name="T57" fmla="*/ 2147483647 h 392"/>
                <a:gd name="T58" fmla="*/ 2147483647 w 489"/>
                <a:gd name="T59" fmla="*/ 2147483647 h 392"/>
                <a:gd name="T60" fmla="*/ 2147483647 w 489"/>
                <a:gd name="T61" fmla="*/ 2147483647 h 392"/>
                <a:gd name="T62" fmla="*/ 2147483647 w 489"/>
                <a:gd name="T63" fmla="*/ 2147483647 h 392"/>
                <a:gd name="T64" fmla="*/ 2147483647 w 489"/>
                <a:gd name="T65" fmla="*/ 2147483647 h 392"/>
                <a:gd name="T66" fmla="*/ 2147483647 w 489"/>
                <a:gd name="T67" fmla="*/ 2147483647 h 392"/>
                <a:gd name="T68" fmla="*/ 0 w 489"/>
                <a:gd name="T69" fmla="*/ 2147483647 h 39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89"/>
                <a:gd name="T106" fmla="*/ 0 h 392"/>
                <a:gd name="T107" fmla="*/ 489 w 489"/>
                <a:gd name="T108" fmla="*/ 392 h 392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89" h="392">
                  <a:moveTo>
                    <a:pt x="0" y="9"/>
                  </a:moveTo>
                  <a:lnTo>
                    <a:pt x="245" y="0"/>
                  </a:lnTo>
                  <a:lnTo>
                    <a:pt x="288" y="81"/>
                  </a:lnTo>
                  <a:lnTo>
                    <a:pt x="251" y="176"/>
                  </a:lnTo>
                  <a:lnTo>
                    <a:pt x="239" y="219"/>
                  </a:lnTo>
                  <a:lnTo>
                    <a:pt x="403" y="201"/>
                  </a:lnTo>
                  <a:lnTo>
                    <a:pt x="413" y="264"/>
                  </a:lnTo>
                  <a:lnTo>
                    <a:pt x="364" y="258"/>
                  </a:lnTo>
                  <a:lnTo>
                    <a:pt x="342" y="285"/>
                  </a:lnTo>
                  <a:lnTo>
                    <a:pt x="367" y="303"/>
                  </a:lnTo>
                  <a:lnTo>
                    <a:pt x="412" y="282"/>
                  </a:lnTo>
                  <a:lnTo>
                    <a:pt x="413" y="312"/>
                  </a:lnTo>
                  <a:lnTo>
                    <a:pt x="440" y="286"/>
                  </a:lnTo>
                  <a:lnTo>
                    <a:pt x="458" y="286"/>
                  </a:lnTo>
                  <a:lnTo>
                    <a:pt x="437" y="339"/>
                  </a:lnTo>
                  <a:lnTo>
                    <a:pt x="477" y="347"/>
                  </a:lnTo>
                  <a:lnTo>
                    <a:pt x="489" y="376"/>
                  </a:lnTo>
                  <a:lnTo>
                    <a:pt x="471" y="385"/>
                  </a:lnTo>
                  <a:lnTo>
                    <a:pt x="446" y="367"/>
                  </a:lnTo>
                  <a:lnTo>
                    <a:pt x="398" y="353"/>
                  </a:lnTo>
                  <a:lnTo>
                    <a:pt x="409" y="388"/>
                  </a:lnTo>
                  <a:lnTo>
                    <a:pt x="385" y="392"/>
                  </a:lnTo>
                  <a:lnTo>
                    <a:pt x="365" y="361"/>
                  </a:lnTo>
                  <a:lnTo>
                    <a:pt x="354" y="380"/>
                  </a:lnTo>
                  <a:lnTo>
                    <a:pt x="282" y="380"/>
                  </a:lnTo>
                  <a:lnTo>
                    <a:pt x="282" y="361"/>
                  </a:lnTo>
                  <a:lnTo>
                    <a:pt x="255" y="339"/>
                  </a:lnTo>
                  <a:lnTo>
                    <a:pt x="201" y="336"/>
                  </a:lnTo>
                  <a:lnTo>
                    <a:pt x="246" y="361"/>
                  </a:lnTo>
                  <a:lnTo>
                    <a:pt x="184" y="374"/>
                  </a:lnTo>
                  <a:lnTo>
                    <a:pt x="85" y="356"/>
                  </a:lnTo>
                  <a:lnTo>
                    <a:pt x="48" y="361"/>
                  </a:lnTo>
                  <a:lnTo>
                    <a:pt x="61" y="230"/>
                  </a:lnTo>
                  <a:lnTo>
                    <a:pt x="2" y="12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49" name="Shape - Kentucky"/>
            <p:cNvSpPr>
              <a:spLocks noChangeAspect="1"/>
            </p:cNvSpPr>
            <p:nvPr/>
          </p:nvSpPr>
          <p:spPr bwMode="auto">
            <a:xfrm>
              <a:off x="5767384" y="2887636"/>
              <a:ext cx="957263" cy="525462"/>
            </a:xfrm>
            <a:custGeom>
              <a:avLst/>
              <a:gdLst>
                <a:gd name="T0" fmla="*/ 0 w 607"/>
                <a:gd name="T1" fmla="*/ 2147483647 h 337"/>
                <a:gd name="T2" fmla="*/ 2147483647 w 607"/>
                <a:gd name="T3" fmla="*/ 2147483647 h 337"/>
                <a:gd name="T4" fmla="*/ 2147483647 w 607"/>
                <a:gd name="T5" fmla="*/ 2147483647 h 337"/>
                <a:gd name="T6" fmla="*/ 2147483647 w 607"/>
                <a:gd name="T7" fmla="*/ 2147483647 h 337"/>
                <a:gd name="T8" fmla="*/ 2147483647 w 607"/>
                <a:gd name="T9" fmla="*/ 2147483647 h 337"/>
                <a:gd name="T10" fmla="*/ 2147483647 w 607"/>
                <a:gd name="T11" fmla="*/ 2147483647 h 337"/>
                <a:gd name="T12" fmla="*/ 2147483647 w 607"/>
                <a:gd name="T13" fmla="*/ 2147483647 h 337"/>
                <a:gd name="T14" fmla="*/ 2147483647 w 607"/>
                <a:gd name="T15" fmla="*/ 2147483647 h 337"/>
                <a:gd name="T16" fmla="*/ 2147483647 w 607"/>
                <a:gd name="T17" fmla="*/ 2147483647 h 337"/>
                <a:gd name="T18" fmla="*/ 2147483647 w 607"/>
                <a:gd name="T19" fmla="*/ 2147483647 h 337"/>
                <a:gd name="T20" fmla="*/ 2147483647 w 607"/>
                <a:gd name="T21" fmla="*/ 2147483647 h 337"/>
                <a:gd name="T22" fmla="*/ 2147483647 w 607"/>
                <a:gd name="T23" fmla="*/ 2147483647 h 337"/>
                <a:gd name="T24" fmla="*/ 2147483647 w 607"/>
                <a:gd name="T25" fmla="*/ 2147483647 h 337"/>
                <a:gd name="T26" fmla="*/ 2147483647 w 607"/>
                <a:gd name="T27" fmla="*/ 2147483647 h 337"/>
                <a:gd name="T28" fmla="*/ 2147483647 w 607"/>
                <a:gd name="T29" fmla="*/ 0 h 337"/>
                <a:gd name="T30" fmla="*/ 2147483647 w 607"/>
                <a:gd name="T31" fmla="*/ 2147483647 h 337"/>
                <a:gd name="T32" fmla="*/ 2147483647 w 607"/>
                <a:gd name="T33" fmla="*/ 2147483647 h 337"/>
                <a:gd name="T34" fmla="*/ 2147483647 w 607"/>
                <a:gd name="T35" fmla="*/ 2147483647 h 337"/>
                <a:gd name="T36" fmla="*/ 2147483647 w 607"/>
                <a:gd name="T37" fmla="*/ 2147483647 h 337"/>
                <a:gd name="T38" fmla="*/ 2147483647 w 607"/>
                <a:gd name="T39" fmla="*/ 2147483647 h 337"/>
                <a:gd name="T40" fmla="*/ 2147483647 w 607"/>
                <a:gd name="T41" fmla="*/ 2147483647 h 337"/>
                <a:gd name="T42" fmla="*/ 2147483647 w 607"/>
                <a:gd name="T43" fmla="*/ 2147483647 h 337"/>
                <a:gd name="T44" fmla="*/ 2147483647 w 607"/>
                <a:gd name="T45" fmla="*/ 2147483647 h 337"/>
                <a:gd name="T46" fmla="*/ 2147483647 w 607"/>
                <a:gd name="T47" fmla="*/ 2147483647 h 337"/>
                <a:gd name="T48" fmla="*/ 2147483647 w 607"/>
                <a:gd name="T49" fmla="*/ 2147483647 h 337"/>
                <a:gd name="T50" fmla="*/ 2147483647 w 607"/>
                <a:gd name="T51" fmla="*/ 2147483647 h 337"/>
                <a:gd name="T52" fmla="*/ 2147483647 w 607"/>
                <a:gd name="T53" fmla="*/ 2147483647 h 337"/>
                <a:gd name="T54" fmla="*/ 2147483647 w 607"/>
                <a:gd name="T55" fmla="*/ 2147483647 h 337"/>
                <a:gd name="T56" fmla="*/ 0 w 607"/>
                <a:gd name="T57" fmla="*/ 2147483647 h 33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607"/>
                <a:gd name="T88" fmla="*/ 0 h 337"/>
                <a:gd name="T89" fmla="*/ 607 w 607"/>
                <a:gd name="T90" fmla="*/ 337 h 33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607" h="337">
                  <a:moveTo>
                    <a:pt x="0" y="337"/>
                  </a:moveTo>
                  <a:lnTo>
                    <a:pt x="148" y="316"/>
                  </a:lnTo>
                  <a:lnTo>
                    <a:pt x="148" y="301"/>
                  </a:lnTo>
                  <a:lnTo>
                    <a:pt x="504" y="252"/>
                  </a:lnTo>
                  <a:lnTo>
                    <a:pt x="510" y="226"/>
                  </a:lnTo>
                  <a:lnTo>
                    <a:pt x="562" y="207"/>
                  </a:lnTo>
                  <a:lnTo>
                    <a:pt x="568" y="180"/>
                  </a:lnTo>
                  <a:lnTo>
                    <a:pt x="590" y="171"/>
                  </a:lnTo>
                  <a:lnTo>
                    <a:pt x="607" y="131"/>
                  </a:lnTo>
                  <a:lnTo>
                    <a:pt x="558" y="91"/>
                  </a:lnTo>
                  <a:lnTo>
                    <a:pt x="549" y="37"/>
                  </a:lnTo>
                  <a:lnTo>
                    <a:pt x="510" y="10"/>
                  </a:lnTo>
                  <a:lnTo>
                    <a:pt x="431" y="25"/>
                  </a:lnTo>
                  <a:lnTo>
                    <a:pt x="394" y="1"/>
                  </a:lnTo>
                  <a:lnTo>
                    <a:pt x="358" y="0"/>
                  </a:lnTo>
                  <a:lnTo>
                    <a:pt x="365" y="37"/>
                  </a:lnTo>
                  <a:lnTo>
                    <a:pt x="316" y="56"/>
                  </a:lnTo>
                  <a:lnTo>
                    <a:pt x="283" y="140"/>
                  </a:lnTo>
                  <a:lnTo>
                    <a:pt x="239" y="126"/>
                  </a:lnTo>
                  <a:lnTo>
                    <a:pt x="185" y="158"/>
                  </a:lnTo>
                  <a:lnTo>
                    <a:pt x="116" y="170"/>
                  </a:lnTo>
                  <a:lnTo>
                    <a:pt x="116" y="217"/>
                  </a:lnTo>
                  <a:lnTo>
                    <a:pt x="82" y="216"/>
                  </a:lnTo>
                  <a:lnTo>
                    <a:pt x="84" y="258"/>
                  </a:lnTo>
                  <a:lnTo>
                    <a:pt x="48" y="241"/>
                  </a:lnTo>
                  <a:lnTo>
                    <a:pt x="27" y="249"/>
                  </a:lnTo>
                  <a:lnTo>
                    <a:pt x="45" y="277"/>
                  </a:lnTo>
                  <a:lnTo>
                    <a:pt x="8" y="314"/>
                  </a:lnTo>
                  <a:lnTo>
                    <a:pt x="0" y="337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50" name="Shape - Kansas"/>
            <p:cNvSpPr>
              <a:spLocks noChangeAspect="1"/>
            </p:cNvSpPr>
            <p:nvPr/>
          </p:nvSpPr>
          <p:spPr bwMode="auto">
            <a:xfrm>
              <a:off x="4167184" y="2889223"/>
              <a:ext cx="966788" cy="485775"/>
            </a:xfrm>
            <a:custGeom>
              <a:avLst/>
              <a:gdLst>
                <a:gd name="T0" fmla="*/ 2147483647 w 611"/>
                <a:gd name="T1" fmla="*/ 2147483647 h 312"/>
                <a:gd name="T2" fmla="*/ 2147483647 w 611"/>
                <a:gd name="T3" fmla="*/ 2147483647 h 312"/>
                <a:gd name="T4" fmla="*/ 0 w 611"/>
                <a:gd name="T5" fmla="*/ 2147483647 h 312"/>
                <a:gd name="T6" fmla="*/ 2147483647 w 611"/>
                <a:gd name="T7" fmla="*/ 2147483647 h 312"/>
                <a:gd name="T8" fmla="*/ 2147483647 w 611"/>
                <a:gd name="T9" fmla="*/ 2147483647 h 312"/>
                <a:gd name="T10" fmla="*/ 2147483647 w 611"/>
                <a:gd name="T11" fmla="*/ 2147483647 h 312"/>
                <a:gd name="T12" fmla="*/ 2147483647 w 611"/>
                <a:gd name="T13" fmla="*/ 2147483647 h 312"/>
                <a:gd name="T14" fmla="*/ 2147483647 w 611"/>
                <a:gd name="T15" fmla="*/ 2147483647 h 312"/>
                <a:gd name="T16" fmla="*/ 2147483647 w 611"/>
                <a:gd name="T17" fmla="*/ 0 h 312"/>
                <a:gd name="T18" fmla="*/ 2147483647 w 611"/>
                <a:gd name="T19" fmla="*/ 2147483647 h 312"/>
                <a:gd name="T20" fmla="*/ 2147483647 w 611"/>
                <a:gd name="T21" fmla="*/ 2147483647 h 31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11"/>
                <a:gd name="T34" fmla="*/ 0 h 312"/>
                <a:gd name="T35" fmla="*/ 611 w 611"/>
                <a:gd name="T36" fmla="*/ 312 h 31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11" h="312">
                  <a:moveTo>
                    <a:pt x="6" y="3"/>
                  </a:moveTo>
                  <a:lnTo>
                    <a:pt x="4" y="182"/>
                  </a:lnTo>
                  <a:lnTo>
                    <a:pt x="0" y="309"/>
                  </a:lnTo>
                  <a:lnTo>
                    <a:pt x="611" y="312"/>
                  </a:lnTo>
                  <a:lnTo>
                    <a:pt x="599" y="149"/>
                  </a:lnTo>
                  <a:lnTo>
                    <a:pt x="599" y="88"/>
                  </a:lnTo>
                  <a:lnTo>
                    <a:pt x="550" y="51"/>
                  </a:lnTo>
                  <a:lnTo>
                    <a:pt x="565" y="18"/>
                  </a:lnTo>
                  <a:lnTo>
                    <a:pt x="544" y="0"/>
                  </a:lnTo>
                  <a:lnTo>
                    <a:pt x="267" y="3"/>
                  </a:lnTo>
                  <a:lnTo>
                    <a:pt x="6" y="3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51" name="Shape - Iowa"/>
            <p:cNvSpPr>
              <a:spLocks noChangeAspect="1"/>
            </p:cNvSpPr>
            <p:nvPr/>
          </p:nvSpPr>
          <p:spPr bwMode="auto">
            <a:xfrm>
              <a:off x="4849809" y="2303436"/>
              <a:ext cx="758825" cy="487362"/>
            </a:xfrm>
            <a:custGeom>
              <a:avLst/>
              <a:gdLst>
                <a:gd name="T0" fmla="*/ 2147483647 w 481"/>
                <a:gd name="T1" fmla="*/ 2147483647 h 313"/>
                <a:gd name="T2" fmla="*/ 0 w 481"/>
                <a:gd name="T3" fmla="*/ 2147483647 h 313"/>
                <a:gd name="T4" fmla="*/ 2147483647 w 481"/>
                <a:gd name="T5" fmla="*/ 2147483647 h 313"/>
                <a:gd name="T6" fmla="*/ 2147483647 w 481"/>
                <a:gd name="T7" fmla="*/ 2147483647 h 313"/>
                <a:gd name="T8" fmla="*/ 2147483647 w 481"/>
                <a:gd name="T9" fmla="*/ 2147483647 h 313"/>
                <a:gd name="T10" fmla="*/ 2147483647 w 481"/>
                <a:gd name="T11" fmla="*/ 2147483647 h 313"/>
                <a:gd name="T12" fmla="*/ 2147483647 w 481"/>
                <a:gd name="T13" fmla="*/ 2147483647 h 313"/>
                <a:gd name="T14" fmla="*/ 2147483647 w 481"/>
                <a:gd name="T15" fmla="*/ 2147483647 h 313"/>
                <a:gd name="T16" fmla="*/ 2147483647 w 481"/>
                <a:gd name="T17" fmla="*/ 2147483647 h 313"/>
                <a:gd name="T18" fmla="*/ 2147483647 w 481"/>
                <a:gd name="T19" fmla="*/ 2147483647 h 313"/>
                <a:gd name="T20" fmla="*/ 2147483647 w 481"/>
                <a:gd name="T21" fmla="*/ 2147483647 h 313"/>
                <a:gd name="T22" fmla="*/ 2147483647 w 481"/>
                <a:gd name="T23" fmla="*/ 2147483647 h 313"/>
                <a:gd name="T24" fmla="*/ 2147483647 w 481"/>
                <a:gd name="T25" fmla="*/ 2147483647 h 313"/>
                <a:gd name="T26" fmla="*/ 2147483647 w 481"/>
                <a:gd name="T27" fmla="*/ 2147483647 h 313"/>
                <a:gd name="T28" fmla="*/ 2147483647 w 481"/>
                <a:gd name="T29" fmla="*/ 0 h 313"/>
                <a:gd name="T30" fmla="*/ 2147483647 w 481"/>
                <a:gd name="T31" fmla="*/ 2147483647 h 313"/>
                <a:gd name="T32" fmla="*/ 2147483647 w 481"/>
                <a:gd name="T33" fmla="*/ 2147483647 h 313"/>
                <a:gd name="T34" fmla="*/ 2147483647 w 481"/>
                <a:gd name="T35" fmla="*/ 2147483647 h 31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81"/>
                <a:gd name="T55" fmla="*/ 0 h 313"/>
                <a:gd name="T56" fmla="*/ 481 w 481"/>
                <a:gd name="T57" fmla="*/ 313 h 31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81" h="313">
                  <a:moveTo>
                    <a:pt x="7" y="16"/>
                  </a:moveTo>
                  <a:lnTo>
                    <a:pt x="0" y="71"/>
                  </a:lnTo>
                  <a:lnTo>
                    <a:pt x="10" y="129"/>
                  </a:lnTo>
                  <a:lnTo>
                    <a:pt x="55" y="249"/>
                  </a:lnTo>
                  <a:lnTo>
                    <a:pt x="80" y="313"/>
                  </a:lnTo>
                  <a:lnTo>
                    <a:pt x="363" y="298"/>
                  </a:lnTo>
                  <a:lnTo>
                    <a:pt x="410" y="313"/>
                  </a:lnTo>
                  <a:lnTo>
                    <a:pt x="438" y="252"/>
                  </a:lnTo>
                  <a:lnTo>
                    <a:pt x="428" y="208"/>
                  </a:lnTo>
                  <a:lnTo>
                    <a:pt x="475" y="200"/>
                  </a:lnTo>
                  <a:lnTo>
                    <a:pt x="481" y="131"/>
                  </a:lnTo>
                  <a:lnTo>
                    <a:pt x="453" y="101"/>
                  </a:lnTo>
                  <a:lnTo>
                    <a:pt x="404" y="71"/>
                  </a:lnTo>
                  <a:lnTo>
                    <a:pt x="414" y="30"/>
                  </a:lnTo>
                  <a:lnTo>
                    <a:pt x="393" y="0"/>
                  </a:lnTo>
                  <a:lnTo>
                    <a:pt x="287" y="4"/>
                  </a:lnTo>
                  <a:lnTo>
                    <a:pt x="180" y="9"/>
                  </a:lnTo>
                  <a:lnTo>
                    <a:pt x="7" y="16"/>
                  </a:ln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52" name="Shape - Indiana"/>
            <p:cNvSpPr>
              <a:spLocks noChangeAspect="1"/>
            </p:cNvSpPr>
            <p:nvPr/>
          </p:nvSpPr>
          <p:spPr bwMode="auto">
            <a:xfrm>
              <a:off x="5922959" y="2468536"/>
              <a:ext cx="422275" cy="687387"/>
            </a:xfrm>
            <a:custGeom>
              <a:avLst/>
              <a:gdLst>
                <a:gd name="T0" fmla="*/ 0 w 268"/>
                <a:gd name="T1" fmla="*/ 2147483647 h 441"/>
                <a:gd name="T2" fmla="*/ 2147483647 w 268"/>
                <a:gd name="T3" fmla="*/ 2147483647 h 441"/>
                <a:gd name="T4" fmla="*/ 2147483647 w 268"/>
                <a:gd name="T5" fmla="*/ 2147483647 h 441"/>
                <a:gd name="T6" fmla="*/ 2147483647 w 268"/>
                <a:gd name="T7" fmla="*/ 2147483647 h 441"/>
                <a:gd name="T8" fmla="*/ 2147483647 w 268"/>
                <a:gd name="T9" fmla="*/ 2147483647 h 441"/>
                <a:gd name="T10" fmla="*/ 2147483647 w 268"/>
                <a:gd name="T11" fmla="*/ 0 h 441"/>
                <a:gd name="T12" fmla="*/ 2147483647 w 268"/>
                <a:gd name="T13" fmla="*/ 2147483647 h 441"/>
                <a:gd name="T14" fmla="*/ 2147483647 w 268"/>
                <a:gd name="T15" fmla="*/ 2147483647 h 441"/>
                <a:gd name="T16" fmla="*/ 2147483647 w 268"/>
                <a:gd name="T17" fmla="*/ 2147483647 h 441"/>
                <a:gd name="T18" fmla="*/ 2147483647 w 268"/>
                <a:gd name="T19" fmla="*/ 2147483647 h 441"/>
                <a:gd name="T20" fmla="*/ 2147483647 w 268"/>
                <a:gd name="T21" fmla="*/ 2147483647 h 441"/>
                <a:gd name="T22" fmla="*/ 2147483647 w 268"/>
                <a:gd name="T23" fmla="*/ 2147483647 h 441"/>
                <a:gd name="T24" fmla="*/ 2147483647 w 268"/>
                <a:gd name="T25" fmla="*/ 2147483647 h 441"/>
                <a:gd name="T26" fmla="*/ 2147483647 w 268"/>
                <a:gd name="T27" fmla="*/ 2147483647 h 441"/>
                <a:gd name="T28" fmla="*/ 2147483647 w 268"/>
                <a:gd name="T29" fmla="*/ 2147483647 h 441"/>
                <a:gd name="T30" fmla="*/ 0 w 268"/>
                <a:gd name="T31" fmla="*/ 2147483647 h 44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68"/>
                <a:gd name="T49" fmla="*/ 0 h 441"/>
                <a:gd name="T50" fmla="*/ 268 w 268"/>
                <a:gd name="T51" fmla="*/ 441 h 44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68" h="441">
                  <a:moveTo>
                    <a:pt x="0" y="31"/>
                  </a:moveTo>
                  <a:lnTo>
                    <a:pt x="31" y="48"/>
                  </a:lnTo>
                  <a:lnTo>
                    <a:pt x="61" y="45"/>
                  </a:lnTo>
                  <a:lnTo>
                    <a:pt x="71" y="36"/>
                  </a:lnTo>
                  <a:lnTo>
                    <a:pt x="79" y="9"/>
                  </a:lnTo>
                  <a:lnTo>
                    <a:pt x="208" y="0"/>
                  </a:lnTo>
                  <a:lnTo>
                    <a:pt x="268" y="312"/>
                  </a:lnTo>
                  <a:lnTo>
                    <a:pt x="263" y="309"/>
                  </a:lnTo>
                  <a:lnTo>
                    <a:pt x="219" y="326"/>
                  </a:lnTo>
                  <a:lnTo>
                    <a:pt x="187" y="410"/>
                  </a:lnTo>
                  <a:lnTo>
                    <a:pt x="141" y="398"/>
                  </a:lnTo>
                  <a:lnTo>
                    <a:pt x="87" y="429"/>
                  </a:lnTo>
                  <a:lnTo>
                    <a:pt x="17" y="441"/>
                  </a:lnTo>
                  <a:lnTo>
                    <a:pt x="49" y="359"/>
                  </a:lnTo>
                  <a:lnTo>
                    <a:pt x="35" y="313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53" name="Shape - Illinois"/>
            <p:cNvSpPr>
              <a:spLocks noChangeAspect="1"/>
            </p:cNvSpPr>
            <p:nvPr/>
          </p:nvSpPr>
          <p:spPr bwMode="auto">
            <a:xfrm>
              <a:off x="5460468" y="2406623"/>
              <a:ext cx="547688" cy="887413"/>
            </a:xfrm>
            <a:custGeom>
              <a:avLst/>
              <a:gdLst>
                <a:gd name="T0" fmla="*/ 64 w 346"/>
                <a:gd name="T1" fmla="*/ 33 h 571"/>
                <a:gd name="T2" fmla="*/ 262 w 346"/>
                <a:gd name="T3" fmla="*/ 0 h 571"/>
                <a:gd name="T4" fmla="*/ 294 w 346"/>
                <a:gd name="T5" fmla="*/ 70 h 571"/>
                <a:gd name="T6" fmla="*/ 334 w 346"/>
                <a:gd name="T7" fmla="*/ 362 h 571"/>
                <a:gd name="T8" fmla="*/ 346 w 346"/>
                <a:gd name="T9" fmla="*/ 401 h 571"/>
                <a:gd name="T10" fmla="*/ 314 w 346"/>
                <a:gd name="T11" fmla="*/ 478 h 571"/>
                <a:gd name="T12" fmla="*/ 314 w 346"/>
                <a:gd name="T13" fmla="*/ 532 h 571"/>
                <a:gd name="T14" fmla="*/ 279 w 346"/>
                <a:gd name="T15" fmla="*/ 526 h 571"/>
                <a:gd name="T16" fmla="*/ 280 w 346"/>
                <a:gd name="T17" fmla="*/ 571 h 571"/>
                <a:gd name="T18" fmla="*/ 243 w 346"/>
                <a:gd name="T19" fmla="*/ 553 h 571"/>
                <a:gd name="T20" fmla="*/ 223 w 346"/>
                <a:gd name="T21" fmla="*/ 559 h 571"/>
                <a:gd name="T22" fmla="*/ 195 w 346"/>
                <a:gd name="T23" fmla="*/ 554 h 571"/>
                <a:gd name="T24" fmla="*/ 174 w 346"/>
                <a:gd name="T25" fmla="*/ 486 h 571"/>
                <a:gd name="T26" fmla="*/ 134 w 346"/>
                <a:gd name="T27" fmla="*/ 465 h 571"/>
                <a:gd name="T28" fmla="*/ 134 w 346"/>
                <a:gd name="T29" fmla="*/ 392 h 571"/>
                <a:gd name="T30" fmla="*/ 94 w 346"/>
                <a:gd name="T31" fmla="*/ 401 h 571"/>
                <a:gd name="T32" fmla="*/ 71 w 346"/>
                <a:gd name="T33" fmla="*/ 347 h 571"/>
                <a:gd name="T34" fmla="*/ 0 w 346"/>
                <a:gd name="T35" fmla="*/ 285 h 571"/>
                <a:gd name="T36" fmla="*/ 52 w 346"/>
                <a:gd name="T37" fmla="*/ 186 h 571"/>
                <a:gd name="T38" fmla="*/ 37 w 346"/>
                <a:gd name="T39" fmla="*/ 140 h 571"/>
                <a:gd name="T40" fmla="*/ 89 w 346"/>
                <a:gd name="T41" fmla="*/ 131 h 571"/>
                <a:gd name="T42" fmla="*/ 94 w 346"/>
                <a:gd name="T43" fmla="*/ 67 h 571"/>
                <a:gd name="T44" fmla="*/ 64 w 346"/>
                <a:gd name="T45" fmla="*/ 33 h 57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46"/>
                <a:gd name="T70" fmla="*/ 0 h 571"/>
                <a:gd name="T71" fmla="*/ 346 w 346"/>
                <a:gd name="T72" fmla="*/ 571 h 571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46" h="571">
                  <a:moveTo>
                    <a:pt x="64" y="33"/>
                  </a:moveTo>
                  <a:lnTo>
                    <a:pt x="262" y="0"/>
                  </a:lnTo>
                  <a:lnTo>
                    <a:pt x="294" y="70"/>
                  </a:lnTo>
                  <a:lnTo>
                    <a:pt x="334" y="362"/>
                  </a:lnTo>
                  <a:lnTo>
                    <a:pt x="346" y="401"/>
                  </a:lnTo>
                  <a:lnTo>
                    <a:pt x="314" y="478"/>
                  </a:lnTo>
                  <a:lnTo>
                    <a:pt x="314" y="532"/>
                  </a:lnTo>
                  <a:lnTo>
                    <a:pt x="279" y="526"/>
                  </a:lnTo>
                  <a:lnTo>
                    <a:pt x="280" y="571"/>
                  </a:lnTo>
                  <a:lnTo>
                    <a:pt x="243" y="553"/>
                  </a:lnTo>
                  <a:lnTo>
                    <a:pt x="223" y="559"/>
                  </a:lnTo>
                  <a:lnTo>
                    <a:pt x="195" y="554"/>
                  </a:lnTo>
                  <a:lnTo>
                    <a:pt x="174" y="486"/>
                  </a:lnTo>
                  <a:lnTo>
                    <a:pt x="134" y="465"/>
                  </a:lnTo>
                  <a:lnTo>
                    <a:pt x="134" y="392"/>
                  </a:lnTo>
                  <a:lnTo>
                    <a:pt x="94" y="401"/>
                  </a:lnTo>
                  <a:lnTo>
                    <a:pt x="71" y="347"/>
                  </a:lnTo>
                  <a:lnTo>
                    <a:pt x="0" y="285"/>
                  </a:lnTo>
                  <a:lnTo>
                    <a:pt x="52" y="186"/>
                  </a:lnTo>
                  <a:lnTo>
                    <a:pt x="37" y="140"/>
                  </a:lnTo>
                  <a:lnTo>
                    <a:pt x="89" y="131"/>
                  </a:lnTo>
                  <a:lnTo>
                    <a:pt x="94" y="67"/>
                  </a:lnTo>
                  <a:lnTo>
                    <a:pt x="64" y="33"/>
                  </a:ln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54" name="Shape - Idaho"/>
            <p:cNvSpPr>
              <a:spLocks noChangeAspect="1"/>
            </p:cNvSpPr>
            <p:nvPr/>
          </p:nvSpPr>
          <p:spPr bwMode="auto">
            <a:xfrm>
              <a:off x="2405059" y="1298548"/>
              <a:ext cx="750888" cy="1196975"/>
            </a:xfrm>
            <a:custGeom>
              <a:avLst/>
              <a:gdLst>
                <a:gd name="T0" fmla="*/ 2147483647 w 476"/>
                <a:gd name="T1" fmla="*/ 0 h 770"/>
                <a:gd name="T2" fmla="*/ 2147483647 w 476"/>
                <a:gd name="T3" fmla="*/ 2147483647 h 770"/>
                <a:gd name="T4" fmla="*/ 2147483647 w 476"/>
                <a:gd name="T5" fmla="*/ 2147483647 h 770"/>
                <a:gd name="T6" fmla="*/ 2147483647 w 476"/>
                <a:gd name="T7" fmla="*/ 2147483647 h 770"/>
                <a:gd name="T8" fmla="*/ 2147483647 w 476"/>
                <a:gd name="T9" fmla="*/ 2147483647 h 770"/>
                <a:gd name="T10" fmla="*/ 2147483647 w 476"/>
                <a:gd name="T11" fmla="*/ 2147483647 h 770"/>
                <a:gd name="T12" fmla="*/ 2147483647 w 476"/>
                <a:gd name="T13" fmla="*/ 2147483647 h 770"/>
                <a:gd name="T14" fmla="*/ 0 w 476"/>
                <a:gd name="T15" fmla="*/ 2147483647 h 770"/>
                <a:gd name="T16" fmla="*/ 2147483647 w 476"/>
                <a:gd name="T17" fmla="*/ 2147483647 h 770"/>
                <a:gd name="T18" fmla="*/ 2147483647 w 476"/>
                <a:gd name="T19" fmla="*/ 2147483647 h 770"/>
                <a:gd name="T20" fmla="*/ 2147483647 w 476"/>
                <a:gd name="T21" fmla="*/ 2147483647 h 770"/>
                <a:gd name="T22" fmla="*/ 2147483647 w 476"/>
                <a:gd name="T23" fmla="*/ 2147483647 h 770"/>
                <a:gd name="T24" fmla="*/ 2147483647 w 476"/>
                <a:gd name="T25" fmla="*/ 2147483647 h 770"/>
                <a:gd name="T26" fmla="*/ 2147483647 w 476"/>
                <a:gd name="T27" fmla="*/ 2147483647 h 770"/>
                <a:gd name="T28" fmla="*/ 2147483647 w 476"/>
                <a:gd name="T29" fmla="*/ 2147483647 h 770"/>
                <a:gd name="T30" fmla="*/ 2147483647 w 476"/>
                <a:gd name="T31" fmla="*/ 2147483647 h 770"/>
                <a:gd name="T32" fmla="*/ 2147483647 w 476"/>
                <a:gd name="T33" fmla="*/ 2147483647 h 770"/>
                <a:gd name="T34" fmla="*/ 2147483647 w 476"/>
                <a:gd name="T35" fmla="*/ 2147483647 h 770"/>
                <a:gd name="T36" fmla="*/ 2147483647 w 476"/>
                <a:gd name="T37" fmla="*/ 2147483647 h 770"/>
                <a:gd name="T38" fmla="*/ 2147483647 w 476"/>
                <a:gd name="T39" fmla="*/ 2147483647 h 770"/>
                <a:gd name="T40" fmla="*/ 2147483647 w 476"/>
                <a:gd name="T41" fmla="*/ 2147483647 h 770"/>
                <a:gd name="T42" fmla="*/ 2147483647 w 476"/>
                <a:gd name="T43" fmla="*/ 0 h 77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76"/>
                <a:gd name="T67" fmla="*/ 0 h 770"/>
                <a:gd name="T68" fmla="*/ 476 w 476"/>
                <a:gd name="T69" fmla="*/ 770 h 77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76" h="770">
                  <a:moveTo>
                    <a:pt x="115" y="0"/>
                  </a:moveTo>
                  <a:lnTo>
                    <a:pt x="72" y="301"/>
                  </a:lnTo>
                  <a:lnTo>
                    <a:pt x="117" y="365"/>
                  </a:lnTo>
                  <a:lnTo>
                    <a:pt x="47" y="432"/>
                  </a:lnTo>
                  <a:lnTo>
                    <a:pt x="38" y="478"/>
                  </a:lnTo>
                  <a:lnTo>
                    <a:pt x="57" y="511"/>
                  </a:lnTo>
                  <a:lnTo>
                    <a:pt x="38" y="527"/>
                  </a:lnTo>
                  <a:lnTo>
                    <a:pt x="0" y="701"/>
                  </a:lnTo>
                  <a:lnTo>
                    <a:pt x="227" y="742"/>
                  </a:lnTo>
                  <a:lnTo>
                    <a:pt x="442" y="770"/>
                  </a:lnTo>
                  <a:lnTo>
                    <a:pt x="464" y="611"/>
                  </a:lnTo>
                  <a:lnTo>
                    <a:pt x="476" y="523"/>
                  </a:lnTo>
                  <a:lnTo>
                    <a:pt x="455" y="491"/>
                  </a:lnTo>
                  <a:lnTo>
                    <a:pt x="406" y="500"/>
                  </a:lnTo>
                  <a:lnTo>
                    <a:pt x="342" y="508"/>
                  </a:lnTo>
                  <a:lnTo>
                    <a:pt x="330" y="436"/>
                  </a:lnTo>
                  <a:lnTo>
                    <a:pt x="252" y="378"/>
                  </a:lnTo>
                  <a:lnTo>
                    <a:pt x="263" y="341"/>
                  </a:lnTo>
                  <a:lnTo>
                    <a:pt x="270" y="275"/>
                  </a:lnTo>
                  <a:lnTo>
                    <a:pt x="170" y="134"/>
                  </a:lnTo>
                  <a:lnTo>
                    <a:pt x="184" y="9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grpSp>
          <p:nvGrpSpPr>
            <p:cNvPr id="55" name="Shape - Hawaii"/>
            <p:cNvGrpSpPr/>
            <p:nvPr/>
          </p:nvGrpSpPr>
          <p:grpSpPr>
            <a:xfrm>
              <a:off x="1641472" y="4213198"/>
              <a:ext cx="622300" cy="477838"/>
              <a:chOff x="2322512" y="5000625"/>
              <a:chExt cx="622300" cy="477838"/>
            </a:xfrm>
            <a:solidFill>
              <a:schemeClr val="accent1"/>
            </a:solidFill>
          </p:grpSpPr>
          <p:sp>
            <p:nvSpPr>
              <p:cNvPr id="56" name="Freeform 4"/>
              <p:cNvSpPr>
                <a:spLocks noChangeAspect="1"/>
              </p:cNvSpPr>
              <p:nvPr/>
            </p:nvSpPr>
            <p:spPr bwMode="auto">
              <a:xfrm>
                <a:off x="2322512" y="5060535"/>
                <a:ext cx="47758" cy="69294"/>
              </a:xfrm>
              <a:custGeom>
                <a:avLst/>
                <a:gdLst>
                  <a:gd name="T0" fmla="*/ 0 w 66"/>
                  <a:gd name="T1" fmla="*/ 96 h 96"/>
                  <a:gd name="T2" fmla="*/ 0 w 66"/>
                  <a:gd name="T3" fmla="*/ 68 h 96"/>
                  <a:gd name="T4" fmla="*/ 37 w 66"/>
                  <a:gd name="T5" fmla="*/ 0 h 96"/>
                  <a:gd name="T6" fmla="*/ 66 w 66"/>
                  <a:gd name="T7" fmla="*/ 20 h 96"/>
                  <a:gd name="T8" fmla="*/ 34 w 66"/>
                  <a:gd name="T9" fmla="*/ 96 h 96"/>
                  <a:gd name="T10" fmla="*/ 0 w 66"/>
                  <a:gd name="T11" fmla="*/ 96 h 9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6"/>
                  <a:gd name="T19" fmla="*/ 0 h 96"/>
                  <a:gd name="T20" fmla="*/ 66 w 66"/>
                  <a:gd name="T21" fmla="*/ 96 h 9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6" h="96">
                    <a:moveTo>
                      <a:pt x="0" y="96"/>
                    </a:moveTo>
                    <a:lnTo>
                      <a:pt x="0" y="68"/>
                    </a:lnTo>
                    <a:lnTo>
                      <a:pt x="37" y="0"/>
                    </a:lnTo>
                    <a:lnTo>
                      <a:pt x="66" y="20"/>
                    </a:lnTo>
                    <a:lnTo>
                      <a:pt x="34" y="96"/>
                    </a:lnTo>
                    <a:lnTo>
                      <a:pt x="0" y="96"/>
                    </a:lnTo>
                    <a:close/>
                  </a:path>
                </a:pathLst>
              </a:custGeom>
              <a:grp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 kern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57" name="Freeform 5"/>
              <p:cNvSpPr>
                <a:spLocks noChangeAspect="1"/>
              </p:cNvSpPr>
              <p:nvPr/>
            </p:nvSpPr>
            <p:spPr bwMode="auto">
              <a:xfrm>
                <a:off x="2390531" y="5000625"/>
                <a:ext cx="89727" cy="87339"/>
              </a:xfrm>
              <a:custGeom>
                <a:avLst/>
                <a:gdLst>
                  <a:gd name="T0" fmla="*/ 27 w 124"/>
                  <a:gd name="T1" fmla="*/ 13 h 121"/>
                  <a:gd name="T2" fmla="*/ 0 w 124"/>
                  <a:gd name="T3" fmla="*/ 72 h 121"/>
                  <a:gd name="T4" fmla="*/ 48 w 124"/>
                  <a:gd name="T5" fmla="*/ 110 h 121"/>
                  <a:gd name="T6" fmla="*/ 103 w 124"/>
                  <a:gd name="T7" fmla="*/ 121 h 121"/>
                  <a:gd name="T8" fmla="*/ 124 w 124"/>
                  <a:gd name="T9" fmla="*/ 73 h 121"/>
                  <a:gd name="T10" fmla="*/ 110 w 124"/>
                  <a:gd name="T11" fmla="*/ 0 h 121"/>
                  <a:gd name="T12" fmla="*/ 27 w 124"/>
                  <a:gd name="T13" fmla="*/ 13 h 1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4"/>
                  <a:gd name="T22" fmla="*/ 0 h 121"/>
                  <a:gd name="T23" fmla="*/ 124 w 124"/>
                  <a:gd name="T24" fmla="*/ 121 h 1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4" h="121">
                    <a:moveTo>
                      <a:pt x="27" y="13"/>
                    </a:moveTo>
                    <a:lnTo>
                      <a:pt x="0" y="72"/>
                    </a:lnTo>
                    <a:lnTo>
                      <a:pt x="48" y="110"/>
                    </a:lnTo>
                    <a:lnTo>
                      <a:pt x="103" y="121"/>
                    </a:lnTo>
                    <a:lnTo>
                      <a:pt x="124" y="73"/>
                    </a:lnTo>
                    <a:lnTo>
                      <a:pt x="110" y="0"/>
                    </a:lnTo>
                    <a:lnTo>
                      <a:pt x="27" y="13"/>
                    </a:lnTo>
                    <a:close/>
                  </a:path>
                </a:pathLst>
              </a:custGeom>
              <a:grp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 kern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58" name="Freeform 6"/>
              <p:cNvSpPr>
                <a:spLocks noChangeAspect="1"/>
              </p:cNvSpPr>
              <p:nvPr/>
            </p:nvSpPr>
            <p:spPr bwMode="auto">
              <a:xfrm>
                <a:off x="2474469" y="5060535"/>
                <a:ext cx="133143" cy="98166"/>
              </a:xfrm>
              <a:custGeom>
                <a:avLst/>
                <a:gdLst>
                  <a:gd name="T0" fmla="*/ 0 w 184"/>
                  <a:gd name="T1" fmla="*/ 48 h 136"/>
                  <a:gd name="T2" fmla="*/ 126 w 184"/>
                  <a:gd name="T3" fmla="*/ 0 h 136"/>
                  <a:gd name="T4" fmla="*/ 149 w 184"/>
                  <a:gd name="T5" fmla="*/ 59 h 136"/>
                  <a:gd name="T6" fmla="*/ 173 w 184"/>
                  <a:gd name="T7" fmla="*/ 72 h 136"/>
                  <a:gd name="T8" fmla="*/ 184 w 184"/>
                  <a:gd name="T9" fmla="*/ 120 h 136"/>
                  <a:gd name="T10" fmla="*/ 121 w 184"/>
                  <a:gd name="T11" fmla="*/ 127 h 136"/>
                  <a:gd name="T12" fmla="*/ 76 w 184"/>
                  <a:gd name="T13" fmla="*/ 136 h 136"/>
                  <a:gd name="T14" fmla="*/ 0 w 184"/>
                  <a:gd name="T15" fmla="*/ 48 h 1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84"/>
                  <a:gd name="T25" fmla="*/ 0 h 136"/>
                  <a:gd name="T26" fmla="*/ 184 w 184"/>
                  <a:gd name="T27" fmla="*/ 136 h 1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84" h="136">
                    <a:moveTo>
                      <a:pt x="0" y="48"/>
                    </a:moveTo>
                    <a:lnTo>
                      <a:pt x="126" y="0"/>
                    </a:lnTo>
                    <a:lnTo>
                      <a:pt x="149" y="59"/>
                    </a:lnTo>
                    <a:lnTo>
                      <a:pt x="173" y="72"/>
                    </a:lnTo>
                    <a:lnTo>
                      <a:pt x="184" y="120"/>
                    </a:lnTo>
                    <a:lnTo>
                      <a:pt x="121" y="127"/>
                    </a:lnTo>
                    <a:lnTo>
                      <a:pt x="76" y="136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 kern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59" name="Freeform 7"/>
              <p:cNvSpPr>
                <a:spLocks noChangeAspect="1"/>
              </p:cNvSpPr>
              <p:nvPr/>
            </p:nvSpPr>
            <p:spPr bwMode="auto">
              <a:xfrm>
                <a:off x="2611954" y="5134882"/>
                <a:ext cx="105646" cy="51970"/>
              </a:xfrm>
              <a:custGeom>
                <a:avLst/>
                <a:gdLst>
                  <a:gd name="T0" fmla="*/ 22 w 146"/>
                  <a:gd name="T1" fmla="*/ 3 h 72"/>
                  <a:gd name="T2" fmla="*/ 0 w 146"/>
                  <a:gd name="T3" fmla="*/ 67 h 72"/>
                  <a:gd name="T4" fmla="*/ 38 w 146"/>
                  <a:gd name="T5" fmla="*/ 72 h 72"/>
                  <a:gd name="T6" fmla="*/ 62 w 146"/>
                  <a:gd name="T7" fmla="*/ 57 h 72"/>
                  <a:gd name="T8" fmla="*/ 107 w 146"/>
                  <a:gd name="T9" fmla="*/ 58 h 72"/>
                  <a:gd name="T10" fmla="*/ 146 w 146"/>
                  <a:gd name="T11" fmla="*/ 30 h 72"/>
                  <a:gd name="T12" fmla="*/ 120 w 146"/>
                  <a:gd name="T13" fmla="*/ 20 h 72"/>
                  <a:gd name="T14" fmla="*/ 101 w 146"/>
                  <a:gd name="T15" fmla="*/ 0 h 72"/>
                  <a:gd name="T16" fmla="*/ 22 w 146"/>
                  <a:gd name="T17" fmla="*/ 3 h 7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46"/>
                  <a:gd name="T28" fmla="*/ 0 h 72"/>
                  <a:gd name="T29" fmla="*/ 146 w 146"/>
                  <a:gd name="T30" fmla="*/ 72 h 7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46" h="72">
                    <a:moveTo>
                      <a:pt x="22" y="3"/>
                    </a:moveTo>
                    <a:lnTo>
                      <a:pt x="0" y="67"/>
                    </a:lnTo>
                    <a:lnTo>
                      <a:pt x="38" y="72"/>
                    </a:lnTo>
                    <a:lnTo>
                      <a:pt x="62" y="57"/>
                    </a:lnTo>
                    <a:lnTo>
                      <a:pt x="107" y="58"/>
                    </a:lnTo>
                    <a:lnTo>
                      <a:pt x="146" y="30"/>
                    </a:lnTo>
                    <a:lnTo>
                      <a:pt x="120" y="20"/>
                    </a:lnTo>
                    <a:lnTo>
                      <a:pt x="101" y="0"/>
                    </a:lnTo>
                    <a:lnTo>
                      <a:pt x="22" y="3"/>
                    </a:lnTo>
                    <a:close/>
                  </a:path>
                </a:pathLst>
              </a:custGeom>
              <a:grp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 kern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60" name="Freeform 8"/>
              <p:cNvSpPr>
                <a:spLocks noChangeAspect="1"/>
              </p:cNvSpPr>
              <p:nvPr/>
            </p:nvSpPr>
            <p:spPr bwMode="auto">
              <a:xfrm>
                <a:off x="2643069" y="5208506"/>
                <a:ext cx="43416" cy="37534"/>
              </a:xfrm>
              <a:custGeom>
                <a:avLst/>
                <a:gdLst>
                  <a:gd name="T0" fmla="*/ 52 w 60"/>
                  <a:gd name="T1" fmla="*/ 0 h 52"/>
                  <a:gd name="T2" fmla="*/ 0 w 60"/>
                  <a:gd name="T3" fmla="*/ 4 h 52"/>
                  <a:gd name="T4" fmla="*/ 9 w 60"/>
                  <a:gd name="T5" fmla="*/ 52 h 52"/>
                  <a:gd name="T6" fmla="*/ 60 w 60"/>
                  <a:gd name="T7" fmla="*/ 40 h 52"/>
                  <a:gd name="T8" fmla="*/ 52 w 60"/>
                  <a:gd name="T9" fmla="*/ 0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0"/>
                  <a:gd name="T16" fmla="*/ 0 h 52"/>
                  <a:gd name="T17" fmla="*/ 60 w 60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0" h="52">
                    <a:moveTo>
                      <a:pt x="52" y="0"/>
                    </a:moveTo>
                    <a:lnTo>
                      <a:pt x="0" y="4"/>
                    </a:lnTo>
                    <a:lnTo>
                      <a:pt x="9" y="52"/>
                    </a:lnTo>
                    <a:lnTo>
                      <a:pt x="60" y="40"/>
                    </a:lnTo>
                    <a:lnTo>
                      <a:pt x="52" y="0"/>
                    </a:lnTo>
                    <a:close/>
                  </a:path>
                </a:pathLst>
              </a:custGeom>
              <a:grp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 kern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61" name="Freeform 9"/>
              <p:cNvSpPr>
                <a:spLocks noChangeAspect="1"/>
              </p:cNvSpPr>
              <p:nvPr/>
            </p:nvSpPr>
            <p:spPr bwMode="auto">
              <a:xfrm>
                <a:off x="2690103" y="5248928"/>
                <a:ext cx="29668" cy="36812"/>
              </a:xfrm>
              <a:custGeom>
                <a:avLst/>
                <a:gdLst>
                  <a:gd name="T0" fmla="*/ 0 w 41"/>
                  <a:gd name="T1" fmla="*/ 20 h 51"/>
                  <a:gd name="T2" fmla="*/ 41 w 41"/>
                  <a:gd name="T3" fmla="*/ 0 h 51"/>
                  <a:gd name="T4" fmla="*/ 41 w 41"/>
                  <a:gd name="T5" fmla="*/ 45 h 51"/>
                  <a:gd name="T6" fmla="*/ 14 w 41"/>
                  <a:gd name="T7" fmla="*/ 51 h 51"/>
                  <a:gd name="T8" fmla="*/ 0 w 41"/>
                  <a:gd name="T9" fmla="*/ 20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"/>
                  <a:gd name="T16" fmla="*/ 0 h 51"/>
                  <a:gd name="T17" fmla="*/ 41 w 41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" h="51">
                    <a:moveTo>
                      <a:pt x="0" y="20"/>
                    </a:moveTo>
                    <a:lnTo>
                      <a:pt x="41" y="0"/>
                    </a:lnTo>
                    <a:lnTo>
                      <a:pt x="41" y="45"/>
                    </a:lnTo>
                    <a:lnTo>
                      <a:pt x="14" y="51"/>
                    </a:lnTo>
                    <a:lnTo>
                      <a:pt x="0" y="20"/>
                    </a:lnTo>
                    <a:close/>
                  </a:path>
                </a:pathLst>
              </a:custGeom>
              <a:grp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 kern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62" name="Freeform"/>
              <p:cNvSpPr>
                <a:spLocks noChangeAspect="1"/>
              </p:cNvSpPr>
              <p:nvPr/>
            </p:nvSpPr>
            <p:spPr bwMode="auto">
              <a:xfrm>
                <a:off x="2764634" y="5266251"/>
                <a:ext cx="180178" cy="212212"/>
              </a:xfrm>
              <a:custGeom>
                <a:avLst/>
                <a:gdLst>
                  <a:gd name="T0" fmla="*/ 42 w 249"/>
                  <a:gd name="T1" fmla="*/ 0 h 294"/>
                  <a:gd name="T2" fmla="*/ 0 w 249"/>
                  <a:gd name="T3" fmla="*/ 112 h 294"/>
                  <a:gd name="T4" fmla="*/ 30 w 249"/>
                  <a:gd name="T5" fmla="*/ 167 h 294"/>
                  <a:gd name="T6" fmla="*/ 30 w 249"/>
                  <a:gd name="T7" fmla="*/ 267 h 294"/>
                  <a:gd name="T8" fmla="*/ 90 w 249"/>
                  <a:gd name="T9" fmla="*/ 294 h 294"/>
                  <a:gd name="T10" fmla="*/ 117 w 249"/>
                  <a:gd name="T11" fmla="*/ 235 h 294"/>
                  <a:gd name="T12" fmla="*/ 193 w 249"/>
                  <a:gd name="T13" fmla="*/ 222 h 294"/>
                  <a:gd name="T14" fmla="*/ 249 w 249"/>
                  <a:gd name="T15" fmla="*/ 158 h 294"/>
                  <a:gd name="T16" fmla="*/ 190 w 249"/>
                  <a:gd name="T17" fmla="*/ 58 h 294"/>
                  <a:gd name="T18" fmla="*/ 42 w 249"/>
                  <a:gd name="T19" fmla="*/ 0 h 29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49"/>
                  <a:gd name="T31" fmla="*/ 0 h 294"/>
                  <a:gd name="T32" fmla="*/ 249 w 249"/>
                  <a:gd name="T33" fmla="*/ 294 h 29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49" h="294">
                    <a:moveTo>
                      <a:pt x="42" y="0"/>
                    </a:moveTo>
                    <a:lnTo>
                      <a:pt x="0" y="112"/>
                    </a:lnTo>
                    <a:lnTo>
                      <a:pt x="30" y="167"/>
                    </a:lnTo>
                    <a:lnTo>
                      <a:pt x="30" y="267"/>
                    </a:lnTo>
                    <a:lnTo>
                      <a:pt x="90" y="294"/>
                    </a:lnTo>
                    <a:lnTo>
                      <a:pt x="117" y="235"/>
                    </a:lnTo>
                    <a:lnTo>
                      <a:pt x="193" y="222"/>
                    </a:lnTo>
                    <a:lnTo>
                      <a:pt x="249" y="158"/>
                    </a:lnTo>
                    <a:lnTo>
                      <a:pt x="190" y="58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 kern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63" name="Freeform"/>
              <p:cNvSpPr>
                <a:spLocks noChangeAspect="1"/>
              </p:cNvSpPr>
              <p:nvPr/>
            </p:nvSpPr>
            <p:spPr bwMode="auto">
              <a:xfrm>
                <a:off x="2700957" y="5167363"/>
                <a:ext cx="99857" cy="83008"/>
              </a:xfrm>
              <a:custGeom>
                <a:avLst/>
                <a:gdLst>
                  <a:gd name="T0" fmla="*/ 29 w 138"/>
                  <a:gd name="T1" fmla="*/ 0 h 115"/>
                  <a:gd name="T2" fmla="*/ 0 w 138"/>
                  <a:gd name="T3" fmla="*/ 34 h 115"/>
                  <a:gd name="T4" fmla="*/ 12 w 138"/>
                  <a:gd name="T5" fmla="*/ 61 h 115"/>
                  <a:gd name="T6" fmla="*/ 38 w 138"/>
                  <a:gd name="T7" fmla="*/ 70 h 115"/>
                  <a:gd name="T8" fmla="*/ 64 w 138"/>
                  <a:gd name="T9" fmla="*/ 115 h 115"/>
                  <a:gd name="T10" fmla="*/ 136 w 138"/>
                  <a:gd name="T11" fmla="*/ 97 h 115"/>
                  <a:gd name="T12" fmla="*/ 138 w 138"/>
                  <a:gd name="T13" fmla="*/ 49 h 115"/>
                  <a:gd name="T14" fmla="*/ 85 w 138"/>
                  <a:gd name="T15" fmla="*/ 9 h 115"/>
                  <a:gd name="T16" fmla="*/ 29 w 138"/>
                  <a:gd name="T17" fmla="*/ 0 h 11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8"/>
                  <a:gd name="T28" fmla="*/ 0 h 115"/>
                  <a:gd name="T29" fmla="*/ 138 w 138"/>
                  <a:gd name="T30" fmla="*/ 115 h 11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8" h="115">
                    <a:moveTo>
                      <a:pt x="29" y="0"/>
                    </a:moveTo>
                    <a:lnTo>
                      <a:pt x="0" y="34"/>
                    </a:lnTo>
                    <a:lnTo>
                      <a:pt x="12" y="61"/>
                    </a:lnTo>
                    <a:lnTo>
                      <a:pt x="38" y="70"/>
                    </a:lnTo>
                    <a:lnTo>
                      <a:pt x="64" y="115"/>
                    </a:lnTo>
                    <a:lnTo>
                      <a:pt x="136" y="97"/>
                    </a:lnTo>
                    <a:lnTo>
                      <a:pt x="138" y="49"/>
                    </a:lnTo>
                    <a:lnTo>
                      <a:pt x="85" y="9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 kern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</p:grpSp>
        <p:sp>
          <p:nvSpPr>
            <p:cNvPr id="64" name="Shape - Georgia"/>
            <p:cNvSpPr>
              <a:spLocks noChangeAspect="1"/>
            </p:cNvSpPr>
            <p:nvPr/>
          </p:nvSpPr>
          <p:spPr bwMode="auto">
            <a:xfrm>
              <a:off x="6348409" y="3517873"/>
              <a:ext cx="708025" cy="722313"/>
            </a:xfrm>
            <a:custGeom>
              <a:avLst/>
              <a:gdLst>
                <a:gd name="T0" fmla="*/ 0 w 447"/>
                <a:gd name="T1" fmla="*/ 2147483647 h 463"/>
                <a:gd name="T2" fmla="*/ 2147483647 w 447"/>
                <a:gd name="T3" fmla="*/ 2147483647 h 463"/>
                <a:gd name="T4" fmla="*/ 2147483647 w 447"/>
                <a:gd name="T5" fmla="*/ 2147483647 h 463"/>
                <a:gd name="T6" fmla="*/ 2147483647 w 447"/>
                <a:gd name="T7" fmla="*/ 0 h 463"/>
                <a:gd name="T8" fmla="*/ 2147483647 w 447"/>
                <a:gd name="T9" fmla="*/ 2147483647 h 463"/>
                <a:gd name="T10" fmla="*/ 2147483647 w 447"/>
                <a:gd name="T11" fmla="*/ 2147483647 h 463"/>
                <a:gd name="T12" fmla="*/ 2147483647 w 447"/>
                <a:gd name="T13" fmla="*/ 2147483647 h 463"/>
                <a:gd name="T14" fmla="*/ 2147483647 w 447"/>
                <a:gd name="T15" fmla="*/ 2147483647 h 463"/>
                <a:gd name="T16" fmla="*/ 2147483647 w 447"/>
                <a:gd name="T17" fmla="*/ 2147483647 h 463"/>
                <a:gd name="T18" fmla="*/ 2147483647 w 447"/>
                <a:gd name="T19" fmla="*/ 2147483647 h 463"/>
                <a:gd name="T20" fmla="*/ 2147483647 w 447"/>
                <a:gd name="T21" fmla="*/ 2147483647 h 463"/>
                <a:gd name="T22" fmla="*/ 2147483647 w 447"/>
                <a:gd name="T23" fmla="*/ 2147483647 h 463"/>
                <a:gd name="T24" fmla="*/ 2147483647 w 447"/>
                <a:gd name="T25" fmla="*/ 2147483647 h 463"/>
                <a:gd name="T26" fmla="*/ 2147483647 w 447"/>
                <a:gd name="T27" fmla="*/ 2147483647 h 463"/>
                <a:gd name="T28" fmla="*/ 2147483647 w 447"/>
                <a:gd name="T29" fmla="*/ 2147483647 h 463"/>
                <a:gd name="T30" fmla="*/ 2147483647 w 447"/>
                <a:gd name="T31" fmla="*/ 2147483647 h 463"/>
                <a:gd name="T32" fmla="*/ 2147483647 w 447"/>
                <a:gd name="T33" fmla="*/ 2147483647 h 463"/>
                <a:gd name="T34" fmla="*/ 2147483647 w 447"/>
                <a:gd name="T35" fmla="*/ 2147483647 h 463"/>
                <a:gd name="T36" fmla="*/ 0 w 447"/>
                <a:gd name="T37" fmla="*/ 2147483647 h 46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47"/>
                <a:gd name="T58" fmla="*/ 0 h 463"/>
                <a:gd name="T59" fmla="*/ 447 w 447"/>
                <a:gd name="T60" fmla="*/ 463 h 46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47" h="463">
                  <a:moveTo>
                    <a:pt x="0" y="28"/>
                  </a:moveTo>
                  <a:lnTo>
                    <a:pt x="4" y="28"/>
                  </a:lnTo>
                  <a:lnTo>
                    <a:pt x="109" y="9"/>
                  </a:lnTo>
                  <a:lnTo>
                    <a:pt x="201" y="0"/>
                  </a:lnTo>
                  <a:lnTo>
                    <a:pt x="188" y="23"/>
                  </a:lnTo>
                  <a:lnTo>
                    <a:pt x="216" y="23"/>
                  </a:lnTo>
                  <a:lnTo>
                    <a:pt x="375" y="167"/>
                  </a:lnTo>
                  <a:lnTo>
                    <a:pt x="438" y="259"/>
                  </a:lnTo>
                  <a:lnTo>
                    <a:pt x="447" y="322"/>
                  </a:lnTo>
                  <a:lnTo>
                    <a:pt x="426" y="336"/>
                  </a:lnTo>
                  <a:lnTo>
                    <a:pt x="438" y="399"/>
                  </a:lnTo>
                  <a:lnTo>
                    <a:pt x="393" y="402"/>
                  </a:lnTo>
                  <a:lnTo>
                    <a:pt x="393" y="456"/>
                  </a:lnTo>
                  <a:lnTo>
                    <a:pt x="358" y="429"/>
                  </a:lnTo>
                  <a:lnTo>
                    <a:pt x="128" y="463"/>
                  </a:lnTo>
                  <a:lnTo>
                    <a:pt x="76" y="363"/>
                  </a:lnTo>
                  <a:lnTo>
                    <a:pt x="113" y="295"/>
                  </a:lnTo>
                  <a:lnTo>
                    <a:pt x="64" y="26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65" name="Shape - Florida"/>
            <p:cNvSpPr>
              <a:spLocks noChangeAspect="1"/>
            </p:cNvSpPr>
            <p:nvPr/>
          </p:nvSpPr>
          <p:spPr bwMode="auto">
            <a:xfrm>
              <a:off x="6188072" y="4136998"/>
              <a:ext cx="1206500" cy="809625"/>
            </a:xfrm>
            <a:custGeom>
              <a:avLst/>
              <a:gdLst>
                <a:gd name="T0" fmla="*/ 0 w 765"/>
                <a:gd name="T1" fmla="*/ 2147483647 h 519"/>
                <a:gd name="T2" fmla="*/ 2147483647 w 765"/>
                <a:gd name="T3" fmla="*/ 2147483647 h 519"/>
                <a:gd name="T4" fmla="*/ 2147483647 w 765"/>
                <a:gd name="T5" fmla="*/ 2147483647 h 519"/>
                <a:gd name="T6" fmla="*/ 2147483647 w 765"/>
                <a:gd name="T7" fmla="*/ 2147483647 h 519"/>
                <a:gd name="T8" fmla="*/ 2147483647 w 765"/>
                <a:gd name="T9" fmla="*/ 2147483647 h 519"/>
                <a:gd name="T10" fmla="*/ 2147483647 w 765"/>
                <a:gd name="T11" fmla="*/ 2147483647 h 519"/>
                <a:gd name="T12" fmla="*/ 2147483647 w 765"/>
                <a:gd name="T13" fmla="*/ 0 h 519"/>
                <a:gd name="T14" fmla="*/ 2147483647 w 765"/>
                <a:gd name="T15" fmla="*/ 2147483647 h 519"/>
                <a:gd name="T16" fmla="*/ 2147483647 w 765"/>
                <a:gd name="T17" fmla="*/ 2147483647 h 519"/>
                <a:gd name="T18" fmla="*/ 2147483647 w 765"/>
                <a:gd name="T19" fmla="*/ 2147483647 h 519"/>
                <a:gd name="T20" fmla="*/ 2147483647 w 765"/>
                <a:gd name="T21" fmla="*/ 2147483647 h 519"/>
                <a:gd name="T22" fmla="*/ 2147483647 w 765"/>
                <a:gd name="T23" fmla="*/ 2147483647 h 519"/>
                <a:gd name="T24" fmla="*/ 2147483647 w 765"/>
                <a:gd name="T25" fmla="*/ 2147483647 h 519"/>
                <a:gd name="T26" fmla="*/ 2147483647 w 765"/>
                <a:gd name="T27" fmla="*/ 2147483647 h 519"/>
                <a:gd name="T28" fmla="*/ 2147483647 w 765"/>
                <a:gd name="T29" fmla="*/ 2147483647 h 519"/>
                <a:gd name="T30" fmla="*/ 2147483647 w 765"/>
                <a:gd name="T31" fmla="*/ 2147483647 h 519"/>
                <a:gd name="T32" fmla="*/ 2147483647 w 765"/>
                <a:gd name="T33" fmla="*/ 2147483647 h 519"/>
                <a:gd name="T34" fmla="*/ 2147483647 w 765"/>
                <a:gd name="T35" fmla="*/ 2147483647 h 519"/>
                <a:gd name="T36" fmla="*/ 2147483647 w 765"/>
                <a:gd name="T37" fmla="*/ 2147483647 h 519"/>
                <a:gd name="T38" fmla="*/ 2147483647 w 765"/>
                <a:gd name="T39" fmla="*/ 2147483647 h 519"/>
                <a:gd name="T40" fmla="*/ 2147483647 w 765"/>
                <a:gd name="T41" fmla="*/ 2147483647 h 519"/>
                <a:gd name="T42" fmla="*/ 2147483647 w 765"/>
                <a:gd name="T43" fmla="*/ 2147483647 h 519"/>
                <a:gd name="T44" fmla="*/ 2147483647 w 765"/>
                <a:gd name="T45" fmla="*/ 2147483647 h 519"/>
                <a:gd name="T46" fmla="*/ 2147483647 w 765"/>
                <a:gd name="T47" fmla="*/ 2147483647 h 519"/>
                <a:gd name="T48" fmla="*/ 2147483647 w 765"/>
                <a:gd name="T49" fmla="*/ 2147483647 h 519"/>
                <a:gd name="T50" fmla="*/ 2147483647 w 765"/>
                <a:gd name="T51" fmla="*/ 2147483647 h 519"/>
                <a:gd name="T52" fmla="*/ 2147483647 w 765"/>
                <a:gd name="T53" fmla="*/ 2147483647 h 519"/>
                <a:gd name="T54" fmla="*/ 2147483647 w 765"/>
                <a:gd name="T55" fmla="*/ 2147483647 h 519"/>
                <a:gd name="T56" fmla="*/ 2147483647 w 765"/>
                <a:gd name="T57" fmla="*/ 2147483647 h 519"/>
                <a:gd name="T58" fmla="*/ 2147483647 w 765"/>
                <a:gd name="T59" fmla="*/ 2147483647 h 519"/>
                <a:gd name="T60" fmla="*/ 2147483647 w 765"/>
                <a:gd name="T61" fmla="*/ 2147483647 h 519"/>
                <a:gd name="T62" fmla="*/ 2147483647 w 765"/>
                <a:gd name="T63" fmla="*/ 2147483647 h 519"/>
                <a:gd name="T64" fmla="*/ 2147483647 w 765"/>
                <a:gd name="T65" fmla="*/ 2147483647 h 519"/>
                <a:gd name="T66" fmla="*/ 2147483647 w 765"/>
                <a:gd name="T67" fmla="*/ 2147483647 h 519"/>
                <a:gd name="T68" fmla="*/ 2147483647 w 765"/>
                <a:gd name="T69" fmla="*/ 2147483647 h 519"/>
                <a:gd name="T70" fmla="*/ 2147483647 w 765"/>
                <a:gd name="T71" fmla="*/ 2147483647 h 519"/>
                <a:gd name="T72" fmla="*/ 2147483647 w 765"/>
                <a:gd name="T73" fmla="*/ 2147483647 h 519"/>
                <a:gd name="T74" fmla="*/ 2147483647 w 765"/>
                <a:gd name="T75" fmla="*/ 2147483647 h 519"/>
                <a:gd name="T76" fmla="*/ 2147483647 w 765"/>
                <a:gd name="T77" fmla="*/ 2147483647 h 519"/>
                <a:gd name="T78" fmla="*/ 0 w 765"/>
                <a:gd name="T79" fmla="*/ 2147483647 h 519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765"/>
                <a:gd name="T121" fmla="*/ 0 h 519"/>
                <a:gd name="T122" fmla="*/ 765 w 765"/>
                <a:gd name="T123" fmla="*/ 519 h 519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765" h="519">
                  <a:moveTo>
                    <a:pt x="0" y="51"/>
                  </a:moveTo>
                  <a:lnTo>
                    <a:pt x="210" y="30"/>
                  </a:lnTo>
                  <a:lnTo>
                    <a:pt x="233" y="64"/>
                  </a:lnTo>
                  <a:lnTo>
                    <a:pt x="458" y="30"/>
                  </a:lnTo>
                  <a:lnTo>
                    <a:pt x="496" y="58"/>
                  </a:lnTo>
                  <a:lnTo>
                    <a:pt x="496" y="4"/>
                  </a:lnTo>
                  <a:lnTo>
                    <a:pt x="493" y="0"/>
                  </a:lnTo>
                  <a:lnTo>
                    <a:pt x="538" y="3"/>
                  </a:lnTo>
                  <a:lnTo>
                    <a:pt x="586" y="83"/>
                  </a:lnTo>
                  <a:lnTo>
                    <a:pt x="662" y="192"/>
                  </a:lnTo>
                  <a:lnTo>
                    <a:pt x="699" y="286"/>
                  </a:lnTo>
                  <a:lnTo>
                    <a:pt x="756" y="352"/>
                  </a:lnTo>
                  <a:lnTo>
                    <a:pt x="765" y="447"/>
                  </a:lnTo>
                  <a:lnTo>
                    <a:pt x="747" y="504"/>
                  </a:lnTo>
                  <a:lnTo>
                    <a:pt x="666" y="519"/>
                  </a:lnTo>
                  <a:lnTo>
                    <a:pt x="653" y="495"/>
                  </a:lnTo>
                  <a:lnTo>
                    <a:pt x="596" y="460"/>
                  </a:lnTo>
                  <a:lnTo>
                    <a:pt x="578" y="425"/>
                  </a:lnTo>
                  <a:lnTo>
                    <a:pt x="563" y="411"/>
                  </a:lnTo>
                  <a:lnTo>
                    <a:pt x="554" y="378"/>
                  </a:lnTo>
                  <a:lnTo>
                    <a:pt x="541" y="387"/>
                  </a:lnTo>
                  <a:lnTo>
                    <a:pt x="496" y="344"/>
                  </a:lnTo>
                  <a:lnTo>
                    <a:pt x="507" y="304"/>
                  </a:lnTo>
                  <a:lnTo>
                    <a:pt x="496" y="282"/>
                  </a:lnTo>
                  <a:lnTo>
                    <a:pt x="483" y="289"/>
                  </a:lnTo>
                  <a:lnTo>
                    <a:pt x="484" y="313"/>
                  </a:lnTo>
                  <a:lnTo>
                    <a:pt x="470" y="282"/>
                  </a:lnTo>
                  <a:lnTo>
                    <a:pt x="471" y="209"/>
                  </a:lnTo>
                  <a:lnTo>
                    <a:pt x="443" y="165"/>
                  </a:lnTo>
                  <a:lnTo>
                    <a:pt x="371" y="130"/>
                  </a:lnTo>
                  <a:lnTo>
                    <a:pt x="335" y="89"/>
                  </a:lnTo>
                  <a:lnTo>
                    <a:pt x="295" y="85"/>
                  </a:lnTo>
                  <a:lnTo>
                    <a:pt x="279" y="110"/>
                  </a:lnTo>
                  <a:lnTo>
                    <a:pt x="219" y="128"/>
                  </a:lnTo>
                  <a:lnTo>
                    <a:pt x="185" y="110"/>
                  </a:lnTo>
                  <a:lnTo>
                    <a:pt x="167" y="83"/>
                  </a:lnTo>
                  <a:lnTo>
                    <a:pt x="55" y="107"/>
                  </a:lnTo>
                  <a:lnTo>
                    <a:pt x="31" y="88"/>
                  </a:lnTo>
                  <a:lnTo>
                    <a:pt x="6" y="109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66" name="Shape - Delaware"/>
            <p:cNvSpPr>
              <a:spLocks noChangeAspect="1"/>
            </p:cNvSpPr>
            <p:nvPr/>
          </p:nvSpPr>
          <p:spPr bwMode="auto">
            <a:xfrm>
              <a:off x="7416797" y="2566961"/>
              <a:ext cx="153987" cy="190500"/>
            </a:xfrm>
            <a:custGeom>
              <a:avLst/>
              <a:gdLst>
                <a:gd name="T0" fmla="*/ 0 w 98"/>
                <a:gd name="T1" fmla="*/ 2147483647 h 122"/>
                <a:gd name="T2" fmla="*/ 2147483647 w 98"/>
                <a:gd name="T3" fmla="*/ 0 h 122"/>
                <a:gd name="T4" fmla="*/ 2147483647 w 98"/>
                <a:gd name="T5" fmla="*/ 2147483647 h 122"/>
                <a:gd name="T6" fmla="*/ 2147483647 w 98"/>
                <a:gd name="T7" fmla="*/ 2147483647 h 122"/>
                <a:gd name="T8" fmla="*/ 2147483647 w 98"/>
                <a:gd name="T9" fmla="*/ 2147483647 h 122"/>
                <a:gd name="T10" fmla="*/ 2147483647 w 98"/>
                <a:gd name="T11" fmla="*/ 2147483647 h 122"/>
                <a:gd name="T12" fmla="*/ 2147483647 w 98"/>
                <a:gd name="T13" fmla="*/ 2147483647 h 122"/>
                <a:gd name="T14" fmla="*/ 0 w 98"/>
                <a:gd name="T15" fmla="*/ 2147483647 h 12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8"/>
                <a:gd name="T25" fmla="*/ 0 h 122"/>
                <a:gd name="T26" fmla="*/ 98 w 98"/>
                <a:gd name="T27" fmla="*/ 122 h 12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8" h="122">
                  <a:moveTo>
                    <a:pt x="0" y="8"/>
                  </a:moveTo>
                  <a:lnTo>
                    <a:pt x="21" y="0"/>
                  </a:lnTo>
                  <a:lnTo>
                    <a:pt x="66" y="27"/>
                  </a:lnTo>
                  <a:lnTo>
                    <a:pt x="66" y="54"/>
                  </a:lnTo>
                  <a:lnTo>
                    <a:pt x="97" y="73"/>
                  </a:lnTo>
                  <a:lnTo>
                    <a:pt x="98" y="109"/>
                  </a:lnTo>
                  <a:lnTo>
                    <a:pt x="48" y="122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67" name="Shape - Connecticut"/>
            <p:cNvSpPr>
              <a:spLocks noChangeAspect="1"/>
            </p:cNvSpPr>
            <p:nvPr/>
          </p:nvSpPr>
          <p:spPr bwMode="auto">
            <a:xfrm>
              <a:off x="7581897" y="2079598"/>
              <a:ext cx="242887" cy="185738"/>
            </a:xfrm>
            <a:custGeom>
              <a:avLst/>
              <a:gdLst>
                <a:gd name="T0" fmla="*/ 0 w 153"/>
                <a:gd name="T1" fmla="*/ 2147483647 h 118"/>
                <a:gd name="T2" fmla="*/ 2147483647 w 153"/>
                <a:gd name="T3" fmla="*/ 0 h 118"/>
                <a:gd name="T4" fmla="*/ 2147483647 w 153"/>
                <a:gd name="T5" fmla="*/ 2147483647 h 118"/>
                <a:gd name="T6" fmla="*/ 2147483647 w 153"/>
                <a:gd name="T7" fmla="*/ 2147483647 h 118"/>
                <a:gd name="T8" fmla="*/ 2147483647 w 153"/>
                <a:gd name="T9" fmla="*/ 2147483647 h 118"/>
                <a:gd name="T10" fmla="*/ 2147483647 w 153"/>
                <a:gd name="T11" fmla="*/ 2147483647 h 118"/>
                <a:gd name="T12" fmla="*/ 2147483647 w 153"/>
                <a:gd name="T13" fmla="*/ 2147483647 h 118"/>
                <a:gd name="T14" fmla="*/ 0 w 153"/>
                <a:gd name="T15" fmla="*/ 2147483647 h 11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3"/>
                <a:gd name="T25" fmla="*/ 0 h 118"/>
                <a:gd name="T26" fmla="*/ 153 w 153"/>
                <a:gd name="T27" fmla="*/ 118 h 11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3" h="118">
                  <a:moveTo>
                    <a:pt x="0" y="30"/>
                  </a:moveTo>
                  <a:lnTo>
                    <a:pt x="118" y="0"/>
                  </a:lnTo>
                  <a:lnTo>
                    <a:pt x="153" y="54"/>
                  </a:lnTo>
                  <a:lnTo>
                    <a:pt x="133" y="78"/>
                  </a:lnTo>
                  <a:lnTo>
                    <a:pt x="95" y="69"/>
                  </a:lnTo>
                  <a:lnTo>
                    <a:pt x="37" y="118"/>
                  </a:lnTo>
                  <a:lnTo>
                    <a:pt x="6" y="93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68" name="Shape - Colorado"/>
            <p:cNvSpPr>
              <a:spLocks noChangeAspect="1"/>
            </p:cNvSpPr>
            <p:nvPr/>
          </p:nvSpPr>
          <p:spPr bwMode="auto">
            <a:xfrm>
              <a:off x="3259134" y="2690786"/>
              <a:ext cx="928688" cy="682625"/>
            </a:xfrm>
            <a:custGeom>
              <a:avLst/>
              <a:gdLst>
                <a:gd name="T0" fmla="*/ 2147483647 w 590"/>
                <a:gd name="T1" fmla="*/ 0 h 439"/>
                <a:gd name="T2" fmla="*/ 2147483647 w 590"/>
                <a:gd name="T3" fmla="*/ 2147483647 h 439"/>
                <a:gd name="T4" fmla="*/ 0 w 590"/>
                <a:gd name="T5" fmla="*/ 2147483647 h 439"/>
                <a:gd name="T6" fmla="*/ 2147483647 w 590"/>
                <a:gd name="T7" fmla="*/ 2147483647 h 439"/>
                <a:gd name="T8" fmla="*/ 2147483647 w 590"/>
                <a:gd name="T9" fmla="*/ 2147483647 h 439"/>
                <a:gd name="T10" fmla="*/ 2147483647 w 590"/>
                <a:gd name="T11" fmla="*/ 2147483647 h 439"/>
                <a:gd name="T12" fmla="*/ 2147483647 w 590"/>
                <a:gd name="T13" fmla="*/ 2147483647 h 439"/>
                <a:gd name="T14" fmla="*/ 2147483647 w 590"/>
                <a:gd name="T15" fmla="*/ 2147483647 h 439"/>
                <a:gd name="T16" fmla="*/ 2147483647 w 590"/>
                <a:gd name="T17" fmla="*/ 0 h 43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90"/>
                <a:gd name="T28" fmla="*/ 0 h 439"/>
                <a:gd name="T29" fmla="*/ 590 w 590"/>
                <a:gd name="T30" fmla="*/ 439 h 43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90" h="439">
                  <a:moveTo>
                    <a:pt x="49" y="0"/>
                  </a:moveTo>
                  <a:lnTo>
                    <a:pt x="19" y="263"/>
                  </a:lnTo>
                  <a:lnTo>
                    <a:pt x="0" y="415"/>
                  </a:lnTo>
                  <a:lnTo>
                    <a:pt x="295" y="430"/>
                  </a:lnTo>
                  <a:lnTo>
                    <a:pt x="577" y="439"/>
                  </a:lnTo>
                  <a:lnTo>
                    <a:pt x="586" y="234"/>
                  </a:lnTo>
                  <a:lnTo>
                    <a:pt x="590" y="32"/>
                  </a:lnTo>
                  <a:lnTo>
                    <a:pt x="429" y="29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69" name="Shape - California"/>
            <p:cNvSpPr>
              <a:spLocks noChangeAspect="1"/>
            </p:cNvSpPr>
            <p:nvPr/>
          </p:nvSpPr>
          <p:spPr bwMode="auto">
            <a:xfrm>
              <a:off x="1468434" y="2212948"/>
              <a:ext cx="1098550" cy="1673225"/>
            </a:xfrm>
            <a:custGeom>
              <a:avLst/>
              <a:gdLst>
                <a:gd name="T0" fmla="*/ 2147483647 w 697"/>
                <a:gd name="T1" fmla="*/ 0 h 1077"/>
                <a:gd name="T2" fmla="*/ 2147483647 w 697"/>
                <a:gd name="T3" fmla="*/ 2147483647 h 1077"/>
                <a:gd name="T4" fmla="*/ 2147483647 w 697"/>
                <a:gd name="T5" fmla="*/ 2147483647 h 1077"/>
                <a:gd name="T6" fmla="*/ 2147483647 w 697"/>
                <a:gd name="T7" fmla="*/ 2147483647 h 1077"/>
                <a:gd name="T8" fmla="*/ 2147483647 w 697"/>
                <a:gd name="T9" fmla="*/ 2147483647 h 1077"/>
                <a:gd name="T10" fmla="*/ 2147483647 w 697"/>
                <a:gd name="T11" fmla="*/ 2147483647 h 1077"/>
                <a:gd name="T12" fmla="*/ 2147483647 w 697"/>
                <a:gd name="T13" fmla="*/ 2147483647 h 1077"/>
                <a:gd name="T14" fmla="*/ 2147483647 w 697"/>
                <a:gd name="T15" fmla="*/ 2147483647 h 1077"/>
                <a:gd name="T16" fmla="*/ 2147483647 w 697"/>
                <a:gd name="T17" fmla="*/ 2147483647 h 1077"/>
                <a:gd name="T18" fmla="*/ 2147483647 w 697"/>
                <a:gd name="T19" fmla="*/ 2147483647 h 1077"/>
                <a:gd name="T20" fmla="*/ 2147483647 w 697"/>
                <a:gd name="T21" fmla="*/ 2147483647 h 1077"/>
                <a:gd name="T22" fmla="*/ 2147483647 w 697"/>
                <a:gd name="T23" fmla="*/ 2147483647 h 1077"/>
                <a:gd name="T24" fmla="*/ 2147483647 w 697"/>
                <a:gd name="T25" fmla="*/ 2147483647 h 1077"/>
                <a:gd name="T26" fmla="*/ 2147483647 w 697"/>
                <a:gd name="T27" fmla="*/ 2147483647 h 1077"/>
                <a:gd name="T28" fmla="*/ 2147483647 w 697"/>
                <a:gd name="T29" fmla="*/ 2147483647 h 1077"/>
                <a:gd name="T30" fmla="*/ 2147483647 w 697"/>
                <a:gd name="T31" fmla="*/ 2147483647 h 1077"/>
                <a:gd name="T32" fmla="*/ 2147483647 w 697"/>
                <a:gd name="T33" fmla="*/ 2147483647 h 1077"/>
                <a:gd name="T34" fmla="*/ 2147483647 w 697"/>
                <a:gd name="T35" fmla="*/ 2147483647 h 1077"/>
                <a:gd name="T36" fmla="*/ 2147483647 w 697"/>
                <a:gd name="T37" fmla="*/ 2147483647 h 1077"/>
                <a:gd name="T38" fmla="*/ 2147483647 w 697"/>
                <a:gd name="T39" fmla="*/ 2147483647 h 1077"/>
                <a:gd name="T40" fmla="*/ 2147483647 w 697"/>
                <a:gd name="T41" fmla="*/ 2147483647 h 1077"/>
                <a:gd name="T42" fmla="*/ 2147483647 w 697"/>
                <a:gd name="T43" fmla="*/ 2147483647 h 1077"/>
                <a:gd name="T44" fmla="*/ 2147483647 w 697"/>
                <a:gd name="T45" fmla="*/ 2147483647 h 1077"/>
                <a:gd name="T46" fmla="*/ 2147483647 w 697"/>
                <a:gd name="T47" fmla="*/ 2147483647 h 1077"/>
                <a:gd name="T48" fmla="*/ 2147483647 w 697"/>
                <a:gd name="T49" fmla="*/ 2147483647 h 1077"/>
                <a:gd name="T50" fmla="*/ 2147483647 w 697"/>
                <a:gd name="T51" fmla="*/ 2147483647 h 1077"/>
                <a:gd name="T52" fmla="*/ 2147483647 w 697"/>
                <a:gd name="T53" fmla="*/ 2147483647 h 1077"/>
                <a:gd name="T54" fmla="*/ 2147483647 w 697"/>
                <a:gd name="T55" fmla="*/ 2147483647 h 1077"/>
                <a:gd name="T56" fmla="*/ 2147483647 w 697"/>
                <a:gd name="T57" fmla="*/ 2147483647 h 1077"/>
                <a:gd name="T58" fmla="*/ 2147483647 w 697"/>
                <a:gd name="T59" fmla="*/ 2147483647 h 1077"/>
                <a:gd name="T60" fmla="*/ 2147483647 w 697"/>
                <a:gd name="T61" fmla="*/ 2147483647 h 1077"/>
                <a:gd name="T62" fmla="*/ 2147483647 w 697"/>
                <a:gd name="T63" fmla="*/ 2147483647 h 1077"/>
                <a:gd name="T64" fmla="*/ 2147483647 w 697"/>
                <a:gd name="T65" fmla="*/ 2147483647 h 1077"/>
                <a:gd name="T66" fmla="*/ 2147483647 w 697"/>
                <a:gd name="T67" fmla="*/ 2147483647 h 1077"/>
                <a:gd name="T68" fmla="*/ 2147483647 w 697"/>
                <a:gd name="T69" fmla="*/ 2147483647 h 1077"/>
                <a:gd name="T70" fmla="*/ 2147483647 w 697"/>
                <a:gd name="T71" fmla="*/ 2147483647 h 1077"/>
                <a:gd name="T72" fmla="*/ 2147483647 w 697"/>
                <a:gd name="T73" fmla="*/ 2147483647 h 1077"/>
                <a:gd name="T74" fmla="*/ 2147483647 w 697"/>
                <a:gd name="T75" fmla="*/ 2147483647 h 1077"/>
                <a:gd name="T76" fmla="*/ 2147483647 w 697"/>
                <a:gd name="T77" fmla="*/ 2147483647 h 1077"/>
                <a:gd name="T78" fmla="*/ 2147483647 w 697"/>
                <a:gd name="T79" fmla="*/ 2147483647 h 1077"/>
                <a:gd name="T80" fmla="*/ 2147483647 w 697"/>
                <a:gd name="T81" fmla="*/ 2147483647 h 1077"/>
                <a:gd name="T82" fmla="*/ 2147483647 w 697"/>
                <a:gd name="T83" fmla="*/ 2147483647 h 1077"/>
                <a:gd name="T84" fmla="*/ 2147483647 w 697"/>
                <a:gd name="T85" fmla="*/ 2147483647 h 1077"/>
                <a:gd name="T86" fmla="*/ 0 w 697"/>
                <a:gd name="T87" fmla="*/ 2147483647 h 1077"/>
                <a:gd name="T88" fmla="*/ 2147483647 w 697"/>
                <a:gd name="T89" fmla="*/ 2147483647 h 1077"/>
                <a:gd name="T90" fmla="*/ 2147483647 w 697"/>
                <a:gd name="T91" fmla="*/ 2147483647 h 1077"/>
                <a:gd name="T92" fmla="*/ 2147483647 w 697"/>
                <a:gd name="T93" fmla="*/ 2147483647 h 1077"/>
                <a:gd name="T94" fmla="*/ 2147483647 w 697"/>
                <a:gd name="T95" fmla="*/ 0 h 107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697"/>
                <a:gd name="T145" fmla="*/ 0 h 1077"/>
                <a:gd name="T146" fmla="*/ 697 w 697"/>
                <a:gd name="T147" fmla="*/ 1077 h 107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697" h="1077">
                  <a:moveTo>
                    <a:pt x="53" y="0"/>
                  </a:moveTo>
                  <a:lnTo>
                    <a:pt x="374" y="64"/>
                  </a:lnTo>
                  <a:lnTo>
                    <a:pt x="304" y="381"/>
                  </a:lnTo>
                  <a:lnTo>
                    <a:pt x="664" y="864"/>
                  </a:lnTo>
                  <a:lnTo>
                    <a:pt x="697" y="925"/>
                  </a:lnTo>
                  <a:lnTo>
                    <a:pt x="663" y="955"/>
                  </a:lnTo>
                  <a:lnTo>
                    <a:pt x="641" y="1009"/>
                  </a:lnTo>
                  <a:lnTo>
                    <a:pt x="620" y="1040"/>
                  </a:lnTo>
                  <a:lnTo>
                    <a:pt x="642" y="1068"/>
                  </a:lnTo>
                  <a:lnTo>
                    <a:pt x="605" y="1077"/>
                  </a:lnTo>
                  <a:lnTo>
                    <a:pt x="393" y="1070"/>
                  </a:lnTo>
                  <a:lnTo>
                    <a:pt x="380" y="1007"/>
                  </a:lnTo>
                  <a:lnTo>
                    <a:pt x="343" y="961"/>
                  </a:lnTo>
                  <a:lnTo>
                    <a:pt x="316" y="944"/>
                  </a:lnTo>
                  <a:lnTo>
                    <a:pt x="308" y="912"/>
                  </a:lnTo>
                  <a:lnTo>
                    <a:pt x="286" y="894"/>
                  </a:lnTo>
                  <a:lnTo>
                    <a:pt x="263" y="871"/>
                  </a:lnTo>
                  <a:lnTo>
                    <a:pt x="256" y="846"/>
                  </a:lnTo>
                  <a:lnTo>
                    <a:pt x="235" y="830"/>
                  </a:lnTo>
                  <a:lnTo>
                    <a:pt x="202" y="839"/>
                  </a:lnTo>
                  <a:lnTo>
                    <a:pt x="165" y="825"/>
                  </a:lnTo>
                  <a:lnTo>
                    <a:pt x="165" y="812"/>
                  </a:lnTo>
                  <a:lnTo>
                    <a:pt x="164" y="782"/>
                  </a:lnTo>
                  <a:lnTo>
                    <a:pt x="149" y="749"/>
                  </a:lnTo>
                  <a:lnTo>
                    <a:pt x="147" y="722"/>
                  </a:lnTo>
                  <a:lnTo>
                    <a:pt x="131" y="699"/>
                  </a:lnTo>
                  <a:lnTo>
                    <a:pt x="135" y="676"/>
                  </a:lnTo>
                  <a:lnTo>
                    <a:pt x="89" y="621"/>
                  </a:lnTo>
                  <a:lnTo>
                    <a:pt x="89" y="590"/>
                  </a:lnTo>
                  <a:lnTo>
                    <a:pt x="113" y="578"/>
                  </a:lnTo>
                  <a:lnTo>
                    <a:pt x="113" y="559"/>
                  </a:lnTo>
                  <a:lnTo>
                    <a:pt x="89" y="553"/>
                  </a:lnTo>
                  <a:lnTo>
                    <a:pt x="79" y="523"/>
                  </a:lnTo>
                  <a:lnTo>
                    <a:pt x="67" y="471"/>
                  </a:lnTo>
                  <a:lnTo>
                    <a:pt x="101" y="499"/>
                  </a:lnTo>
                  <a:lnTo>
                    <a:pt x="88" y="462"/>
                  </a:lnTo>
                  <a:lnTo>
                    <a:pt x="113" y="462"/>
                  </a:lnTo>
                  <a:lnTo>
                    <a:pt x="113" y="435"/>
                  </a:lnTo>
                  <a:lnTo>
                    <a:pt x="88" y="417"/>
                  </a:lnTo>
                  <a:lnTo>
                    <a:pt x="76" y="442"/>
                  </a:lnTo>
                  <a:lnTo>
                    <a:pt x="53" y="433"/>
                  </a:lnTo>
                  <a:lnTo>
                    <a:pt x="9" y="313"/>
                  </a:lnTo>
                  <a:lnTo>
                    <a:pt x="21" y="226"/>
                  </a:lnTo>
                  <a:lnTo>
                    <a:pt x="0" y="177"/>
                  </a:lnTo>
                  <a:lnTo>
                    <a:pt x="10" y="140"/>
                  </a:lnTo>
                  <a:lnTo>
                    <a:pt x="32" y="132"/>
                  </a:lnTo>
                  <a:lnTo>
                    <a:pt x="53" y="73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70" name="Shape - Arkansas"/>
            <p:cNvSpPr>
              <a:spLocks noChangeAspect="1"/>
            </p:cNvSpPr>
            <p:nvPr/>
          </p:nvSpPr>
          <p:spPr bwMode="auto">
            <a:xfrm>
              <a:off x="5141909" y="3389286"/>
              <a:ext cx="633413" cy="582612"/>
            </a:xfrm>
            <a:custGeom>
              <a:avLst/>
              <a:gdLst>
                <a:gd name="T0" fmla="*/ 0 w 401"/>
                <a:gd name="T1" fmla="*/ 34 h 374"/>
                <a:gd name="T2" fmla="*/ 158 w 401"/>
                <a:gd name="T3" fmla="*/ 15 h 374"/>
                <a:gd name="T4" fmla="*/ 353 w 401"/>
                <a:gd name="T5" fmla="*/ 0 h 374"/>
                <a:gd name="T6" fmla="*/ 343 w 401"/>
                <a:gd name="T7" fmla="*/ 49 h 374"/>
                <a:gd name="T8" fmla="*/ 386 w 401"/>
                <a:gd name="T9" fmla="*/ 38 h 374"/>
                <a:gd name="T10" fmla="*/ 401 w 401"/>
                <a:gd name="T11" fmla="*/ 71 h 374"/>
                <a:gd name="T12" fmla="*/ 356 w 401"/>
                <a:gd name="T13" fmla="*/ 101 h 374"/>
                <a:gd name="T14" fmla="*/ 367 w 401"/>
                <a:gd name="T15" fmla="*/ 153 h 374"/>
                <a:gd name="T16" fmla="*/ 321 w 401"/>
                <a:gd name="T17" fmla="*/ 240 h 374"/>
                <a:gd name="T18" fmla="*/ 286 w 401"/>
                <a:gd name="T19" fmla="*/ 293 h 374"/>
                <a:gd name="T20" fmla="*/ 306 w 401"/>
                <a:gd name="T21" fmla="*/ 362 h 374"/>
                <a:gd name="T22" fmla="*/ 58 w 401"/>
                <a:gd name="T23" fmla="*/ 374 h 374"/>
                <a:gd name="T24" fmla="*/ 57 w 401"/>
                <a:gd name="T25" fmla="*/ 332 h 374"/>
                <a:gd name="T26" fmla="*/ 8 w 401"/>
                <a:gd name="T27" fmla="*/ 323 h 374"/>
                <a:gd name="T28" fmla="*/ 8 w 401"/>
                <a:gd name="T29" fmla="*/ 101 h 374"/>
                <a:gd name="T30" fmla="*/ 0 w 401"/>
                <a:gd name="T31" fmla="*/ 34 h 37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01"/>
                <a:gd name="T49" fmla="*/ 0 h 374"/>
                <a:gd name="T50" fmla="*/ 401 w 401"/>
                <a:gd name="T51" fmla="*/ 374 h 37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01" h="374">
                  <a:moveTo>
                    <a:pt x="0" y="34"/>
                  </a:moveTo>
                  <a:lnTo>
                    <a:pt x="158" y="15"/>
                  </a:lnTo>
                  <a:lnTo>
                    <a:pt x="353" y="0"/>
                  </a:lnTo>
                  <a:lnTo>
                    <a:pt x="343" y="49"/>
                  </a:lnTo>
                  <a:lnTo>
                    <a:pt x="386" y="38"/>
                  </a:lnTo>
                  <a:lnTo>
                    <a:pt x="401" y="71"/>
                  </a:lnTo>
                  <a:lnTo>
                    <a:pt x="356" y="101"/>
                  </a:lnTo>
                  <a:lnTo>
                    <a:pt x="367" y="153"/>
                  </a:lnTo>
                  <a:lnTo>
                    <a:pt x="321" y="240"/>
                  </a:lnTo>
                  <a:lnTo>
                    <a:pt x="286" y="293"/>
                  </a:lnTo>
                  <a:lnTo>
                    <a:pt x="306" y="362"/>
                  </a:lnTo>
                  <a:lnTo>
                    <a:pt x="58" y="374"/>
                  </a:lnTo>
                  <a:lnTo>
                    <a:pt x="57" y="332"/>
                  </a:lnTo>
                  <a:lnTo>
                    <a:pt x="8" y="323"/>
                  </a:lnTo>
                  <a:lnTo>
                    <a:pt x="8" y="101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71" name="Shape - Arizona"/>
            <p:cNvSpPr>
              <a:spLocks noChangeAspect="1"/>
            </p:cNvSpPr>
            <p:nvPr/>
          </p:nvSpPr>
          <p:spPr bwMode="auto">
            <a:xfrm>
              <a:off x="2420934" y="3263873"/>
              <a:ext cx="844550" cy="927100"/>
            </a:xfrm>
            <a:custGeom>
              <a:avLst/>
              <a:gdLst>
                <a:gd name="T0" fmla="*/ 2147483647 w 536"/>
                <a:gd name="T1" fmla="*/ 0 h 595"/>
                <a:gd name="T2" fmla="*/ 2147483647 w 536"/>
                <a:gd name="T3" fmla="*/ 2147483647 h 595"/>
                <a:gd name="T4" fmla="*/ 2147483647 w 536"/>
                <a:gd name="T5" fmla="*/ 2147483647 h 595"/>
                <a:gd name="T6" fmla="*/ 2147483647 w 536"/>
                <a:gd name="T7" fmla="*/ 2147483647 h 595"/>
                <a:gd name="T8" fmla="*/ 2147483647 w 536"/>
                <a:gd name="T9" fmla="*/ 2147483647 h 595"/>
                <a:gd name="T10" fmla="*/ 2147483647 w 536"/>
                <a:gd name="T11" fmla="*/ 2147483647 h 595"/>
                <a:gd name="T12" fmla="*/ 2147483647 w 536"/>
                <a:gd name="T13" fmla="*/ 2147483647 h 595"/>
                <a:gd name="T14" fmla="*/ 2147483647 w 536"/>
                <a:gd name="T15" fmla="*/ 2147483647 h 595"/>
                <a:gd name="T16" fmla="*/ 2147483647 w 536"/>
                <a:gd name="T17" fmla="*/ 2147483647 h 595"/>
                <a:gd name="T18" fmla="*/ 2147483647 w 536"/>
                <a:gd name="T19" fmla="*/ 2147483647 h 595"/>
                <a:gd name="T20" fmla="*/ 2147483647 w 536"/>
                <a:gd name="T21" fmla="*/ 2147483647 h 595"/>
                <a:gd name="T22" fmla="*/ 0 w 536"/>
                <a:gd name="T23" fmla="*/ 2147483647 h 595"/>
                <a:gd name="T24" fmla="*/ 2147483647 w 536"/>
                <a:gd name="T25" fmla="*/ 2147483647 h 595"/>
                <a:gd name="T26" fmla="*/ 2147483647 w 536"/>
                <a:gd name="T27" fmla="*/ 2147483647 h 595"/>
                <a:gd name="T28" fmla="*/ 2147483647 w 536"/>
                <a:gd name="T29" fmla="*/ 2147483647 h 595"/>
                <a:gd name="T30" fmla="*/ 2147483647 w 536"/>
                <a:gd name="T31" fmla="*/ 0 h 59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36"/>
                <a:gd name="T49" fmla="*/ 0 h 595"/>
                <a:gd name="T50" fmla="*/ 536 w 536"/>
                <a:gd name="T51" fmla="*/ 595 h 59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36" h="595">
                  <a:moveTo>
                    <a:pt x="136" y="0"/>
                  </a:moveTo>
                  <a:lnTo>
                    <a:pt x="126" y="78"/>
                  </a:lnTo>
                  <a:lnTo>
                    <a:pt x="79" y="69"/>
                  </a:lnTo>
                  <a:lnTo>
                    <a:pt x="82" y="169"/>
                  </a:lnTo>
                  <a:lnTo>
                    <a:pt x="60" y="188"/>
                  </a:lnTo>
                  <a:lnTo>
                    <a:pt x="93" y="249"/>
                  </a:lnTo>
                  <a:lnTo>
                    <a:pt x="60" y="276"/>
                  </a:lnTo>
                  <a:lnTo>
                    <a:pt x="42" y="321"/>
                  </a:lnTo>
                  <a:lnTo>
                    <a:pt x="17" y="364"/>
                  </a:lnTo>
                  <a:lnTo>
                    <a:pt x="35" y="389"/>
                  </a:lnTo>
                  <a:lnTo>
                    <a:pt x="3" y="400"/>
                  </a:lnTo>
                  <a:lnTo>
                    <a:pt x="0" y="440"/>
                  </a:lnTo>
                  <a:lnTo>
                    <a:pt x="301" y="592"/>
                  </a:lnTo>
                  <a:lnTo>
                    <a:pt x="471" y="595"/>
                  </a:lnTo>
                  <a:lnTo>
                    <a:pt x="536" y="46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72" name="Shape - Alaska"/>
            <p:cNvSpPr>
              <a:spLocks noChangeAspect="1"/>
            </p:cNvSpPr>
            <p:nvPr/>
          </p:nvSpPr>
          <p:spPr bwMode="auto">
            <a:xfrm>
              <a:off x="233360" y="3771873"/>
              <a:ext cx="1617662" cy="1576388"/>
            </a:xfrm>
            <a:custGeom>
              <a:avLst/>
              <a:gdLst>
                <a:gd name="T0" fmla="*/ 2147483647 w 1572"/>
                <a:gd name="T1" fmla="*/ 2147483647 h 1533"/>
                <a:gd name="T2" fmla="*/ 2147483647 w 1572"/>
                <a:gd name="T3" fmla="*/ 0 h 1533"/>
                <a:gd name="T4" fmla="*/ 2147483647 w 1572"/>
                <a:gd name="T5" fmla="*/ 2147483647 h 1533"/>
                <a:gd name="T6" fmla="*/ 2147483647 w 1572"/>
                <a:gd name="T7" fmla="*/ 2147483647 h 1533"/>
                <a:gd name="T8" fmla="*/ 2147483647 w 1572"/>
                <a:gd name="T9" fmla="*/ 2147483647 h 1533"/>
                <a:gd name="T10" fmla="*/ 2147483647 w 1572"/>
                <a:gd name="T11" fmla="*/ 2147483647 h 1533"/>
                <a:gd name="T12" fmla="*/ 2147483647 w 1572"/>
                <a:gd name="T13" fmla="*/ 2147483647 h 1533"/>
                <a:gd name="T14" fmla="*/ 2147483647 w 1572"/>
                <a:gd name="T15" fmla="*/ 2147483647 h 1533"/>
                <a:gd name="T16" fmla="*/ 2147483647 w 1572"/>
                <a:gd name="T17" fmla="*/ 2147483647 h 1533"/>
                <a:gd name="T18" fmla="*/ 2147483647 w 1572"/>
                <a:gd name="T19" fmla="*/ 2147483647 h 1533"/>
                <a:gd name="T20" fmla="*/ 2147483647 w 1572"/>
                <a:gd name="T21" fmla="*/ 2147483647 h 1533"/>
                <a:gd name="T22" fmla="*/ 2147483647 w 1572"/>
                <a:gd name="T23" fmla="*/ 2147483647 h 1533"/>
                <a:gd name="T24" fmla="*/ 2147483647 w 1572"/>
                <a:gd name="T25" fmla="*/ 2147483647 h 1533"/>
                <a:gd name="T26" fmla="*/ 2147483647 w 1572"/>
                <a:gd name="T27" fmla="*/ 2147483647 h 1533"/>
                <a:gd name="T28" fmla="*/ 2147483647 w 1572"/>
                <a:gd name="T29" fmla="*/ 2147483647 h 1533"/>
                <a:gd name="T30" fmla="*/ 2147483647 w 1572"/>
                <a:gd name="T31" fmla="*/ 2147483647 h 1533"/>
                <a:gd name="T32" fmla="*/ 2147483647 w 1572"/>
                <a:gd name="T33" fmla="*/ 2147483647 h 1533"/>
                <a:gd name="T34" fmla="*/ 2147483647 w 1572"/>
                <a:gd name="T35" fmla="*/ 2147483647 h 1533"/>
                <a:gd name="T36" fmla="*/ 2147483647 w 1572"/>
                <a:gd name="T37" fmla="*/ 2147483647 h 1533"/>
                <a:gd name="T38" fmla="*/ 2147483647 w 1572"/>
                <a:gd name="T39" fmla="*/ 2147483647 h 1533"/>
                <a:gd name="T40" fmla="*/ 2147483647 w 1572"/>
                <a:gd name="T41" fmla="*/ 2147483647 h 1533"/>
                <a:gd name="T42" fmla="*/ 2147483647 w 1572"/>
                <a:gd name="T43" fmla="*/ 2147483647 h 1533"/>
                <a:gd name="T44" fmla="*/ 0 w 1572"/>
                <a:gd name="T45" fmla="*/ 2147483647 h 1533"/>
                <a:gd name="T46" fmla="*/ 2147483647 w 1572"/>
                <a:gd name="T47" fmla="*/ 2147483647 h 1533"/>
                <a:gd name="T48" fmla="*/ 2147483647 w 1572"/>
                <a:gd name="T49" fmla="*/ 2147483647 h 1533"/>
                <a:gd name="T50" fmla="*/ 2147483647 w 1572"/>
                <a:gd name="T51" fmla="*/ 2147483647 h 1533"/>
                <a:gd name="T52" fmla="*/ 2147483647 w 1572"/>
                <a:gd name="T53" fmla="*/ 2147483647 h 1533"/>
                <a:gd name="T54" fmla="*/ 2147483647 w 1572"/>
                <a:gd name="T55" fmla="*/ 2147483647 h 1533"/>
                <a:gd name="T56" fmla="*/ 2147483647 w 1572"/>
                <a:gd name="T57" fmla="*/ 2147483647 h 1533"/>
                <a:gd name="T58" fmla="*/ 2147483647 w 1572"/>
                <a:gd name="T59" fmla="*/ 2147483647 h 1533"/>
                <a:gd name="T60" fmla="*/ 2147483647 w 1572"/>
                <a:gd name="T61" fmla="*/ 2147483647 h 1533"/>
                <a:gd name="T62" fmla="*/ 2147483647 w 1572"/>
                <a:gd name="T63" fmla="*/ 2147483647 h 1533"/>
                <a:gd name="T64" fmla="*/ 2147483647 w 1572"/>
                <a:gd name="T65" fmla="*/ 2147483647 h 1533"/>
                <a:gd name="T66" fmla="*/ 2147483647 w 1572"/>
                <a:gd name="T67" fmla="*/ 2147483647 h 1533"/>
                <a:gd name="T68" fmla="*/ 2147483647 w 1572"/>
                <a:gd name="T69" fmla="*/ 2147483647 h 1533"/>
                <a:gd name="T70" fmla="*/ 2147483647 w 1572"/>
                <a:gd name="T71" fmla="*/ 2147483647 h 1533"/>
                <a:gd name="T72" fmla="*/ 2147483647 w 1572"/>
                <a:gd name="T73" fmla="*/ 2147483647 h 1533"/>
                <a:gd name="T74" fmla="*/ 2147483647 w 1572"/>
                <a:gd name="T75" fmla="*/ 2147483647 h 1533"/>
                <a:gd name="T76" fmla="*/ 2147483647 w 1572"/>
                <a:gd name="T77" fmla="*/ 2147483647 h 1533"/>
                <a:gd name="T78" fmla="*/ 2147483647 w 1572"/>
                <a:gd name="T79" fmla="*/ 2147483647 h 1533"/>
                <a:gd name="T80" fmla="*/ 2147483647 w 1572"/>
                <a:gd name="T81" fmla="*/ 2147483647 h 1533"/>
                <a:gd name="T82" fmla="*/ 2147483647 w 1572"/>
                <a:gd name="T83" fmla="*/ 2147483647 h 153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572"/>
                <a:gd name="T127" fmla="*/ 0 h 1533"/>
                <a:gd name="T128" fmla="*/ 1572 w 1572"/>
                <a:gd name="T129" fmla="*/ 1533 h 153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572" h="1533">
                  <a:moveTo>
                    <a:pt x="251" y="228"/>
                  </a:moveTo>
                  <a:lnTo>
                    <a:pt x="567" y="0"/>
                  </a:lnTo>
                  <a:lnTo>
                    <a:pt x="717" y="40"/>
                  </a:lnTo>
                  <a:lnTo>
                    <a:pt x="790" y="113"/>
                  </a:lnTo>
                  <a:lnTo>
                    <a:pt x="1087" y="142"/>
                  </a:lnTo>
                  <a:lnTo>
                    <a:pt x="1096" y="900"/>
                  </a:lnTo>
                  <a:lnTo>
                    <a:pt x="1193" y="922"/>
                  </a:lnTo>
                  <a:lnTo>
                    <a:pt x="1238" y="1013"/>
                  </a:lnTo>
                  <a:lnTo>
                    <a:pt x="1306" y="982"/>
                  </a:lnTo>
                  <a:lnTo>
                    <a:pt x="1449" y="1188"/>
                  </a:lnTo>
                  <a:lnTo>
                    <a:pt x="1572" y="1283"/>
                  </a:lnTo>
                  <a:lnTo>
                    <a:pt x="1567" y="1365"/>
                  </a:lnTo>
                  <a:lnTo>
                    <a:pt x="1412" y="1375"/>
                  </a:lnTo>
                  <a:lnTo>
                    <a:pt x="1344" y="1124"/>
                  </a:lnTo>
                  <a:lnTo>
                    <a:pt x="855" y="876"/>
                  </a:lnTo>
                  <a:lnTo>
                    <a:pt x="868" y="954"/>
                  </a:lnTo>
                  <a:lnTo>
                    <a:pt x="758" y="1055"/>
                  </a:lnTo>
                  <a:lnTo>
                    <a:pt x="740" y="1018"/>
                  </a:lnTo>
                  <a:lnTo>
                    <a:pt x="709" y="1018"/>
                  </a:lnTo>
                  <a:lnTo>
                    <a:pt x="621" y="1228"/>
                  </a:lnTo>
                  <a:lnTo>
                    <a:pt x="348" y="1435"/>
                  </a:lnTo>
                  <a:lnTo>
                    <a:pt x="78" y="1533"/>
                  </a:lnTo>
                  <a:lnTo>
                    <a:pt x="0" y="1520"/>
                  </a:lnTo>
                  <a:lnTo>
                    <a:pt x="310" y="1343"/>
                  </a:lnTo>
                  <a:lnTo>
                    <a:pt x="348" y="1343"/>
                  </a:lnTo>
                  <a:lnTo>
                    <a:pt x="461" y="1206"/>
                  </a:lnTo>
                  <a:lnTo>
                    <a:pt x="512" y="1201"/>
                  </a:lnTo>
                  <a:lnTo>
                    <a:pt x="589" y="1097"/>
                  </a:lnTo>
                  <a:lnTo>
                    <a:pt x="562" y="1051"/>
                  </a:lnTo>
                  <a:lnTo>
                    <a:pt x="397" y="1073"/>
                  </a:lnTo>
                  <a:lnTo>
                    <a:pt x="284" y="812"/>
                  </a:lnTo>
                  <a:lnTo>
                    <a:pt x="348" y="694"/>
                  </a:lnTo>
                  <a:lnTo>
                    <a:pt x="452" y="653"/>
                  </a:lnTo>
                  <a:lnTo>
                    <a:pt x="415" y="548"/>
                  </a:lnTo>
                  <a:lnTo>
                    <a:pt x="306" y="598"/>
                  </a:lnTo>
                  <a:lnTo>
                    <a:pt x="224" y="447"/>
                  </a:lnTo>
                  <a:lnTo>
                    <a:pt x="315" y="411"/>
                  </a:lnTo>
                  <a:lnTo>
                    <a:pt x="397" y="452"/>
                  </a:lnTo>
                  <a:lnTo>
                    <a:pt x="434" y="429"/>
                  </a:lnTo>
                  <a:lnTo>
                    <a:pt x="366" y="301"/>
                  </a:lnTo>
                  <a:lnTo>
                    <a:pt x="246" y="292"/>
                  </a:lnTo>
                  <a:lnTo>
                    <a:pt x="251" y="228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1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73" name="Shape - Alabama"/>
            <p:cNvSpPr>
              <a:spLocks noChangeAspect="1"/>
            </p:cNvSpPr>
            <p:nvPr/>
          </p:nvSpPr>
          <p:spPr bwMode="auto">
            <a:xfrm>
              <a:off x="6019797" y="3554386"/>
              <a:ext cx="509587" cy="785812"/>
            </a:xfrm>
            <a:custGeom>
              <a:avLst/>
              <a:gdLst>
                <a:gd name="T0" fmla="*/ 0 w 323"/>
                <a:gd name="T1" fmla="*/ 2147483647 h 504"/>
                <a:gd name="T2" fmla="*/ 2147483647 w 323"/>
                <a:gd name="T3" fmla="*/ 0 h 504"/>
                <a:gd name="T4" fmla="*/ 2147483647 w 323"/>
                <a:gd name="T5" fmla="*/ 2147483647 h 504"/>
                <a:gd name="T6" fmla="*/ 2147483647 w 323"/>
                <a:gd name="T7" fmla="*/ 2147483647 h 504"/>
                <a:gd name="T8" fmla="*/ 2147483647 w 323"/>
                <a:gd name="T9" fmla="*/ 2147483647 h 504"/>
                <a:gd name="T10" fmla="*/ 2147483647 w 323"/>
                <a:gd name="T11" fmla="*/ 2147483647 h 504"/>
                <a:gd name="T12" fmla="*/ 2147483647 w 323"/>
                <a:gd name="T13" fmla="*/ 2147483647 h 504"/>
                <a:gd name="T14" fmla="*/ 2147483647 w 323"/>
                <a:gd name="T15" fmla="*/ 2147483647 h 504"/>
                <a:gd name="T16" fmla="*/ 2147483647 w 323"/>
                <a:gd name="T17" fmla="*/ 2147483647 h 504"/>
                <a:gd name="T18" fmla="*/ 2147483647 w 323"/>
                <a:gd name="T19" fmla="*/ 2147483647 h 504"/>
                <a:gd name="T20" fmla="*/ 2147483647 w 323"/>
                <a:gd name="T21" fmla="*/ 2147483647 h 504"/>
                <a:gd name="T22" fmla="*/ 2147483647 w 323"/>
                <a:gd name="T23" fmla="*/ 2147483647 h 504"/>
                <a:gd name="T24" fmla="*/ 2147483647 w 323"/>
                <a:gd name="T25" fmla="*/ 2147483647 h 504"/>
                <a:gd name="T26" fmla="*/ 2147483647 w 323"/>
                <a:gd name="T27" fmla="*/ 2147483647 h 504"/>
                <a:gd name="T28" fmla="*/ 0 w 323"/>
                <a:gd name="T29" fmla="*/ 2147483647 h 50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23"/>
                <a:gd name="T46" fmla="*/ 0 h 504"/>
                <a:gd name="T47" fmla="*/ 323 w 323"/>
                <a:gd name="T48" fmla="*/ 504 h 50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23" h="504">
                  <a:moveTo>
                    <a:pt x="0" y="25"/>
                  </a:moveTo>
                  <a:lnTo>
                    <a:pt x="210" y="0"/>
                  </a:lnTo>
                  <a:lnTo>
                    <a:pt x="277" y="232"/>
                  </a:lnTo>
                  <a:lnTo>
                    <a:pt x="323" y="270"/>
                  </a:lnTo>
                  <a:lnTo>
                    <a:pt x="286" y="338"/>
                  </a:lnTo>
                  <a:lnTo>
                    <a:pt x="322" y="404"/>
                  </a:lnTo>
                  <a:lnTo>
                    <a:pt x="107" y="428"/>
                  </a:lnTo>
                  <a:lnTo>
                    <a:pt x="116" y="484"/>
                  </a:lnTo>
                  <a:lnTo>
                    <a:pt x="85" y="504"/>
                  </a:lnTo>
                  <a:lnTo>
                    <a:pt x="59" y="432"/>
                  </a:lnTo>
                  <a:lnTo>
                    <a:pt x="44" y="490"/>
                  </a:lnTo>
                  <a:lnTo>
                    <a:pt x="18" y="484"/>
                  </a:lnTo>
                  <a:lnTo>
                    <a:pt x="9" y="426"/>
                  </a:lnTo>
                  <a:lnTo>
                    <a:pt x="1" y="37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74" name="Shape - District of Columbia (star)"/>
            <p:cNvSpPr>
              <a:spLocks noChangeArrowheads="1"/>
            </p:cNvSpPr>
            <p:nvPr/>
          </p:nvSpPr>
          <p:spPr bwMode="auto">
            <a:xfrm>
              <a:off x="7146922" y="2649511"/>
              <a:ext cx="207962" cy="201612"/>
            </a:xfrm>
            <a:prstGeom prst="star5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75" name="Line - Vermont"/>
            <p:cNvSpPr>
              <a:spLocks noChangeShapeType="1"/>
            </p:cNvSpPr>
            <p:nvPr/>
          </p:nvSpPr>
          <p:spPr bwMode="auto">
            <a:xfrm>
              <a:off x="7331072" y="1527148"/>
              <a:ext cx="207962" cy="1333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77" name="Line - New Jersey"/>
            <p:cNvSpPr>
              <a:spLocks noChangeShapeType="1"/>
            </p:cNvSpPr>
            <p:nvPr/>
          </p:nvSpPr>
          <p:spPr bwMode="auto">
            <a:xfrm flipV="1">
              <a:off x="7556497" y="2505048"/>
              <a:ext cx="26352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80" name="Line - Maryland"/>
            <p:cNvSpPr>
              <a:spLocks noChangeShapeType="1"/>
            </p:cNvSpPr>
            <p:nvPr/>
          </p:nvSpPr>
          <p:spPr bwMode="auto">
            <a:xfrm>
              <a:off x="7515222" y="2795561"/>
              <a:ext cx="288131" cy="317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81" name="Line - Hawaii"/>
            <p:cNvSpPr>
              <a:spLocks noChangeShapeType="1"/>
            </p:cNvSpPr>
            <p:nvPr/>
          </p:nvSpPr>
          <p:spPr bwMode="auto">
            <a:xfrm flipH="1" flipV="1">
              <a:off x="2155822" y="4564036"/>
              <a:ext cx="268288" cy="666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82" name="Line - District of Columbia"/>
            <p:cNvSpPr>
              <a:spLocks noChangeShapeType="1"/>
            </p:cNvSpPr>
            <p:nvPr/>
          </p:nvSpPr>
          <p:spPr bwMode="auto">
            <a:xfrm flipH="1" flipV="1">
              <a:off x="7287412" y="2776510"/>
              <a:ext cx="440534" cy="2476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83" name="Line - Delaware"/>
            <p:cNvSpPr>
              <a:spLocks noChangeShapeType="1"/>
            </p:cNvSpPr>
            <p:nvPr/>
          </p:nvSpPr>
          <p:spPr bwMode="auto">
            <a:xfrm flipV="1">
              <a:off x="7508872" y="2671736"/>
              <a:ext cx="26352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84" name="Line - Connecticut"/>
            <p:cNvSpPr>
              <a:spLocks noChangeShapeType="1"/>
            </p:cNvSpPr>
            <p:nvPr/>
          </p:nvSpPr>
          <p:spPr bwMode="auto">
            <a:xfrm>
              <a:off x="7694609" y="2173261"/>
              <a:ext cx="217488" cy="952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89" name="Text - Washington"/>
            <p:cNvSpPr txBox="1">
              <a:spLocks noChangeArrowheads="1"/>
            </p:cNvSpPr>
            <p:nvPr/>
          </p:nvSpPr>
          <p:spPr bwMode="auto">
            <a:xfrm>
              <a:off x="1870457" y="1319478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 smtClean="0">
                  <a:solidFill>
                    <a:schemeClr val="bg1"/>
                  </a:solidFill>
                  <a:cs typeface="Times New Roman" charset="0"/>
                </a:rPr>
                <a:t>WA</a:t>
              </a:r>
              <a:endParaRPr lang="en-US" sz="1200" b="1" dirty="0">
                <a:solidFill>
                  <a:schemeClr val="bg1"/>
                </a:solidFill>
                <a:cs typeface="Times New Roman" charset="0"/>
              </a:endParaRPr>
            </a:p>
          </p:txBody>
        </p:sp>
        <p:sp>
          <p:nvSpPr>
            <p:cNvPr id="90" name="Text - Oregon"/>
            <p:cNvSpPr txBox="1">
              <a:spLocks noChangeArrowheads="1"/>
            </p:cNvSpPr>
            <p:nvPr/>
          </p:nvSpPr>
          <p:spPr bwMode="auto">
            <a:xfrm>
              <a:off x="1724407" y="1870816"/>
              <a:ext cx="680652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US" sz="1200" b="1" kern="0" dirty="0" smtClean="0">
                  <a:solidFill>
                    <a:schemeClr val="bg1"/>
                  </a:solidFill>
                  <a:cs typeface="Times New Roman" charset="0"/>
                </a:rPr>
                <a:t> OR</a:t>
              </a:r>
              <a:endParaRPr lang="en-US" sz="1200" b="1" kern="0" dirty="0">
                <a:solidFill>
                  <a:schemeClr val="bg1"/>
                </a:solidFill>
                <a:cs typeface="Times New Roman" charset="0"/>
              </a:endParaRPr>
            </a:p>
          </p:txBody>
        </p:sp>
        <p:sp>
          <p:nvSpPr>
            <p:cNvPr id="91" name="Text - Wyoming"/>
            <p:cNvSpPr txBox="1">
              <a:spLocks noChangeArrowheads="1"/>
            </p:cNvSpPr>
            <p:nvPr/>
          </p:nvSpPr>
          <p:spPr bwMode="auto">
            <a:xfrm>
              <a:off x="3209921" y="2306707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rgbClr val="000000"/>
                  </a:solidFill>
                  <a:cs typeface="Times New Roman" charset="0"/>
                </a:rPr>
                <a:t> </a:t>
              </a:r>
              <a:r>
                <a:rPr lang="en-US" sz="1200" b="1" dirty="0" smtClean="0">
                  <a:solidFill>
                    <a:srgbClr val="000000"/>
                  </a:solidFill>
                  <a:cs typeface="Times New Roman" charset="0"/>
                </a:rPr>
                <a:t>WY</a:t>
              </a:r>
              <a:endParaRPr lang="en-US" sz="1200" b="1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92" name="Text - Utah"/>
            <p:cNvSpPr txBox="1">
              <a:spLocks noChangeArrowheads="1"/>
            </p:cNvSpPr>
            <p:nvPr/>
          </p:nvSpPr>
          <p:spPr bwMode="auto">
            <a:xfrm>
              <a:off x="2647947" y="2792336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chemeClr val="bg1"/>
                  </a:solidFill>
                  <a:cs typeface="Times New Roman" charset="0"/>
                </a:rPr>
                <a:t> </a:t>
              </a:r>
              <a:r>
                <a:rPr lang="en-US" sz="1200" b="1" dirty="0" smtClean="0">
                  <a:cs typeface="Times New Roman" charset="0"/>
                </a:rPr>
                <a:t>UT*</a:t>
              </a:r>
              <a:endParaRPr lang="en-US" sz="1200" b="1" dirty="0">
                <a:cs typeface="Times New Roman" charset="0"/>
              </a:endParaRPr>
            </a:p>
          </p:txBody>
        </p:sp>
        <p:sp>
          <p:nvSpPr>
            <p:cNvPr id="93" name="Text - Texas"/>
            <p:cNvSpPr txBox="1">
              <a:spLocks noChangeArrowheads="1"/>
            </p:cNvSpPr>
            <p:nvPr/>
          </p:nvSpPr>
          <p:spPr bwMode="auto">
            <a:xfrm>
              <a:off x="4252908" y="4076623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US" sz="1200" b="1" kern="0" dirty="0">
                  <a:cs typeface="Times New Roman" charset="0"/>
                </a:rPr>
                <a:t> </a:t>
              </a:r>
              <a:r>
                <a:rPr lang="en-US" sz="1200" b="1" kern="0" dirty="0" smtClean="0">
                  <a:cs typeface="Times New Roman" charset="0"/>
                </a:rPr>
                <a:t>TX</a:t>
              </a:r>
              <a:endParaRPr lang="en-US" sz="1200" b="1" kern="0" dirty="0">
                <a:cs typeface="Times New Roman" charset="0"/>
              </a:endParaRPr>
            </a:p>
          </p:txBody>
        </p:sp>
        <p:sp>
          <p:nvSpPr>
            <p:cNvPr id="94" name="Text - South Dakota"/>
            <p:cNvSpPr txBox="1">
              <a:spLocks noChangeArrowheads="1"/>
            </p:cNvSpPr>
            <p:nvPr/>
          </p:nvSpPr>
          <p:spPr bwMode="auto">
            <a:xfrm>
              <a:off x="4075108" y="2025573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rgbClr val="000000"/>
                  </a:solidFill>
                  <a:cs typeface="Times New Roman" charset="0"/>
                </a:rPr>
                <a:t> </a:t>
              </a:r>
              <a:r>
                <a:rPr lang="en-US" sz="1200" b="1" dirty="0" smtClean="0">
                  <a:solidFill>
                    <a:srgbClr val="000000"/>
                  </a:solidFill>
                  <a:cs typeface="Times New Roman" charset="0"/>
                </a:rPr>
                <a:t>SD</a:t>
              </a:r>
              <a:endParaRPr lang="en-US" sz="1200" b="1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95" name="Text - Oklahoma"/>
            <p:cNvSpPr txBox="1">
              <a:spLocks noChangeArrowheads="1"/>
            </p:cNvSpPr>
            <p:nvPr/>
          </p:nvSpPr>
          <p:spPr bwMode="auto">
            <a:xfrm>
              <a:off x="4433883" y="3457498"/>
              <a:ext cx="693739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US" sz="1200" b="1" kern="0" dirty="0">
                  <a:solidFill>
                    <a:srgbClr val="000000"/>
                  </a:solidFill>
                  <a:cs typeface="Times New Roman" charset="0"/>
                </a:rPr>
                <a:t> </a:t>
              </a:r>
              <a:r>
                <a:rPr lang="en-US" sz="1200" b="1" kern="0" dirty="0" smtClean="0">
                  <a:solidFill>
                    <a:srgbClr val="000000"/>
                  </a:solidFill>
                  <a:cs typeface="Times New Roman" charset="0"/>
                </a:rPr>
                <a:t>OK</a:t>
              </a:r>
              <a:endParaRPr lang="en-US" sz="1200" b="1" kern="0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96" name="Text - North Dakota"/>
            <p:cNvSpPr txBox="1">
              <a:spLocks noChangeArrowheads="1"/>
            </p:cNvSpPr>
            <p:nvPr/>
          </p:nvSpPr>
          <p:spPr bwMode="auto">
            <a:xfrm>
              <a:off x="4049816" y="1593774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US" sz="1200" b="1" kern="0" dirty="0">
                  <a:solidFill>
                    <a:srgbClr val="000000"/>
                  </a:solidFill>
                  <a:cs typeface="Times New Roman" charset="0"/>
                </a:rPr>
                <a:t> </a:t>
              </a:r>
              <a:r>
                <a:rPr lang="en-US" sz="1200" b="1" kern="0" dirty="0" smtClean="0">
                  <a:solidFill>
                    <a:srgbClr val="000000"/>
                  </a:solidFill>
                  <a:cs typeface="Times New Roman" charset="0"/>
                </a:rPr>
                <a:t>ND</a:t>
              </a:r>
              <a:endParaRPr lang="en-US" sz="1200" b="1" kern="0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97" name="Text - New Mexico"/>
            <p:cNvSpPr txBox="1">
              <a:spLocks noChangeArrowheads="1"/>
            </p:cNvSpPr>
            <p:nvPr/>
          </p:nvSpPr>
          <p:spPr bwMode="auto">
            <a:xfrm>
              <a:off x="3282947" y="3567036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US" sz="1200" b="1" kern="0" dirty="0">
                  <a:solidFill>
                    <a:srgbClr val="FFFFFF"/>
                  </a:solidFill>
                  <a:cs typeface="Times New Roman" charset="0"/>
                </a:rPr>
                <a:t> </a:t>
              </a:r>
              <a:r>
                <a:rPr lang="en-US" sz="1200" b="1" kern="0" dirty="0" smtClean="0">
                  <a:solidFill>
                    <a:srgbClr val="FFFFFF"/>
                  </a:solidFill>
                  <a:cs typeface="Times New Roman" charset="0"/>
                </a:rPr>
                <a:t>NM**</a:t>
              </a:r>
              <a:endParaRPr lang="en-US" sz="1200" b="1" kern="0" dirty="0">
                <a:solidFill>
                  <a:srgbClr val="FFFFFF"/>
                </a:solidFill>
                <a:cs typeface="Times New Roman" charset="0"/>
              </a:endParaRPr>
            </a:p>
          </p:txBody>
        </p:sp>
        <p:sp>
          <p:nvSpPr>
            <p:cNvPr id="98" name="Text - Nevada"/>
            <p:cNvSpPr txBox="1">
              <a:spLocks noChangeArrowheads="1"/>
            </p:cNvSpPr>
            <p:nvPr/>
          </p:nvSpPr>
          <p:spPr bwMode="auto">
            <a:xfrm>
              <a:off x="1776409" y="2661731"/>
              <a:ext cx="1219200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US" sz="1200" b="1" kern="0" dirty="0" smtClean="0">
                  <a:solidFill>
                    <a:srgbClr val="FFFFFF"/>
                  </a:solidFill>
                  <a:cs typeface="Times New Roman" charset="0"/>
                </a:rPr>
                <a:t>NV</a:t>
              </a:r>
              <a:endParaRPr lang="en-US" sz="1200" b="1" kern="0" dirty="0">
                <a:solidFill>
                  <a:srgbClr val="FFFFFF"/>
                </a:solidFill>
                <a:cs typeface="Times New Roman" charset="0"/>
              </a:endParaRPr>
            </a:p>
          </p:txBody>
        </p:sp>
        <p:sp>
          <p:nvSpPr>
            <p:cNvPr id="99" name="Text - Nebraska"/>
            <p:cNvSpPr txBox="1">
              <a:spLocks noChangeArrowheads="1"/>
            </p:cNvSpPr>
            <p:nvPr/>
          </p:nvSpPr>
          <p:spPr bwMode="auto">
            <a:xfrm>
              <a:off x="4127496" y="2553005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rgbClr val="000000"/>
                  </a:solidFill>
                  <a:cs typeface="Times New Roman" charset="0"/>
                </a:rPr>
                <a:t> </a:t>
              </a:r>
              <a:r>
                <a:rPr lang="en-US" sz="1200" b="1" dirty="0" smtClean="0">
                  <a:solidFill>
                    <a:srgbClr val="000000"/>
                  </a:solidFill>
                  <a:cs typeface="Times New Roman" charset="0"/>
                </a:rPr>
                <a:t>NE</a:t>
              </a:r>
              <a:endParaRPr lang="en-US" sz="1200" b="1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0" name="Text - Montana"/>
            <p:cNvSpPr txBox="1">
              <a:spLocks noChangeArrowheads="1"/>
            </p:cNvSpPr>
            <p:nvPr/>
          </p:nvSpPr>
          <p:spPr bwMode="auto">
            <a:xfrm>
              <a:off x="3065567" y="1620907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US" sz="1200" b="1" kern="0" dirty="0" smtClean="0">
                  <a:solidFill>
                    <a:srgbClr val="000000"/>
                  </a:solidFill>
                  <a:cs typeface="Times New Roman" charset="0"/>
                </a:rPr>
                <a:t>MT</a:t>
              </a:r>
              <a:endParaRPr lang="en-US" sz="1200" b="1" kern="0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1" name="Text - Louisiana"/>
            <p:cNvSpPr txBox="1">
              <a:spLocks noChangeArrowheads="1"/>
            </p:cNvSpPr>
            <p:nvPr/>
          </p:nvSpPr>
          <p:spPr bwMode="auto">
            <a:xfrm>
              <a:off x="5116616" y="4084611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US" sz="1200" b="1" kern="0" dirty="0">
                  <a:cs typeface="Times New Roman" charset="0"/>
                </a:rPr>
                <a:t> </a:t>
              </a:r>
              <a:r>
                <a:rPr lang="en-US" sz="1200" b="1" kern="0" dirty="0" smtClean="0">
                  <a:cs typeface="Times New Roman" charset="0"/>
                </a:rPr>
                <a:t>LA</a:t>
              </a:r>
              <a:endParaRPr lang="en-US" sz="1200" b="1" kern="0" dirty="0">
                <a:cs typeface="Times New Roman" charset="0"/>
              </a:endParaRPr>
            </a:p>
          </p:txBody>
        </p:sp>
        <p:sp>
          <p:nvSpPr>
            <p:cNvPr id="102" name="Text - Kansas"/>
            <p:cNvSpPr txBox="1">
              <a:spLocks noChangeArrowheads="1"/>
            </p:cNvSpPr>
            <p:nvPr/>
          </p:nvSpPr>
          <p:spPr bwMode="auto">
            <a:xfrm>
              <a:off x="4295772" y="2979661"/>
              <a:ext cx="693737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rgbClr val="000000"/>
                  </a:solidFill>
                  <a:cs typeface="Times New Roman" charset="0"/>
                </a:rPr>
                <a:t> </a:t>
              </a:r>
              <a:r>
                <a:rPr lang="en-US" sz="1200" b="1" dirty="0" smtClean="0">
                  <a:solidFill>
                    <a:srgbClr val="000000"/>
                  </a:solidFill>
                  <a:cs typeface="Times New Roman" charset="0"/>
                </a:rPr>
                <a:t>KS</a:t>
              </a:r>
              <a:endParaRPr lang="en-US" sz="1200" b="1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3" name="Text - Idaho"/>
            <p:cNvSpPr txBox="1">
              <a:spLocks noChangeArrowheads="1"/>
            </p:cNvSpPr>
            <p:nvPr/>
          </p:nvSpPr>
          <p:spPr bwMode="auto">
            <a:xfrm>
              <a:off x="2468558" y="2047798"/>
              <a:ext cx="693739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 smtClean="0">
                  <a:solidFill>
                    <a:schemeClr val="bg1"/>
                  </a:solidFill>
                  <a:cs typeface="Times New Roman" charset="0"/>
                </a:rPr>
                <a:t>ID**</a:t>
              </a:r>
              <a:endParaRPr lang="en-US" sz="1200" b="1" dirty="0">
                <a:solidFill>
                  <a:schemeClr val="bg1"/>
                </a:solidFill>
                <a:cs typeface="Times New Roman" charset="0"/>
              </a:endParaRPr>
            </a:p>
          </p:txBody>
        </p:sp>
        <p:sp>
          <p:nvSpPr>
            <p:cNvPr id="104" name="Text - Hawaii"/>
            <p:cNvSpPr txBox="1">
              <a:spLocks noChangeArrowheads="1"/>
            </p:cNvSpPr>
            <p:nvPr/>
          </p:nvSpPr>
          <p:spPr bwMode="auto">
            <a:xfrm>
              <a:off x="2119774" y="4534874"/>
              <a:ext cx="936625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 smtClean="0">
                  <a:solidFill>
                    <a:srgbClr val="000000"/>
                  </a:solidFill>
                  <a:cs typeface="Times New Roman" charset="0"/>
                </a:rPr>
                <a:t>HI</a:t>
              </a:r>
              <a:endParaRPr lang="en-US" sz="1200" b="1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5" name="Text - Colorado"/>
            <p:cNvSpPr txBox="1">
              <a:spLocks noChangeArrowheads="1"/>
            </p:cNvSpPr>
            <p:nvPr/>
          </p:nvSpPr>
          <p:spPr bwMode="auto">
            <a:xfrm>
              <a:off x="3135309" y="2770111"/>
              <a:ext cx="1219200" cy="406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chemeClr val="bg1"/>
                  </a:solidFill>
                  <a:cs typeface="Times New Roman" charset="0"/>
                </a:rPr>
                <a:t/>
              </a:r>
              <a:br>
                <a:rPr lang="en-US" sz="1200" b="1" dirty="0">
                  <a:solidFill>
                    <a:schemeClr val="bg1"/>
                  </a:solidFill>
                  <a:cs typeface="Times New Roman" charset="0"/>
                </a:rPr>
              </a:br>
              <a:r>
                <a:rPr lang="en-US" sz="1200" b="1" dirty="0">
                  <a:solidFill>
                    <a:schemeClr val="bg1"/>
                  </a:solidFill>
                  <a:cs typeface="Times New Roman" charset="0"/>
                </a:rPr>
                <a:t> </a:t>
              </a:r>
              <a:r>
                <a:rPr lang="en-US" sz="1200" b="1" dirty="0" smtClean="0">
                  <a:solidFill>
                    <a:schemeClr val="bg1"/>
                  </a:solidFill>
                  <a:cs typeface="Times New Roman" charset="0"/>
                </a:rPr>
                <a:t>CO</a:t>
              </a:r>
              <a:endParaRPr lang="en-US" sz="1200" b="1" dirty="0">
                <a:solidFill>
                  <a:schemeClr val="bg1"/>
                </a:solidFill>
                <a:cs typeface="Times New Roman" charset="0"/>
              </a:endParaRPr>
            </a:p>
          </p:txBody>
        </p:sp>
        <p:sp>
          <p:nvSpPr>
            <p:cNvPr id="106" name="Text - California"/>
            <p:cNvSpPr txBox="1">
              <a:spLocks noChangeArrowheads="1"/>
            </p:cNvSpPr>
            <p:nvPr/>
          </p:nvSpPr>
          <p:spPr bwMode="auto">
            <a:xfrm>
              <a:off x="1565631" y="2900286"/>
              <a:ext cx="737936" cy="406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US" sz="1200" b="1" kern="0" dirty="0">
                  <a:solidFill>
                    <a:srgbClr val="FFFFFF"/>
                  </a:solidFill>
                  <a:cs typeface="Times New Roman" charset="0"/>
                </a:rPr>
                <a:t/>
              </a:r>
              <a:br>
                <a:rPr lang="en-US" sz="1200" b="1" kern="0" dirty="0">
                  <a:solidFill>
                    <a:srgbClr val="FFFFFF"/>
                  </a:solidFill>
                  <a:cs typeface="Times New Roman" charset="0"/>
                </a:rPr>
              </a:br>
              <a:r>
                <a:rPr lang="en-US" sz="1200" b="1" kern="0" dirty="0">
                  <a:solidFill>
                    <a:srgbClr val="FFFFFF"/>
                  </a:solidFill>
                  <a:cs typeface="Times New Roman" charset="0"/>
                </a:rPr>
                <a:t> </a:t>
              </a:r>
              <a:r>
                <a:rPr lang="en-US" sz="1200" b="1" kern="0" dirty="0" smtClean="0">
                  <a:solidFill>
                    <a:srgbClr val="FFFFFF"/>
                  </a:solidFill>
                  <a:cs typeface="Times New Roman" charset="0"/>
                </a:rPr>
                <a:t>CA</a:t>
              </a:r>
              <a:endParaRPr lang="en-US" sz="1200" b="1" kern="0" dirty="0">
                <a:solidFill>
                  <a:srgbClr val="FFFFFF"/>
                </a:solidFill>
                <a:cs typeface="Times New Roman" charset="0"/>
              </a:endParaRPr>
            </a:p>
          </p:txBody>
        </p:sp>
        <p:sp>
          <p:nvSpPr>
            <p:cNvPr id="107" name="Text - Arkansas"/>
            <p:cNvSpPr txBox="1">
              <a:spLocks noChangeArrowheads="1"/>
            </p:cNvSpPr>
            <p:nvPr/>
          </p:nvSpPr>
          <p:spPr bwMode="auto">
            <a:xfrm>
              <a:off x="5084759" y="3530524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chemeClr val="bg1"/>
                  </a:solidFill>
                  <a:cs typeface="Times New Roman" charset="0"/>
                </a:rPr>
                <a:t> </a:t>
              </a:r>
              <a:r>
                <a:rPr lang="en-US" sz="1200" b="1" dirty="0" smtClean="0">
                  <a:solidFill>
                    <a:schemeClr val="bg1"/>
                  </a:solidFill>
                  <a:cs typeface="Times New Roman" charset="0"/>
                </a:rPr>
                <a:t>AR</a:t>
              </a:r>
              <a:endParaRPr lang="en-US" sz="1200" b="1" dirty="0">
                <a:solidFill>
                  <a:schemeClr val="bg1"/>
                </a:solidFill>
                <a:cs typeface="Times New Roman" charset="0"/>
              </a:endParaRPr>
            </a:p>
          </p:txBody>
        </p:sp>
        <p:sp>
          <p:nvSpPr>
            <p:cNvPr id="108" name="Text - Arizona"/>
            <p:cNvSpPr txBox="1">
              <a:spLocks noChangeArrowheads="1"/>
            </p:cNvSpPr>
            <p:nvPr/>
          </p:nvSpPr>
          <p:spPr bwMode="auto">
            <a:xfrm>
              <a:off x="2595560" y="3512298"/>
              <a:ext cx="546343" cy="336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9" tIns="45714" rIns="91429" bIns="45714">
              <a:spAutoFit/>
            </a:bodyPr>
            <a:lstStyle/>
            <a:p>
              <a:pPr algn="ctr" eaLnBrk="0" hangingPunct="0">
                <a:lnSpc>
                  <a:spcPct val="65000"/>
                </a:lnSpc>
                <a:spcBef>
                  <a:spcPct val="50000"/>
                </a:spcBef>
                <a:defRPr/>
              </a:pPr>
              <a:r>
                <a:rPr lang="en-US" sz="1200" b="1" kern="0" dirty="0">
                  <a:cs typeface="Times New Roman" charset="0"/>
                </a:rPr>
                <a:t/>
              </a:r>
              <a:br>
                <a:rPr lang="en-US" sz="1200" b="1" kern="0" dirty="0">
                  <a:cs typeface="Times New Roman" charset="0"/>
                </a:rPr>
              </a:br>
              <a:r>
                <a:rPr lang="en-US" sz="1200" b="1" kern="0" dirty="0" smtClean="0">
                  <a:cs typeface="Times New Roman" charset="0"/>
                </a:rPr>
                <a:t>AZ</a:t>
              </a:r>
              <a:endParaRPr lang="en-US" sz="1200" b="1" kern="0" dirty="0">
                <a:cs typeface="Times New Roman" charset="0"/>
              </a:endParaRPr>
            </a:p>
          </p:txBody>
        </p:sp>
        <p:sp>
          <p:nvSpPr>
            <p:cNvPr id="109" name="Text - Alaska"/>
            <p:cNvSpPr txBox="1">
              <a:spLocks noChangeArrowheads="1"/>
            </p:cNvSpPr>
            <p:nvPr/>
          </p:nvSpPr>
          <p:spPr bwMode="auto">
            <a:xfrm>
              <a:off x="422272" y="4033593"/>
              <a:ext cx="1219200" cy="406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US" sz="1200" b="1" kern="0" dirty="0">
                  <a:solidFill>
                    <a:srgbClr val="000000"/>
                  </a:solidFill>
                  <a:cs typeface="Times New Roman" charset="0"/>
                </a:rPr>
                <a:t/>
              </a:r>
              <a:br>
                <a:rPr lang="en-US" sz="1200" b="1" kern="0" dirty="0">
                  <a:solidFill>
                    <a:srgbClr val="000000"/>
                  </a:solidFill>
                  <a:cs typeface="Times New Roman" charset="0"/>
                </a:rPr>
              </a:br>
              <a:r>
                <a:rPr lang="en-US" sz="1200" b="1" kern="0" dirty="0" smtClean="0">
                  <a:solidFill>
                    <a:srgbClr val="000000"/>
                  </a:solidFill>
                  <a:cs typeface="Times New Roman" charset="0"/>
                </a:rPr>
                <a:t>AK</a:t>
              </a:r>
              <a:endParaRPr lang="en-US" sz="1200" b="1" kern="0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10" name="Text - Wisconsin"/>
            <p:cNvSpPr txBox="1">
              <a:spLocks noChangeArrowheads="1"/>
            </p:cNvSpPr>
            <p:nvPr/>
          </p:nvSpPr>
          <p:spPr bwMode="auto">
            <a:xfrm>
              <a:off x="5243617" y="1966837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rgbClr val="000000"/>
                  </a:solidFill>
                  <a:cs typeface="Times New Roman" charset="0"/>
                </a:rPr>
                <a:t> </a:t>
              </a:r>
              <a:r>
                <a:rPr lang="en-US" sz="1200" b="1" dirty="0" smtClean="0">
                  <a:solidFill>
                    <a:srgbClr val="000000"/>
                  </a:solidFill>
                  <a:cs typeface="Times New Roman" charset="0"/>
                </a:rPr>
                <a:t>WI</a:t>
              </a:r>
              <a:endParaRPr lang="en-US" sz="1200" b="1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11" name="Text - West Virginia"/>
            <p:cNvSpPr txBox="1">
              <a:spLocks noChangeArrowheads="1"/>
            </p:cNvSpPr>
            <p:nvPr/>
          </p:nvSpPr>
          <p:spPr bwMode="auto">
            <a:xfrm>
              <a:off x="6478693" y="2833661"/>
              <a:ext cx="693737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 smtClean="0">
                  <a:solidFill>
                    <a:schemeClr val="bg1"/>
                  </a:solidFill>
                  <a:cs typeface="Times New Roman" charset="0"/>
                </a:rPr>
                <a:t>WV</a:t>
              </a:r>
              <a:endParaRPr lang="en-US" sz="1200" b="1" dirty="0">
                <a:solidFill>
                  <a:schemeClr val="bg1"/>
                </a:solidFill>
                <a:cs typeface="Times New Roman" charset="0"/>
              </a:endParaRPr>
            </a:p>
          </p:txBody>
        </p:sp>
        <p:sp>
          <p:nvSpPr>
            <p:cNvPr id="112" name="Text - Virginia"/>
            <p:cNvSpPr txBox="1">
              <a:spLocks noChangeArrowheads="1"/>
            </p:cNvSpPr>
            <p:nvPr/>
          </p:nvSpPr>
          <p:spPr bwMode="auto">
            <a:xfrm>
              <a:off x="6881917" y="2890762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 smtClean="0">
                  <a:solidFill>
                    <a:srgbClr val="000000"/>
                  </a:solidFill>
                  <a:cs typeface="Times New Roman" charset="0"/>
                </a:rPr>
                <a:t>VA</a:t>
              </a:r>
              <a:endParaRPr lang="en-US" sz="1200" b="1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13" name="Text - Tennessee"/>
            <p:cNvSpPr txBox="1">
              <a:spLocks noChangeArrowheads="1"/>
            </p:cNvSpPr>
            <p:nvPr/>
          </p:nvSpPr>
          <p:spPr bwMode="auto">
            <a:xfrm>
              <a:off x="5864329" y="3344787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US" sz="1200" b="1" kern="0" dirty="0">
                  <a:cs typeface="Times New Roman" charset="0"/>
                </a:rPr>
                <a:t> </a:t>
              </a:r>
              <a:r>
                <a:rPr lang="en-US" sz="1200" b="1" kern="0" dirty="0" smtClean="0">
                  <a:cs typeface="Times New Roman" charset="0"/>
                </a:rPr>
                <a:t>TN</a:t>
              </a:r>
              <a:endParaRPr lang="en-US" sz="1200" b="1" kern="0" dirty="0">
                <a:cs typeface="Times New Roman" charset="0"/>
              </a:endParaRPr>
            </a:p>
          </p:txBody>
        </p:sp>
        <p:sp>
          <p:nvSpPr>
            <p:cNvPr id="114" name="Text - South Carolina"/>
            <p:cNvSpPr txBox="1">
              <a:spLocks noChangeArrowheads="1"/>
            </p:cNvSpPr>
            <p:nvPr/>
          </p:nvSpPr>
          <p:spPr bwMode="auto">
            <a:xfrm>
              <a:off x="6678717" y="3487662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US" sz="1200" b="1" kern="0" dirty="0">
                  <a:solidFill>
                    <a:srgbClr val="FFFFFF"/>
                  </a:solidFill>
                  <a:cs typeface="Times New Roman" charset="0"/>
                </a:rPr>
                <a:t> </a:t>
              </a:r>
              <a:r>
                <a:rPr lang="en-US" sz="1200" b="1" kern="0" dirty="0" smtClean="0">
                  <a:cs typeface="Times New Roman" charset="0"/>
                </a:rPr>
                <a:t>SC</a:t>
              </a:r>
              <a:endParaRPr lang="en-US" sz="1200" b="1" kern="0" dirty="0">
                <a:cs typeface="Times New Roman" charset="0"/>
              </a:endParaRPr>
            </a:p>
          </p:txBody>
        </p:sp>
        <p:sp>
          <p:nvSpPr>
            <p:cNvPr id="115" name="Text - Ohio"/>
            <p:cNvSpPr txBox="1">
              <a:spLocks noChangeArrowheads="1"/>
            </p:cNvSpPr>
            <p:nvPr/>
          </p:nvSpPr>
          <p:spPr bwMode="auto">
            <a:xfrm>
              <a:off x="6162778" y="2544687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rgbClr val="000000"/>
                  </a:solidFill>
                  <a:cs typeface="Times New Roman" charset="0"/>
                </a:rPr>
                <a:t> </a:t>
              </a:r>
              <a:r>
                <a:rPr lang="en-US" sz="1200" b="1" dirty="0" smtClean="0">
                  <a:solidFill>
                    <a:srgbClr val="000000"/>
                  </a:solidFill>
                  <a:cs typeface="Times New Roman" charset="0"/>
                </a:rPr>
                <a:t>OH</a:t>
              </a:r>
              <a:endParaRPr lang="en-US" sz="1200" b="1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16" name="Text - North Carolina"/>
            <p:cNvSpPr txBox="1">
              <a:spLocks noChangeArrowheads="1"/>
            </p:cNvSpPr>
            <p:nvPr/>
          </p:nvSpPr>
          <p:spPr bwMode="auto">
            <a:xfrm>
              <a:off x="6842228" y="3193974"/>
              <a:ext cx="693739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 smtClean="0">
                  <a:solidFill>
                    <a:srgbClr val="000000"/>
                  </a:solidFill>
                  <a:cs typeface="Times New Roman" charset="0"/>
                </a:rPr>
                <a:t>NC</a:t>
              </a:r>
              <a:endParaRPr lang="en-US" sz="1200" b="1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17" name="Text - Missouri"/>
            <p:cNvSpPr txBox="1">
              <a:spLocks noChangeArrowheads="1"/>
            </p:cNvSpPr>
            <p:nvPr/>
          </p:nvSpPr>
          <p:spPr bwMode="auto">
            <a:xfrm>
              <a:off x="5033960" y="2997124"/>
              <a:ext cx="693739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US" sz="1200" b="1" kern="0" dirty="0" smtClean="0">
                  <a:cs typeface="Times New Roman" charset="0"/>
                </a:rPr>
                <a:t>MO</a:t>
              </a:r>
              <a:endParaRPr lang="en-US" sz="1200" b="1" kern="0" dirty="0">
                <a:cs typeface="Times New Roman" charset="0"/>
              </a:endParaRPr>
            </a:p>
          </p:txBody>
        </p:sp>
        <p:sp>
          <p:nvSpPr>
            <p:cNvPr id="118" name="Text - Mississippi"/>
            <p:cNvSpPr txBox="1">
              <a:spLocks noChangeArrowheads="1"/>
            </p:cNvSpPr>
            <p:nvPr/>
          </p:nvSpPr>
          <p:spPr bwMode="auto">
            <a:xfrm>
              <a:off x="5448403" y="3817862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US" sz="1200" b="1" kern="0" dirty="0">
                  <a:cs typeface="Times New Roman" charset="0"/>
                </a:rPr>
                <a:t> </a:t>
              </a:r>
              <a:r>
                <a:rPr lang="en-US" sz="1200" b="1" kern="0" dirty="0" smtClean="0">
                  <a:cs typeface="Times New Roman" charset="0"/>
                </a:rPr>
                <a:t>MS</a:t>
              </a:r>
              <a:endParaRPr lang="en-US" sz="1200" b="1" kern="0" dirty="0">
                <a:cs typeface="Times New Roman" charset="0"/>
              </a:endParaRPr>
            </a:p>
          </p:txBody>
        </p:sp>
        <p:sp>
          <p:nvSpPr>
            <p:cNvPr id="119" name="Text - Minnesota"/>
            <p:cNvSpPr txBox="1">
              <a:spLocks noChangeArrowheads="1"/>
            </p:cNvSpPr>
            <p:nvPr/>
          </p:nvSpPr>
          <p:spPr bwMode="auto">
            <a:xfrm>
              <a:off x="4818167" y="1766861"/>
              <a:ext cx="530332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 smtClean="0">
                  <a:solidFill>
                    <a:schemeClr val="bg1"/>
                  </a:solidFill>
                  <a:cs typeface="Times New Roman" charset="0"/>
                </a:rPr>
                <a:t> MN</a:t>
              </a:r>
              <a:endParaRPr lang="en-US" sz="1200" b="1" dirty="0">
                <a:solidFill>
                  <a:schemeClr val="bg1"/>
                </a:solidFill>
                <a:cs typeface="Times New Roman" charset="0"/>
              </a:endParaRPr>
            </a:p>
          </p:txBody>
        </p:sp>
        <p:sp>
          <p:nvSpPr>
            <p:cNvPr id="120" name="Text - Michigan"/>
            <p:cNvSpPr txBox="1">
              <a:spLocks noChangeArrowheads="1"/>
            </p:cNvSpPr>
            <p:nvPr/>
          </p:nvSpPr>
          <p:spPr bwMode="auto">
            <a:xfrm>
              <a:off x="5907193" y="2117649"/>
              <a:ext cx="693737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US" sz="1200" b="1" kern="0" dirty="0">
                  <a:solidFill>
                    <a:srgbClr val="FFFFFF"/>
                  </a:solidFill>
                  <a:cs typeface="Times New Roman" charset="0"/>
                </a:rPr>
                <a:t> </a:t>
              </a:r>
              <a:r>
                <a:rPr lang="en-US" sz="1200" b="1" kern="0" dirty="0" smtClean="0">
                  <a:solidFill>
                    <a:srgbClr val="FFFFFF"/>
                  </a:solidFill>
                  <a:cs typeface="Times New Roman" charset="0"/>
                </a:rPr>
                <a:t>MI</a:t>
              </a:r>
              <a:endParaRPr lang="en-US" sz="1200" b="1" kern="0" dirty="0">
                <a:solidFill>
                  <a:srgbClr val="FFFFFF"/>
                </a:solidFill>
                <a:cs typeface="Times New Roman" charset="0"/>
              </a:endParaRPr>
            </a:p>
          </p:txBody>
        </p:sp>
        <p:sp>
          <p:nvSpPr>
            <p:cNvPr id="121" name="Text - Kentucky"/>
            <p:cNvSpPr txBox="1">
              <a:spLocks noChangeArrowheads="1"/>
            </p:cNvSpPr>
            <p:nvPr/>
          </p:nvSpPr>
          <p:spPr bwMode="auto">
            <a:xfrm>
              <a:off x="6042128" y="3054274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US" sz="1200" b="1" kern="0" dirty="0">
                  <a:solidFill>
                    <a:srgbClr val="FFFFFF"/>
                  </a:solidFill>
                  <a:cs typeface="Times New Roman" charset="0"/>
                </a:rPr>
                <a:t> </a:t>
              </a:r>
              <a:r>
                <a:rPr lang="en-US" sz="1200" b="1" kern="0" dirty="0" smtClean="0">
                  <a:solidFill>
                    <a:srgbClr val="FFFFFF"/>
                  </a:solidFill>
                  <a:cs typeface="Times New Roman" charset="0"/>
                </a:rPr>
                <a:t>KY</a:t>
              </a:r>
              <a:endParaRPr lang="en-US" sz="1200" b="1" kern="0" dirty="0">
                <a:solidFill>
                  <a:srgbClr val="FFFFFF"/>
                </a:solidFill>
                <a:cs typeface="Times New Roman" charset="0"/>
              </a:endParaRPr>
            </a:p>
          </p:txBody>
        </p:sp>
        <p:sp>
          <p:nvSpPr>
            <p:cNvPr id="122" name="Text - Iowa"/>
            <p:cNvSpPr txBox="1">
              <a:spLocks noChangeArrowheads="1"/>
            </p:cNvSpPr>
            <p:nvPr/>
          </p:nvSpPr>
          <p:spPr bwMode="auto">
            <a:xfrm>
              <a:off x="4859442" y="2428799"/>
              <a:ext cx="693737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chemeClr val="bg1"/>
                  </a:solidFill>
                  <a:cs typeface="Times New Roman" charset="0"/>
                </a:rPr>
                <a:t> </a:t>
              </a:r>
              <a:r>
                <a:rPr lang="en-US" sz="1200" b="1" dirty="0" smtClean="0">
                  <a:solidFill>
                    <a:schemeClr val="bg1"/>
                  </a:solidFill>
                  <a:cs typeface="Times New Roman" charset="0"/>
                </a:rPr>
                <a:t>IA</a:t>
              </a:r>
              <a:endParaRPr lang="en-US" sz="1200" b="1" dirty="0">
                <a:solidFill>
                  <a:schemeClr val="bg1"/>
                </a:solidFill>
                <a:cs typeface="Times New Roman" charset="0"/>
              </a:endParaRPr>
            </a:p>
          </p:txBody>
        </p:sp>
        <p:sp>
          <p:nvSpPr>
            <p:cNvPr id="123" name="Text - Indiana"/>
            <p:cNvSpPr txBox="1">
              <a:spLocks noChangeArrowheads="1"/>
            </p:cNvSpPr>
            <p:nvPr/>
          </p:nvSpPr>
          <p:spPr bwMode="auto">
            <a:xfrm>
              <a:off x="5783366" y="2671687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rgbClr val="000000"/>
                  </a:solidFill>
                  <a:cs typeface="Times New Roman" charset="0"/>
                </a:rPr>
                <a:t> </a:t>
              </a:r>
              <a:r>
                <a:rPr lang="en-US" sz="1200" b="1" dirty="0" smtClean="0">
                  <a:solidFill>
                    <a:srgbClr val="000000"/>
                  </a:solidFill>
                  <a:cs typeface="Times New Roman" charset="0"/>
                </a:rPr>
                <a:t>IN</a:t>
              </a:r>
              <a:endParaRPr lang="en-US" sz="1200" b="1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24" name="Text - Illinois"/>
            <p:cNvSpPr txBox="1">
              <a:spLocks noChangeArrowheads="1"/>
            </p:cNvSpPr>
            <p:nvPr/>
          </p:nvSpPr>
          <p:spPr bwMode="auto">
            <a:xfrm>
              <a:off x="5383317" y="2684387"/>
              <a:ext cx="693737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US" sz="1200" b="1" kern="0" dirty="0">
                  <a:solidFill>
                    <a:schemeClr val="bg1"/>
                  </a:solidFill>
                  <a:cs typeface="Times New Roman" charset="0"/>
                </a:rPr>
                <a:t> </a:t>
              </a:r>
              <a:r>
                <a:rPr lang="en-US" sz="1200" b="1" kern="0" dirty="0" smtClean="0">
                  <a:solidFill>
                    <a:schemeClr val="bg1"/>
                  </a:solidFill>
                  <a:cs typeface="Times New Roman" charset="0"/>
                </a:rPr>
                <a:t>IL</a:t>
              </a:r>
              <a:endParaRPr lang="en-US" sz="1200" b="1" kern="0" dirty="0">
                <a:solidFill>
                  <a:schemeClr val="bg1"/>
                </a:solidFill>
                <a:cs typeface="Times New Roman" charset="0"/>
              </a:endParaRPr>
            </a:p>
          </p:txBody>
        </p:sp>
        <p:sp>
          <p:nvSpPr>
            <p:cNvPr id="125" name="Text - Georgia"/>
            <p:cNvSpPr txBox="1">
              <a:spLocks noChangeArrowheads="1"/>
            </p:cNvSpPr>
            <p:nvPr/>
          </p:nvSpPr>
          <p:spPr bwMode="auto">
            <a:xfrm>
              <a:off x="6383442" y="3792462"/>
              <a:ext cx="693737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US" sz="1200" b="1" kern="0" dirty="0">
                  <a:cs typeface="Times New Roman" charset="0"/>
                </a:rPr>
                <a:t> </a:t>
              </a:r>
              <a:r>
                <a:rPr lang="en-US" sz="1200" b="1" kern="0" dirty="0" smtClean="0">
                  <a:cs typeface="Times New Roman" charset="0"/>
                </a:rPr>
                <a:t>GA</a:t>
              </a:r>
              <a:endParaRPr lang="en-US" sz="1200" b="1" kern="0" dirty="0">
                <a:cs typeface="Times New Roman" charset="0"/>
              </a:endParaRPr>
            </a:p>
          </p:txBody>
        </p:sp>
        <p:sp>
          <p:nvSpPr>
            <p:cNvPr id="126" name="Text - Florida"/>
            <p:cNvSpPr txBox="1">
              <a:spLocks noChangeArrowheads="1"/>
            </p:cNvSpPr>
            <p:nvPr/>
          </p:nvSpPr>
          <p:spPr bwMode="auto">
            <a:xfrm>
              <a:off x="6742217" y="4381424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US" sz="1200" b="1" kern="0" dirty="0">
                  <a:solidFill>
                    <a:srgbClr val="000000"/>
                  </a:solidFill>
                  <a:cs typeface="Times New Roman" charset="0"/>
                </a:rPr>
                <a:t> </a:t>
              </a:r>
              <a:r>
                <a:rPr lang="en-US" sz="1200" b="1" kern="0" dirty="0" smtClean="0">
                  <a:solidFill>
                    <a:srgbClr val="000000"/>
                  </a:solidFill>
                  <a:cs typeface="Times New Roman" charset="0"/>
                </a:rPr>
                <a:t>FL</a:t>
              </a:r>
              <a:endParaRPr lang="en-US" sz="1200" b="1" kern="0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27" name="Text - Alabama"/>
            <p:cNvSpPr txBox="1">
              <a:spLocks noChangeArrowheads="1"/>
            </p:cNvSpPr>
            <p:nvPr/>
          </p:nvSpPr>
          <p:spPr bwMode="auto">
            <a:xfrm>
              <a:off x="5864329" y="3805162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US" sz="1200" b="1" kern="0" dirty="0">
                  <a:cs typeface="Times New Roman" charset="0"/>
                </a:rPr>
                <a:t> </a:t>
              </a:r>
              <a:r>
                <a:rPr lang="en-US" sz="1200" b="1" kern="0" dirty="0" smtClean="0">
                  <a:cs typeface="Times New Roman" charset="0"/>
                </a:rPr>
                <a:t>AL</a:t>
              </a:r>
              <a:endParaRPr lang="en-US" sz="1200" b="1" kern="0" dirty="0">
                <a:cs typeface="Times New Roman" charset="0"/>
              </a:endParaRPr>
            </a:p>
          </p:txBody>
        </p:sp>
        <p:sp>
          <p:nvSpPr>
            <p:cNvPr id="128" name="Text - Vermont"/>
            <p:cNvSpPr txBox="1">
              <a:spLocks noChangeArrowheads="1"/>
            </p:cNvSpPr>
            <p:nvPr/>
          </p:nvSpPr>
          <p:spPr bwMode="auto">
            <a:xfrm>
              <a:off x="6823179" y="1303261"/>
              <a:ext cx="936625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 smtClean="0">
                  <a:solidFill>
                    <a:srgbClr val="000000"/>
                  </a:solidFill>
                  <a:cs typeface="Times New Roman" charset="0"/>
                </a:rPr>
                <a:t>VT</a:t>
              </a:r>
              <a:endParaRPr lang="en-US" sz="1200" b="1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29" name="Text - Pennsylvania"/>
            <p:cNvSpPr txBox="1">
              <a:spLocks noChangeArrowheads="1"/>
            </p:cNvSpPr>
            <p:nvPr/>
          </p:nvSpPr>
          <p:spPr bwMode="auto">
            <a:xfrm>
              <a:off x="6724754" y="2300211"/>
              <a:ext cx="835025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rgbClr val="000000"/>
                  </a:solidFill>
                  <a:cs typeface="Times New Roman" charset="0"/>
                </a:rPr>
                <a:t> </a:t>
              </a:r>
              <a:r>
                <a:rPr lang="en-US" sz="1200" b="1" dirty="0" smtClean="0">
                  <a:solidFill>
                    <a:srgbClr val="000000"/>
                  </a:solidFill>
                  <a:cs typeface="Times New Roman" charset="0"/>
                </a:rPr>
                <a:t>PA</a:t>
              </a:r>
              <a:endParaRPr lang="en-US" sz="1200" b="1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30" name="Text - New York"/>
            <p:cNvSpPr txBox="1">
              <a:spLocks noChangeArrowheads="1"/>
            </p:cNvSpPr>
            <p:nvPr/>
          </p:nvSpPr>
          <p:spPr bwMode="auto">
            <a:xfrm>
              <a:off x="6969228" y="1914448"/>
              <a:ext cx="692151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US" sz="1200" b="1" kern="0" dirty="0">
                  <a:solidFill>
                    <a:schemeClr val="bg1"/>
                  </a:solidFill>
                  <a:cs typeface="Times New Roman" charset="0"/>
                </a:rPr>
                <a:t> </a:t>
              </a:r>
              <a:r>
                <a:rPr lang="en-US" sz="1200" b="1" kern="0" dirty="0" smtClean="0">
                  <a:solidFill>
                    <a:schemeClr val="bg1"/>
                  </a:solidFill>
                  <a:cs typeface="Times New Roman" charset="0"/>
                </a:rPr>
                <a:t>NY</a:t>
              </a:r>
              <a:endParaRPr lang="en-US" sz="1200" b="1" kern="0" dirty="0">
                <a:solidFill>
                  <a:schemeClr val="bg1"/>
                </a:solidFill>
                <a:cs typeface="Times New Roman" charset="0"/>
              </a:endParaRPr>
            </a:p>
          </p:txBody>
        </p:sp>
        <p:sp>
          <p:nvSpPr>
            <p:cNvPr id="131" name="Text - New Jersey"/>
            <p:cNvSpPr txBox="1">
              <a:spLocks noChangeArrowheads="1"/>
            </p:cNvSpPr>
            <p:nvPr/>
          </p:nvSpPr>
          <p:spPr bwMode="auto">
            <a:xfrm>
              <a:off x="7708101" y="2380404"/>
              <a:ext cx="421929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 smtClean="0">
                  <a:solidFill>
                    <a:srgbClr val="000000"/>
                  </a:solidFill>
                  <a:cs typeface="Times New Roman" charset="0"/>
                </a:rPr>
                <a:t>NJ</a:t>
              </a:r>
              <a:endParaRPr lang="en-US" sz="1200" b="1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32" name="Text - New Hampshire"/>
            <p:cNvSpPr txBox="1">
              <a:spLocks noChangeArrowheads="1"/>
            </p:cNvSpPr>
            <p:nvPr/>
          </p:nvSpPr>
          <p:spPr bwMode="auto">
            <a:xfrm>
              <a:off x="8020153" y="1673262"/>
              <a:ext cx="398463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 smtClean="0">
                  <a:solidFill>
                    <a:srgbClr val="000000"/>
                  </a:solidFill>
                  <a:cs typeface="Times New Roman" charset="0"/>
                </a:rPr>
                <a:t>NH</a:t>
              </a:r>
              <a:endParaRPr lang="en-US" sz="1200" b="1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33" name="Text - Massachusetts"/>
            <p:cNvSpPr txBox="1">
              <a:spLocks noChangeArrowheads="1"/>
            </p:cNvSpPr>
            <p:nvPr/>
          </p:nvSpPr>
          <p:spPr bwMode="auto">
            <a:xfrm>
              <a:off x="8034334" y="1903813"/>
              <a:ext cx="441433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 smtClean="0">
                  <a:solidFill>
                    <a:srgbClr val="000000"/>
                  </a:solidFill>
                  <a:cs typeface="Times New Roman" charset="0"/>
                </a:rPr>
                <a:t>MA</a:t>
              </a:r>
              <a:endParaRPr lang="en-US" sz="1200" b="1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34" name="Text - Maine"/>
            <p:cNvSpPr txBox="1">
              <a:spLocks noChangeArrowheads="1"/>
            </p:cNvSpPr>
            <p:nvPr/>
          </p:nvSpPr>
          <p:spPr bwMode="auto">
            <a:xfrm>
              <a:off x="7567717" y="1374748"/>
              <a:ext cx="666643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 smtClean="0">
                  <a:solidFill>
                    <a:srgbClr val="000000"/>
                  </a:solidFill>
                  <a:cs typeface="Times New Roman" charset="0"/>
                </a:rPr>
                <a:t>ME</a:t>
              </a:r>
              <a:endParaRPr lang="en-US" sz="1200" b="1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36" name="Text - Connecticut"/>
            <p:cNvSpPr txBox="1">
              <a:spLocks noChangeArrowheads="1"/>
            </p:cNvSpPr>
            <p:nvPr/>
          </p:nvSpPr>
          <p:spPr bwMode="auto">
            <a:xfrm>
              <a:off x="7733845" y="2209724"/>
              <a:ext cx="563109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>
                  <a:solidFill>
                    <a:srgbClr val="000000"/>
                  </a:solidFill>
                  <a:cs typeface="Times New Roman" charset="0"/>
                </a:rPr>
                <a:t> </a:t>
              </a:r>
              <a:r>
                <a:rPr lang="en-US" sz="1200" b="1" dirty="0" smtClean="0">
                  <a:solidFill>
                    <a:srgbClr val="000000"/>
                  </a:solidFill>
                  <a:cs typeface="Times New Roman" charset="0"/>
                </a:rPr>
                <a:t>CT</a:t>
              </a:r>
              <a:endParaRPr lang="en-US" sz="1200" b="1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37" name="Text - Delaware"/>
            <p:cNvSpPr txBox="1">
              <a:spLocks noChangeArrowheads="1"/>
            </p:cNvSpPr>
            <p:nvPr/>
          </p:nvSpPr>
          <p:spPr bwMode="auto">
            <a:xfrm>
              <a:off x="7658785" y="2541511"/>
              <a:ext cx="492230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 smtClean="0">
                  <a:solidFill>
                    <a:srgbClr val="000000"/>
                  </a:solidFill>
                  <a:cs typeface="Times New Roman" charset="0"/>
                </a:rPr>
                <a:t>DE</a:t>
              </a:r>
              <a:endParaRPr lang="en-US" sz="1200" b="1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38" name="Text - Rhode Island"/>
            <p:cNvSpPr txBox="1">
              <a:spLocks noChangeArrowheads="1"/>
            </p:cNvSpPr>
            <p:nvPr/>
          </p:nvSpPr>
          <p:spPr bwMode="auto">
            <a:xfrm>
              <a:off x="8076511" y="2088304"/>
              <a:ext cx="338136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9" tIns="45714" rIns="91429" bIns="45714">
              <a:spAutoFit/>
            </a:bodyPr>
            <a:lstStyle/>
            <a:p>
              <a:pPr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 smtClean="0">
                  <a:solidFill>
                    <a:srgbClr val="000000"/>
                  </a:solidFill>
                  <a:cs typeface="Times New Roman" charset="0"/>
                </a:rPr>
                <a:t>RI</a:t>
              </a:r>
              <a:endParaRPr lang="en-US" sz="1200" b="1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39" name="Text - Maryland"/>
            <p:cNvSpPr txBox="1">
              <a:spLocks noChangeArrowheads="1"/>
            </p:cNvSpPr>
            <p:nvPr/>
          </p:nvSpPr>
          <p:spPr bwMode="auto">
            <a:xfrm>
              <a:off x="7733845" y="2713011"/>
              <a:ext cx="442227" cy="249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200" b="1" dirty="0" smtClean="0">
                  <a:solidFill>
                    <a:srgbClr val="000000"/>
                  </a:solidFill>
                  <a:cs typeface="Times New Roman" charset="0"/>
                </a:rPr>
                <a:t>MD</a:t>
              </a:r>
              <a:endParaRPr lang="en-US" sz="1200" b="1" dirty="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35" name="Text - District of Columbia"/>
            <p:cNvSpPr txBox="1">
              <a:spLocks noChangeArrowheads="1"/>
            </p:cNvSpPr>
            <p:nvPr/>
          </p:nvSpPr>
          <p:spPr bwMode="auto">
            <a:xfrm>
              <a:off x="7629522" y="2941261"/>
              <a:ext cx="628650" cy="2769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9" tIns="45714" rIns="91429" bIns="45714">
              <a:spAutoFit/>
            </a:bodyPr>
            <a:lstStyle/>
            <a:p>
              <a:pPr eaLnBrk="0" hangingPunct="0"/>
              <a:r>
                <a:rPr lang="en-US" sz="1200" b="1" dirty="0" smtClean="0">
                  <a:solidFill>
                    <a:srgbClr val="000000"/>
                  </a:solidFill>
                  <a:cs typeface="Times New Roman" charset="0"/>
                </a:rPr>
                <a:t>  DC  </a:t>
              </a:r>
              <a:endParaRPr lang="en-US" sz="1200" b="1" dirty="0">
                <a:solidFill>
                  <a:srgbClr val="000000"/>
                </a:solidFill>
                <a:cs typeface="Times New Roman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20414" y="6172200"/>
            <a:ext cx="8050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Meta Offc Pro"/>
                <a:cs typeface="Meta Offc Pro"/>
              </a:rPr>
              <a:t>* In Utah, the federal government will operate the individual exchange while the state will run the SHOP exchange.</a:t>
            </a:r>
          </a:p>
          <a:p>
            <a:r>
              <a:rPr lang="en-US" sz="1200" dirty="0" smtClean="0">
                <a:latin typeface="Meta Offc Pro"/>
                <a:cs typeface="Meta Offc Pro"/>
              </a:rPr>
              <a:t>** Idaho and New Mexico received approval to operate state-based marketplaces; however, due to time constraints, the states will rely on the federal government for the IT infrastructure, but will perform most other functions.</a:t>
            </a:r>
          </a:p>
        </p:txBody>
      </p:sp>
    </p:spTree>
    <p:extLst>
      <p:ext uri="{BB962C8B-B14F-4D97-AF65-F5344CB8AC3E}">
        <p14:creationId xmlns:p14="http://schemas.microsoft.com/office/powerpoint/2010/main" val="86287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ACA </a:t>
            </a:r>
            <a:r>
              <a:rPr lang="en-US" dirty="0" smtClean="0"/>
              <a:t>Transforms </a:t>
            </a:r>
            <a:r>
              <a:rPr lang="en-US" dirty="0"/>
              <a:t>the </a:t>
            </a:r>
            <a:r>
              <a:rPr lang="en-US" dirty="0" smtClean="0"/>
              <a:t>Marketplace and Medicaid Enrollment </a:t>
            </a:r>
            <a:r>
              <a:rPr lang="en-US" dirty="0"/>
              <a:t>E</a:t>
            </a:r>
            <a:r>
              <a:rPr lang="en-US" dirty="0" smtClean="0"/>
              <a:t>xperience </a:t>
            </a:r>
            <a:r>
              <a:rPr lang="en-US" dirty="0"/>
              <a:t>for </a:t>
            </a:r>
            <a:r>
              <a:rPr lang="en-US" dirty="0" smtClean="0"/>
              <a:t>Individuals</a:t>
            </a:r>
            <a:endParaRPr lang="en-US" dirty="0"/>
          </a:p>
        </p:txBody>
      </p:sp>
      <p:pic>
        <p:nvPicPr>
          <p:cNvPr id="4" name="Picture 2" descr="C:\Users\JessicaS\AppData\Local\Microsoft\Windows\Temporary Internet Files\Content.IE5\0VL3Q6FZ\MC900349986[1].wm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0895" flipH="1">
            <a:off x="684874" y="2389002"/>
            <a:ext cx="282909" cy="726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JessicaS\AppData\Local\Microsoft\Windows\Temporary Internet Files\Content.IE5\0VL3Q6FZ\MC900311400[1].wmf"/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210"/>
          <a:stretch/>
        </p:blipFill>
        <p:spPr bwMode="auto">
          <a:xfrm>
            <a:off x="421445" y="3980748"/>
            <a:ext cx="910700" cy="705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JessicaS\AppData\Local\Microsoft\Windows\Temporary Internet Files\Content.IE5\38XCH2ST\MC900431595[1]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745" y="3183863"/>
            <a:ext cx="737400" cy="634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6660241" y="2072802"/>
            <a:ext cx="2362871" cy="2068874"/>
            <a:chOff x="3874082" y="5222094"/>
            <a:chExt cx="1391045" cy="1154762"/>
          </a:xfrm>
        </p:grpSpPr>
        <p:pic>
          <p:nvPicPr>
            <p:cNvPr id="8" name="Picture 18" descr="C:\Users\JessicaS\AppData\Local\Microsoft\Windows\Temporary Internet Files\Content.IE5\P6P6Q20X\MC900441471[1]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2489"/>
            <a:stretch/>
          </p:blipFill>
          <p:spPr bwMode="auto">
            <a:xfrm>
              <a:off x="3874082" y="5222094"/>
              <a:ext cx="1391045" cy="11547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4214803" y="5468688"/>
              <a:ext cx="872543" cy="615709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1600" b="1" dirty="0" smtClean="0">
                  <a:solidFill>
                    <a:schemeClr val="tx1"/>
                  </a:solidFill>
                  <a:latin typeface="+mj-lt"/>
                </a:rPr>
                <a:t>Dear ______,</a:t>
              </a:r>
            </a:p>
            <a:p>
              <a:pPr algn="l"/>
              <a:r>
                <a:rPr lang="en-US" sz="1600" b="1" dirty="0" smtClean="0">
                  <a:solidFill>
                    <a:schemeClr val="tx1"/>
                  </a:solidFill>
                  <a:latin typeface="+mj-lt"/>
                </a:rPr>
                <a:t>You are </a:t>
              </a:r>
            </a:p>
            <a:p>
              <a:pPr algn="l"/>
              <a:r>
                <a:rPr lang="en-US" sz="1600" b="1" dirty="0" smtClean="0">
                  <a:solidFill>
                    <a:schemeClr val="tx1"/>
                  </a:solidFill>
                  <a:latin typeface="+mj-lt"/>
                </a:rPr>
                <a:t>eligible for… </a:t>
              </a:r>
            </a:p>
            <a:p>
              <a:pPr algn="l"/>
              <a:endParaRPr lang="en-US" sz="800" b="1" dirty="0">
                <a:solidFill>
                  <a:schemeClr val="tx1"/>
                </a:solidFill>
                <a:latin typeface="+mj-lt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476932" y="2273960"/>
            <a:ext cx="1890012" cy="2059666"/>
            <a:chOff x="2992092" y="834334"/>
            <a:chExt cx="1025210" cy="1195173"/>
          </a:xfrm>
        </p:grpSpPr>
        <p:sp>
          <p:nvSpPr>
            <p:cNvPr id="11" name="Diamond 10"/>
            <p:cNvSpPr/>
            <p:nvPr/>
          </p:nvSpPr>
          <p:spPr>
            <a:xfrm>
              <a:off x="3139844" y="1052014"/>
              <a:ext cx="750878" cy="749571"/>
            </a:xfrm>
            <a:prstGeom prst="diamond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+mj-lt"/>
                </a:rPr>
                <a:t>Data</a:t>
              </a: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+mj-lt"/>
                </a:rPr>
                <a:t>Hub</a:t>
              </a:r>
              <a:endParaRPr lang="en-US" sz="16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3329621" y="834334"/>
              <a:ext cx="343263" cy="32886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+mj-lt"/>
                </a:rPr>
                <a:t>$</a:t>
              </a:r>
              <a:endParaRPr lang="en-US" b="1" dirty="0">
                <a:solidFill>
                  <a:schemeClr val="tx1"/>
                </a:solidFill>
                <a:latin typeface="+mj-lt"/>
              </a:endParaRPr>
            </a:p>
          </p:txBody>
        </p:sp>
        <p:pic>
          <p:nvPicPr>
            <p:cNvPr id="13" name="Picture 4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66" r="5434" b="18423"/>
            <a:stretch/>
          </p:blipFill>
          <p:spPr bwMode="auto">
            <a:xfrm>
              <a:off x="3389882" y="1791007"/>
              <a:ext cx="250801" cy="2385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Oval 13"/>
            <p:cNvSpPr/>
            <p:nvPr/>
          </p:nvSpPr>
          <p:spPr>
            <a:xfrm>
              <a:off x="3700801" y="1250311"/>
              <a:ext cx="316501" cy="31891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latin typeface="+mj-lt"/>
                </a:rPr>
                <a:t>#</a:t>
              </a:r>
              <a:endParaRPr lang="en-US" sz="2000" b="1" dirty="0">
                <a:solidFill>
                  <a:schemeClr val="tx1"/>
                </a:solidFill>
                <a:latin typeface="+mj-lt"/>
              </a:endParaRPr>
            </a:p>
          </p:txBody>
        </p:sp>
        <p:pic>
          <p:nvPicPr>
            <p:cNvPr id="15" name="Picture 19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992092" y="1285207"/>
              <a:ext cx="295502" cy="28402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6" name="Rounded Rectangle 15"/>
          <p:cNvSpPr/>
          <p:nvPr/>
        </p:nvSpPr>
        <p:spPr>
          <a:xfrm>
            <a:off x="412507" y="5055264"/>
            <a:ext cx="1395337" cy="898001"/>
          </a:xfrm>
          <a:prstGeom prst="round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+mj-lt"/>
              </a:rPr>
              <a:t>Multiple Ways to </a:t>
            </a:r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Enroll</a:t>
            </a:r>
            <a:endParaRPr lang="en-US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234041" y="5026941"/>
            <a:ext cx="2363087" cy="898001"/>
          </a:xfrm>
          <a:prstGeom prst="round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144" rIns="0" bIns="9144"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+mj-lt"/>
              </a:rPr>
              <a:t>Use of Electronic </a:t>
            </a:r>
            <a:endParaRPr lang="en-US" sz="1600" b="1" dirty="0" smtClean="0">
              <a:solidFill>
                <a:schemeClr val="tx1"/>
              </a:solidFill>
              <a:latin typeface="+mj-lt"/>
            </a:endParaRPr>
          </a:p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Data </a:t>
            </a:r>
            <a:r>
              <a:rPr lang="en-US" sz="1600" b="1" dirty="0">
                <a:solidFill>
                  <a:schemeClr val="tx1"/>
                </a:solidFill>
                <a:latin typeface="+mj-lt"/>
              </a:rPr>
              <a:t>to Verify </a:t>
            </a:r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Eligibility</a:t>
            </a:r>
            <a:endParaRPr lang="en-US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1981143" y="5026941"/>
            <a:ext cx="2252898" cy="898001"/>
          </a:xfrm>
          <a:prstGeom prst="round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Single Application</a:t>
            </a:r>
          </a:p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for </a:t>
            </a:r>
            <a:r>
              <a:rPr lang="en-US" sz="1600" b="1" dirty="0">
                <a:solidFill>
                  <a:schemeClr val="tx1"/>
                </a:solidFill>
                <a:latin typeface="+mj-lt"/>
              </a:rPr>
              <a:t>Multiple </a:t>
            </a:r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Programs</a:t>
            </a:r>
            <a:endParaRPr lang="en-US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6898988" y="5055264"/>
            <a:ext cx="1856587" cy="898001"/>
          </a:xfrm>
          <a:prstGeom prst="round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+mj-lt"/>
              </a:rPr>
              <a:t>Real-Time </a:t>
            </a:r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Eligibility Determinations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4006683" y="3223219"/>
            <a:ext cx="3466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36" idx="3"/>
            <a:endCxn id="30" idx="1"/>
          </p:cNvCxnSpPr>
          <p:nvPr/>
        </p:nvCxnSpPr>
        <p:spPr>
          <a:xfrm>
            <a:off x="1083676" y="1975337"/>
            <a:ext cx="784353" cy="1303319"/>
          </a:xfrm>
          <a:prstGeom prst="line">
            <a:avLst/>
          </a:prstGeom>
          <a:ln w="19050">
            <a:solidFill>
              <a:srgbClr val="001B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4" idx="1"/>
            <a:endCxn id="30" idx="1"/>
          </p:cNvCxnSpPr>
          <p:nvPr/>
        </p:nvCxnSpPr>
        <p:spPr>
          <a:xfrm>
            <a:off x="964258" y="2720859"/>
            <a:ext cx="903771" cy="557797"/>
          </a:xfrm>
          <a:prstGeom prst="line">
            <a:avLst/>
          </a:prstGeom>
          <a:ln w="19050">
            <a:solidFill>
              <a:srgbClr val="001B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6" idx="3"/>
            <a:endCxn id="30" idx="1"/>
          </p:cNvCxnSpPr>
          <p:nvPr/>
        </p:nvCxnSpPr>
        <p:spPr>
          <a:xfrm flipV="1">
            <a:off x="1332145" y="3278656"/>
            <a:ext cx="535884" cy="222471"/>
          </a:xfrm>
          <a:prstGeom prst="line">
            <a:avLst/>
          </a:prstGeom>
          <a:ln w="19050">
            <a:solidFill>
              <a:srgbClr val="001B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5" idx="3"/>
            <a:endCxn id="30" idx="1"/>
          </p:cNvCxnSpPr>
          <p:nvPr/>
        </p:nvCxnSpPr>
        <p:spPr>
          <a:xfrm flipV="1">
            <a:off x="1332145" y="3278656"/>
            <a:ext cx="535884" cy="1054971"/>
          </a:xfrm>
          <a:prstGeom prst="line">
            <a:avLst/>
          </a:prstGeom>
          <a:ln w="19050">
            <a:solidFill>
              <a:srgbClr val="001B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6441537" y="3214480"/>
            <a:ext cx="31118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6" name="Group 25"/>
          <p:cNvGrpSpPr/>
          <p:nvPr/>
        </p:nvGrpSpPr>
        <p:grpSpPr>
          <a:xfrm>
            <a:off x="1868027" y="1786620"/>
            <a:ext cx="2018173" cy="2984072"/>
            <a:chOff x="3837389" y="1600200"/>
            <a:chExt cx="1067185" cy="1747493"/>
          </a:xfrm>
        </p:grpSpPr>
        <p:grpSp>
          <p:nvGrpSpPr>
            <p:cNvPr id="27" name="Group 26"/>
            <p:cNvGrpSpPr/>
            <p:nvPr/>
          </p:nvGrpSpPr>
          <p:grpSpPr>
            <a:xfrm>
              <a:off x="3837389" y="1600200"/>
              <a:ext cx="1067185" cy="1747493"/>
              <a:chOff x="3809321" y="1600200"/>
              <a:chExt cx="778027" cy="1274003"/>
            </a:xfrm>
          </p:grpSpPr>
          <p:pic>
            <p:nvPicPr>
              <p:cNvPr id="30" name="Picture 2" descr="C:\Users\JessicaS\AppData\Local\Microsoft\Windows\Temporary Internet Files\Content.IE5\P6P6Q20X\MC900389390[1].wmf"/>
              <p:cNvPicPr>
                <a:picLocks noChangeAspect="1" noChangeArrowheads="1"/>
              </p:cNvPicPr>
              <p:nvPr/>
            </p:nvPicPr>
            <p:blipFill rotWithShape="1">
              <a:blip r:embed="rId9" cstate="print">
                <a:clrChange>
                  <a:clrFrom>
                    <a:srgbClr val="355B9E"/>
                  </a:clrFrom>
                  <a:clrTo>
                    <a:srgbClr val="355B9E">
                      <a:alpha val="0"/>
                    </a:srgbClr>
                  </a:clrTo>
                </a:clrChange>
                <a:duotone>
                  <a:prstClr val="black"/>
                  <a:schemeClr val="tx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0487"/>
              <a:stretch/>
            </p:blipFill>
            <p:spPr bwMode="auto">
              <a:xfrm>
                <a:off x="3809321" y="1600200"/>
                <a:ext cx="284608" cy="1274003"/>
              </a:xfrm>
              <a:prstGeom prst="rect">
                <a:avLst/>
              </a:prstGeom>
              <a:noFill/>
              <a:extLst/>
            </p:spPr>
          </p:pic>
          <p:sp>
            <p:nvSpPr>
              <p:cNvPr id="31" name="Rectangle 30"/>
              <p:cNvSpPr/>
              <p:nvPr/>
            </p:nvSpPr>
            <p:spPr>
              <a:xfrm>
                <a:off x="4093930" y="1763673"/>
                <a:ext cx="493418" cy="838200"/>
              </a:xfrm>
              <a:prstGeom prst="rect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>
                  <a:latin typeface="+mj-lt"/>
                </a:endParaRPr>
              </a:p>
            </p:txBody>
          </p:sp>
        </p:grpSp>
        <p:sp>
          <p:nvSpPr>
            <p:cNvPr id="28" name="Rectangle 27"/>
            <p:cNvSpPr/>
            <p:nvPr/>
          </p:nvSpPr>
          <p:spPr>
            <a:xfrm>
              <a:off x="4227774" y="2277326"/>
              <a:ext cx="676800" cy="4325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002060"/>
                  </a:solidFill>
                  <a:latin typeface="+mj-lt"/>
                </a:rPr>
                <a:t>Medicaid</a:t>
              </a:r>
              <a:endParaRPr lang="en-US" sz="1400" b="1" dirty="0">
                <a:solidFill>
                  <a:srgbClr val="002060"/>
                </a:solidFill>
                <a:latin typeface="+mj-lt"/>
              </a:endParaRPr>
            </a:p>
            <a:p>
              <a:pPr algn="ctr"/>
              <a:r>
                <a:rPr lang="en-US" sz="1400" b="1" dirty="0">
                  <a:solidFill>
                    <a:srgbClr val="002060"/>
                  </a:solidFill>
                  <a:latin typeface="+mj-lt"/>
                </a:rPr>
                <a:t>CHIP</a:t>
              </a:r>
            </a:p>
            <a:p>
              <a:pPr algn="ctr"/>
              <a:r>
                <a:rPr lang="en-US" sz="1400" b="1" dirty="0" smtClean="0">
                  <a:solidFill>
                    <a:srgbClr val="002060"/>
                  </a:solidFill>
                  <a:latin typeface="+mj-lt"/>
                </a:rPr>
                <a:t>Exchange</a:t>
              </a:r>
              <a:endParaRPr lang="en-US" sz="1400" b="1" dirty="0">
                <a:solidFill>
                  <a:srgbClr val="002060"/>
                </a:solidFill>
                <a:latin typeface="+mj-lt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227774" y="1909853"/>
              <a:ext cx="676800" cy="30640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002060"/>
                  </a:solidFill>
                  <a:latin typeface="+mj-lt"/>
                </a:rPr>
                <a:t>HEALTH </a:t>
              </a:r>
            </a:p>
            <a:p>
              <a:pPr algn="ctr"/>
              <a:r>
                <a:rPr lang="en-US" sz="1400" b="1" u="sng" dirty="0" smtClean="0">
                  <a:solidFill>
                    <a:srgbClr val="002060"/>
                  </a:solidFill>
                  <a:latin typeface="+mj-lt"/>
                </a:rPr>
                <a:t>INSURANCE</a:t>
              </a:r>
              <a:endParaRPr lang="en-US" sz="1400" b="1" u="sng" dirty="0">
                <a:solidFill>
                  <a:srgbClr val="002060"/>
                </a:solidFill>
                <a:latin typeface="+mj-lt"/>
              </a:endParaRPr>
            </a:p>
          </p:txBody>
        </p:sp>
      </p:grpSp>
      <p:cxnSp>
        <p:nvCxnSpPr>
          <p:cNvPr id="32" name="Straight Connector 31"/>
          <p:cNvCxnSpPr/>
          <p:nvPr/>
        </p:nvCxnSpPr>
        <p:spPr>
          <a:xfrm>
            <a:off x="533400" y="5026941"/>
            <a:ext cx="1197588" cy="0"/>
          </a:xfrm>
          <a:prstGeom prst="line">
            <a:avLst/>
          </a:prstGeom>
          <a:ln w="9525">
            <a:solidFill>
              <a:srgbClr val="2604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2090422" y="5026941"/>
            <a:ext cx="1970319" cy="0"/>
          </a:xfrm>
          <a:prstGeom prst="line">
            <a:avLst/>
          </a:prstGeom>
          <a:ln w="9525">
            <a:solidFill>
              <a:srgbClr val="2604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4476932" y="5026941"/>
            <a:ext cx="1836708" cy="0"/>
          </a:xfrm>
          <a:prstGeom prst="line">
            <a:avLst/>
          </a:prstGeom>
          <a:ln w="9525">
            <a:solidFill>
              <a:srgbClr val="2604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6991328" y="5026941"/>
            <a:ext cx="1619272" cy="0"/>
          </a:xfrm>
          <a:prstGeom prst="line">
            <a:avLst/>
          </a:prstGeom>
          <a:ln w="9525">
            <a:solidFill>
              <a:srgbClr val="2604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4" descr="http://behance.vo.llnwd.net/profiles/75036/projects/5408155/90d087530b592d8f9feaa04b33b4a53c.png">
            <a:hlinkClick r:id="rId10"/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09" t="10114" r="24545" b="11899"/>
          <a:stretch/>
        </p:blipFill>
        <p:spPr bwMode="auto">
          <a:xfrm>
            <a:off x="594745" y="1625433"/>
            <a:ext cx="488931" cy="699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239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228600"/>
            <a:ext cx="8961120" cy="914400"/>
          </a:xfrm>
        </p:spPr>
        <p:txBody>
          <a:bodyPr/>
          <a:lstStyle/>
          <a:p>
            <a:r>
              <a:rPr lang="en-US" sz="2600" dirty="0" smtClean="0"/>
              <a:t>Single, Streamlined Application Will Make It Easier to Apply for Coverage</a:t>
            </a:r>
            <a:endParaRPr lang="en-US" sz="26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762000"/>
            <a:ext cx="4567237" cy="6017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705600" y="3276600"/>
            <a:ext cx="2362200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latin typeface="Calibri" pitchFamily="34" charset="0"/>
                <a:cs typeface="Meta Offc Pro"/>
              </a:rPr>
              <a:t>Legal immigrants are eligible for Medicaid and premium subsidies in the Marketplace.</a:t>
            </a:r>
          </a:p>
          <a:p>
            <a:endParaRPr lang="en-US" sz="1600" dirty="0" smtClean="0">
              <a:latin typeface="Calibri" pitchFamily="34" charset="0"/>
              <a:cs typeface="Meta Offc Pro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latin typeface="Calibri" pitchFamily="34" charset="0"/>
                <a:cs typeface="Meta Offc Pro"/>
              </a:rPr>
              <a:t>Undocumented immigrants are barred from coverage.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6243637" y="4191000"/>
            <a:ext cx="461963" cy="0"/>
          </a:xfrm>
          <a:prstGeom prst="straightConnector1">
            <a:avLst/>
          </a:prstGeom>
          <a:ln w="3175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934200" y="1752600"/>
            <a:ext cx="1600200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Calibri" pitchFamily="34" charset="0"/>
                <a:cs typeface="Meta Offc Pro"/>
              </a:rPr>
              <a:t>Single adults can use streamlined application</a:t>
            </a:r>
          </a:p>
        </p:txBody>
      </p:sp>
      <p:cxnSp>
        <p:nvCxnSpPr>
          <p:cNvPr id="14" name="Straight Arrow Connector 13"/>
          <p:cNvCxnSpPr>
            <a:stCxn id="12" idx="1"/>
          </p:cNvCxnSpPr>
          <p:nvPr/>
        </p:nvCxnSpPr>
        <p:spPr>
          <a:xfrm flipH="1">
            <a:off x="6243638" y="2168099"/>
            <a:ext cx="690562" cy="507831"/>
          </a:xfrm>
          <a:prstGeom prst="straightConnector1">
            <a:avLst/>
          </a:prstGeom>
          <a:ln w="254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1675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365760"/>
            <a:ext cx="9144000" cy="914400"/>
          </a:xfrm>
        </p:spPr>
        <p:txBody>
          <a:bodyPr/>
          <a:lstStyle/>
          <a:p>
            <a:r>
              <a:rPr lang="en-US" sz="2700" dirty="0" smtClean="0"/>
              <a:t>The Federal Government and States Are </a:t>
            </a:r>
            <a:r>
              <a:rPr lang="en-US" sz="2700" dirty="0"/>
              <a:t>D</a:t>
            </a:r>
            <a:r>
              <a:rPr lang="en-US" sz="2700" dirty="0" smtClean="0"/>
              <a:t>eveloping </a:t>
            </a:r>
            <a:r>
              <a:rPr lang="en-US" sz="2700" dirty="0"/>
              <a:t>M</a:t>
            </a:r>
            <a:r>
              <a:rPr lang="en-US" sz="2700" dirty="0" smtClean="0"/>
              <a:t>ultiple </a:t>
            </a:r>
            <a:r>
              <a:rPr lang="en-US" sz="2700" dirty="0"/>
              <a:t>N</a:t>
            </a:r>
            <a:r>
              <a:rPr lang="en-US" sz="2700" dirty="0" smtClean="0"/>
              <a:t>ew </a:t>
            </a:r>
            <a:r>
              <a:rPr lang="en-US" sz="2700" dirty="0"/>
              <a:t>A</a:t>
            </a:r>
            <a:r>
              <a:rPr lang="en-US" sz="2700" dirty="0" smtClean="0"/>
              <a:t>venues for Consumer Assistance</a:t>
            </a:r>
            <a:endParaRPr lang="en-US" sz="2700" dirty="0"/>
          </a:p>
        </p:txBody>
      </p:sp>
      <p:pic>
        <p:nvPicPr>
          <p:cNvPr id="6" name="Picture 2" descr="C:\Users\JessicaS\AppData\Local\Microsoft\Windows\Temporary Internet Files\Content.IE5\0VL3Q6FZ\MC900349986[1].wmf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0895" flipH="1">
            <a:off x="4137876" y="1479207"/>
            <a:ext cx="658576" cy="1965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3686160"/>
            <a:ext cx="3352799" cy="2469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>
                <a:latin typeface="+mj-lt"/>
                <a:cs typeface="Meta Offc Pro"/>
              </a:rPr>
              <a:t>Website</a:t>
            </a:r>
          </a:p>
          <a:p>
            <a:pPr algn="ctr"/>
            <a:endParaRPr lang="en-US" sz="1200" b="1" u="sng" dirty="0" smtClean="0">
              <a:latin typeface="+mj-lt"/>
              <a:cs typeface="Meta Offc Pro"/>
            </a:endParaRPr>
          </a:p>
          <a:p>
            <a:pPr marL="285750" lvl="1" indent="-166688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US" sz="1600" dirty="0" smtClean="0">
                <a:cs typeface="Arial" pitchFamily="34" charset="0"/>
                <a:hlinkClick r:id="rId3"/>
              </a:rPr>
              <a:t>www.HealthCare.gov</a:t>
            </a:r>
            <a:r>
              <a:rPr lang="en-US" sz="1600" dirty="0" smtClean="0">
                <a:cs typeface="Arial" pitchFamily="34" charset="0"/>
              </a:rPr>
              <a:t>  </a:t>
            </a:r>
            <a:r>
              <a:rPr lang="en-US" sz="1600" dirty="0" smtClean="0">
                <a:cs typeface="Arial" pitchFamily="34" charset="0"/>
                <a:hlinkClick r:id="rId4"/>
              </a:rPr>
              <a:t>www.CuidadoDeSalud.gov</a:t>
            </a:r>
            <a:r>
              <a:rPr lang="en-US" sz="1600" dirty="0" smtClean="0">
                <a:cs typeface="Arial" pitchFamily="34" charset="0"/>
              </a:rPr>
              <a:t> </a:t>
            </a:r>
            <a:endParaRPr lang="en-US" sz="1600" dirty="0" smtClean="0">
              <a:latin typeface="+mj-lt"/>
              <a:cs typeface="Meta Offc Pro"/>
            </a:endParaRPr>
          </a:p>
          <a:p>
            <a:pPr marL="285750" lvl="1" indent="-166688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US" sz="1600" dirty="0" smtClean="0">
                <a:latin typeface="+mj-lt"/>
                <a:cs typeface="Meta Offc Pro"/>
              </a:rPr>
              <a:t>Online application and renewal</a:t>
            </a:r>
          </a:p>
          <a:p>
            <a:pPr marL="285750" lvl="1" indent="-166688">
              <a:spcAft>
                <a:spcPts val="300"/>
              </a:spcAft>
              <a:buFont typeface="Arial" pitchFamily="34" charset="0"/>
              <a:buChar char="•"/>
            </a:pPr>
            <a:r>
              <a:rPr lang="en-US" sz="1600" dirty="0" smtClean="0">
                <a:latin typeface="+mj-lt"/>
                <a:cs typeface="Meta Offc Pro"/>
              </a:rPr>
              <a:t>Automated eligibility determinations in real time</a:t>
            </a:r>
          </a:p>
          <a:p>
            <a:pPr marL="285750" lvl="1" indent="-166688">
              <a:spcAft>
                <a:spcPts val="300"/>
              </a:spcAft>
              <a:buFont typeface="Arial" pitchFamily="34" charset="0"/>
              <a:buChar char="•"/>
            </a:pPr>
            <a:r>
              <a:rPr lang="en-US" sz="1600" dirty="0" smtClean="0">
                <a:latin typeface="+mj-lt"/>
                <a:cs typeface="Meta Offc Pro"/>
              </a:rPr>
              <a:t>Standardized information on benefits</a:t>
            </a:r>
            <a:endParaRPr lang="en-US" sz="1600" dirty="0">
              <a:latin typeface="+mj-lt"/>
              <a:cs typeface="Meta Offc Pro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79883" y="3686160"/>
            <a:ext cx="3064117" cy="2562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>
                <a:latin typeface="+mj-lt"/>
                <a:cs typeface="Meta Offc Pro"/>
              </a:rPr>
              <a:t>Enrollment Assistance</a:t>
            </a:r>
          </a:p>
          <a:p>
            <a:pPr algn="ctr"/>
            <a:endParaRPr lang="en-US" sz="1200" b="1" dirty="0" smtClean="0">
              <a:latin typeface="+mj-lt"/>
              <a:cs typeface="Meta Offc Pro"/>
            </a:endParaRPr>
          </a:p>
          <a:p>
            <a:pPr marL="119062" lvl="1">
              <a:spcBef>
                <a:spcPts val="300"/>
              </a:spcBef>
            </a:pPr>
            <a:r>
              <a:rPr lang="en-US" sz="1600" dirty="0" smtClean="0">
                <a:latin typeface="+mj-lt"/>
                <a:cs typeface="Meta Offc Pro"/>
              </a:rPr>
              <a:t>Assistance with completing applications and enrolling in coverage provided by: </a:t>
            </a:r>
          </a:p>
          <a:p>
            <a:pPr marL="285750" lvl="1" indent="-166688">
              <a:buFont typeface="Arial" pitchFamily="34" charset="0"/>
              <a:buChar char="•"/>
            </a:pPr>
            <a:r>
              <a:rPr lang="en-US" sz="1600" dirty="0" smtClean="0">
                <a:latin typeface="+mj-lt"/>
                <a:cs typeface="Meta Offc Pro"/>
              </a:rPr>
              <a:t>Navigators/In-Person Assisters</a:t>
            </a:r>
          </a:p>
          <a:p>
            <a:pPr marL="285750" lvl="1" indent="-166688">
              <a:buFont typeface="Arial" pitchFamily="34" charset="0"/>
              <a:buChar char="•"/>
            </a:pPr>
            <a:r>
              <a:rPr lang="en-US" sz="1600" dirty="0" smtClean="0">
                <a:latin typeface="+mj-lt"/>
                <a:cs typeface="Meta Offc Pro"/>
              </a:rPr>
              <a:t>Out-stationed eligibility workers</a:t>
            </a:r>
          </a:p>
          <a:p>
            <a:pPr marL="285750" lvl="1" indent="-166688">
              <a:buFont typeface="Arial" pitchFamily="34" charset="0"/>
              <a:buChar char="•"/>
            </a:pPr>
            <a:r>
              <a:rPr lang="en-US" sz="1600" dirty="0" smtClean="0">
                <a:latin typeface="+mj-lt"/>
                <a:cs typeface="Meta Offc Pro"/>
              </a:rPr>
              <a:t>Certified Application Counselors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84283" y="3686160"/>
            <a:ext cx="28956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en-US" b="1" u="sng" dirty="0" smtClean="0">
                <a:latin typeface="+mj-lt"/>
                <a:cs typeface="Meta Offc Pro"/>
              </a:rPr>
              <a:t>Call Center</a:t>
            </a:r>
          </a:p>
          <a:p>
            <a:pPr algn="ctr">
              <a:spcAft>
                <a:spcPts val="300"/>
              </a:spcAft>
            </a:pPr>
            <a:endParaRPr lang="en-US" sz="1200" b="1" dirty="0" smtClean="0">
              <a:latin typeface="+mj-lt"/>
              <a:cs typeface="Meta Offc Pro"/>
            </a:endParaRPr>
          </a:p>
          <a:p>
            <a:pPr marL="285750" lvl="1" indent="-166688">
              <a:spcAft>
                <a:spcPts val="300"/>
              </a:spcAft>
              <a:buFont typeface="Arial" pitchFamily="34" charset="0"/>
              <a:buChar char="•"/>
            </a:pPr>
            <a:r>
              <a:rPr lang="en-US" sz="1600" dirty="0" smtClean="0">
                <a:latin typeface="+mj-lt"/>
                <a:cs typeface="Meta Offc Pro"/>
              </a:rPr>
              <a:t>Toll-free </a:t>
            </a:r>
            <a:r>
              <a:rPr lang="en-US" sz="1600" dirty="0">
                <a:latin typeface="+mj-lt"/>
                <a:cs typeface="Meta Offc Pro"/>
              </a:rPr>
              <a:t>hotline </a:t>
            </a:r>
            <a:endParaRPr lang="en-US" sz="1600" dirty="0" smtClean="0">
              <a:latin typeface="+mj-lt"/>
              <a:cs typeface="Meta Offc Pro"/>
            </a:endParaRPr>
          </a:p>
          <a:p>
            <a:pPr marL="285750" lvl="1" indent="-166688">
              <a:spcAft>
                <a:spcPts val="300"/>
              </a:spcAft>
              <a:buFont typeface="Arial" pitchFamily="34" charset="0"/>
              <a:buChar char="•"/>
            </a:pPr>
            <a:r>
              <a:rPr lang="en-US" sz="1600" dirty="0" smtClean="0">
                <a:latin typeface="+mj-lt"/>
                <a:cs typeface="Meta Offc Pro"/>
              </a:rPr>
              <a:t>Answer </a:t>
            </a:r>
            <a:r>
              <a:rPr lang="en-US" sz="1600" dirty="0">
                <a:latin typeface="+mj-lt"/>
                <a:cs typeface="Meta Offc Pro"/>
              </a:rPr>
              <a:t>consumer questions and provide assistance with completing online </a:t>
            </a:r>
            <a:r>
              <a:rPr lang="en-US" sz="1600" dirty="0" smtClean="0">
                <a:latin typeface="+mj-lt"/>
                <a:cs typeface="Meta Offc Pro"/>
              </a:rPr>
              <a:t>application</a:t>
            </a:r>
          </a:p>
          <a:p>
            <a:pPr marL="285750" lvl="1" indent="-166688">
              <a:spcAft>
                <a:spcPts val="300"/>
              </a:spcAft>
              <a:buFont typeface="Arial" pitchFamily="34" charset="0"/>
              <a:buChar char="•"/>
            </a:pPr>
            <a:r>
              <a:rPr lang="en-US" sz="1600" dirty="0" smtClean="0">
                <a:latin typeface="+mj-lt"/>
                <a:cs typeface="Meta Offc Pro"/>
              </a:rPr>
              <a:t>Provide referrals to enrollment assisters</a:t>
            </a:r>
            <a:endParaRPr lang="en-US" sz="1600" dirty="0">
              <a:latin typeface="+mj-lt"/>
              <a:cs typeface="Meta Offc Pro"/>
            </a:endParaRPr>
          </a:p>
        </p:txBody>
      </p:sp>
      <p:pic>
        <p:nvPicPr>
          <p:cNvPr id="1028" name="Picture 4" descr="C:\Users\JessicaS\AppData\Local\Temp\SNAGHTML1a9155c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969" y="1590056"/>
            <a:ext cx="1700631" cy="1963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561975" y="1572086"/>
            <a:ext cx="2115843" cy="2068354"/>
            <a:chOff x="561975" y="1436846"/>
            <a:chExt cx="2115843" cy="2068354"/>
          </a:xfrm>
        </p:grpSpPr>
        <p:grpSp>
          <p:nvGrpSpPr>
            <p:cNvPr id="2" name="Group 1"/>
            <p:cNvGrpSpPr/>
            <p:nvPr/>
          </p:nvGrpSpPr>
          <p:grpSpPr>
            <a:xfrm>
              <a:off x="561975" y="1436846"/>
              <a:ext cx="2115843" cy="2068354"/>
              <a:chOff x="533400" y="1829713"/>
              <a:chExt cx="2115843" cy="2068354"/>
            </a:xfrm>
          </p:grpSpPr>
          <p:pic>
            <p:nvPicPr>
              <p:cNvPr id="12" name="Picture 11" descr="C:\Users\JessicaS\AppData\Local\Microsoft\Windows\Temporary Internet Files\Content.IE5\3ULPKT0N\MC900197439[1].wmf"/>
              <p:cNvPicPr>
                <a:picLocks noChangeAspect="1" noChangeArrowheads="1"/>
              </p:cNvPicPr>
              <p:nvPr/>
            </p:nvPicPr>
            <p:blipFill>
              <a:blip r:embed="rId7" cstate="print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400" y="1829713"/>
                <a:ext cx="2115843" cy="20683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" name="table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753819" y="2076017"/>
                <a:ext cx="1634358" cy="1190122"/>
              </a:xfrm>
              <a:prstGeom prst="rect">
                <a:avLst/>
              </a:prstGeom>
            </p:spPr>
          </p:pic>
        </p:grp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728" y="1549783"/>
              <a:ext cx="1943689" cy="14568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5442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8776009"/>
              </p:ext>
            </p:extLst>
          </p:nvPr>
        </p:nvGraphicFramePr>
        <p:xfrm>
          <a:off x="914400" y="1600200"/>
          <a:ext cx="7451725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304800"/>
            <a:ext cx="8961120" cy="914400"/>
          </a:xfrm>
        </p:spPr>
        <p:txBody>
          <a:bodyPr/>
          <a:lstStyle/>
          <a:p>
            <a:r>
              <a:rPr lang="en-US" dirty="0" smtClean="0"/>
              <a:t>ACA Includes New Rules for Coverage in the Non-group Market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44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6200" y="1341120"/>
            <a:ext cx="8961120" cy="4983480"/>
          </a:xfrm>
        </p:spPr>
        <p:txBody>
          <a:bodyPr/>
          <a:lstStyle/>
          <a:p>
            <a:r>
              <a:rPr lang="en-US" sz="1600" dirty="0"/>
              <a:t>Available to those with incomes from 100% to 400% FPL</a:t>
            </a:r>
          </a:p>
          <a:p>
            <a:pPr lvl="1"/>
            <a:r>
              <a:rPr lang="en-US" sz="1400" dirty="0"/>
              <a:t>Who aren’t eligible for Medicaid, Medicare or other public coverage</a:t>
            </a:r>
          </a:p>
          <a:p>
            <a:pPr lvl="1"/>
            <a:r>
              <a:rPr lang="en-US" sz="1400" dirty="0"/>
              <a:t>Who aren’t eligible for “affordable” job-based plans that meet other coverage standards</a:t>
            </a:r>
          </a:p>
          <a:p>
            <a:pPr marL="0" indent="0">
              <a:buNone/>
            </a:pPr>
            <a:endParaRPr lang="en-US" sz="400" dirty="0"/>
          </a:p>
          <a:p>
            <a:r>
              <a:rPr lang="en-US" sz="1600" dirty="0"/>
              <a:t>Individual/family required contribution for benchmark silver plan limited to lesser of % income or actual premium</a:t>
            </a:r>
          </a:p>
          <a:p>
            <a:pPr lvl="1">
              <a:buFont typeface="Arial" pitchFamily="34" charset="0"/>
              <a:buChar char="•"/>
            </a:pPr>
            <a:r>
              <a:rPr lang="en-US" sz="1600" dirty="0"/>
              <a:t>&lt;133% FPL, maximum premium contribution = 2% income</a:t>
            </a:r>
          </a:p>
          <a:p>
            <a:pPr lvl="1">
              <a:buFont typeface="Arial" pitchFamily="34" charset="0"/>
              <a:buChar char="•"/>
            </a:pPr>
            <a:r>
              <a:rPr lang="en-US" sz="1600" dirty="0"/>
              <a:t>150% FPL, maximum premium contribution = 4% income</a:t>
            </a:r>
          </a:p>
          <a:p>
            <a:pPr lvl="1">
              <a:buFont typeface="Arial" pitchFamily="34" charset="0"/>
              <a:buChar char="•"/>
            </a:pPr>
            <a:r>
              <a:rPr lang="en-US" sz="1600" dirty="0"/>
              <a:t>200% FPL, maximum premium contribution = 6.3% income</a:t>
            </a:r>
          </a:p>
          <a:p>
            <a:pPr lvl="1">
              <a:buFont typeface="Arial" pitchFamily="34" charset="0"/>
              <a:buChar char="•"/>
            </a:pPr>
            <a:r>
              <a:rPr lang="en-US" sz="1600" dirty="0"/>
              <a:t>250% FPL, maximum premium contribution = 8.05% income</a:t>
            </a:r>
          </a:p>
          <a:p>
            <a:pPr lvl="1">
              <a:buFont typeface="Arial" pitchFamily="34" charset="0"/>
              <a:buChar char="•"/>
            </a:pPr>
            <a:r>
              <a:rPr lang="en-US" sz="1600" dirty="0"/>
              <a:t>300% - 400% FPL, maximum premium contribution = 9.5% income</a:t>
            </a:r>
          </a:p>
          <a:p>
            <a:pPr marL="457200" lvl="1" indent="0">
              <a:buNone/>
            </a:pPr>
            <a:endParaRPr lang="en-US" sz="400" dirty="0"/>
          </a:p>
          <a:p>
            <a:r>
              <a:rPr lang="en-US" sz="1600" dirty="0"/>
              <a:t>Amount of federal tax credit subsidy = Benchmark Silver Plan premium minus required contribution</a:t>
            </a:r>
          </a:p>
          <a:p>
            <a:pPr marL="0" indent="0">
              <a:buNone/>
            </a:pPr>
            <a:endParaRPr lang="en-US" sz="400" dirty="0"/>
          </a:p>
          <a:p>
            <a:r>
              <a:rPr lang="en-US" sz="1600" dirty="0"/>
              <a:t>Tax credit subsidy amount can be applied to any plan sold through Exchange (except Catastrophic) </a:t>
            </a:r>
          </a:p>
          <a:p>
            <a:pPr marL="0" indent="0">
              <a:buNone/>
            </a:pPr>
            <a:endParaRPr lang="en-US" sz="400" dirty="0"/>
          </a:p>
          <a:p>
            <a:r>
              <a:rPr lang="en-US" sz="1600" dirty="0"/>
              <a:t>Subsidies can be claimed end of year, or in real time to reduce monthly premium payment</a:t>
            </a:r>
          </a:p>
          <a:p>
            <a:pPr marL="0" indent="0">
              <a:buNone/>
            </a:pPr>
            <a:endParaRPr lang="en-US" sz="400" dirty="0"/>
          </a:p>
          <a:p>
            <a:r>
              <a:rPr lang="en-US" sz="1600" dirty="0"/>
              <a:t>Careful estimation of income matters; excess premium subsidy claimed during a year may have to be repaid on tax return</a:t>
            </a:r>
          </a:p>
          <a:p>
            <a:r>
              <a:rPr lang="en-US" sz="1600" dirty="0"/>
              <a:t>Most who purchase non-group coverage in Exchange will receive subsidies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1440" y="304800"/>
            <a:ext cx="8961120" cy="914400"/>
          </a:xfrm>
        </p:spPr>
        <p:txBody>
          <a:bodyPr/>
          <a:lstStyle/>
          <a:p>
            <a:r>
              <a:rPr lang="en-US" dirty="0" smtClean="0"/>
              <a:t>Premium Tax Credit Subsidies Will Be Available on a Sliding Scale Based on Income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1505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7"/>
          <p:cNvSpPr>
            <a:spLocks noGrp="1"/>
          </p:cNvSpPr>
          <p:nvPr>
            <p:ph idx="1"/>
          </p:nvPr>
        </p:nvSpPr>
        <p:spPr>
          <a:xfrm>
            <a:off x="152400" y="1264920"/>
            <a:ext cx="8961120" cy="490728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200" b="1" dirty="0" smtClean="0"/>
              <a:t>Single 25 year old making $20,000</a:t>
            </a:r>
          </a:p>
          <a:p>
            <a:pPr marL="457200" lvl="1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200" dirty="0" smtClean="0"/>
              <a:t>Unsubsidized silver premium = $3,030</a:t>
            </a:r>
          </a:p>
          <a:p>
            <a:pPr marL="457200" lvl="1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200" dirty="0" smtClean="0"/>
              <a:t>Individual contribution = $1,021</a:t>
            </a:r>
          </a:p>
          <a:p>
            <a:pPr marL="457200" lvl="1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200" dirty="0" smtClean="0"/>
              <a:t>Tax credit = $2,009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200" b="1" dirty="0" smtClean="0"/>
              <a:t>40 year old parents with two kids making $60,000</a:t>
            </a:r>
            <a:endParaRPr lang="en-US" sz="2200" b="1" dirty="0"/>
          </a:p>
          <a:p>
            <a:pPr marL="457200" lvl="1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200" dirty="0"/>
              <a:t>Unsubsidized silver premium = </a:t>
            </a:r>
            <a:r>
              <a:rPr lang="en-US" sz="2200" dirty="0" smtClean="0"/>
              <a:t>$11,547</a:t>
            </a:r>
            <a:endParaRPr lang="en-US" sz="2200" dirty="0"/>
          </a:p>
          <a:p>
            <a:pPr marL="457200" lvl="1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200" dirty="0" smtClean="0"/>
              <a:t>Family contribution = $4,913</a:t>
            </a:r>
            <a:endParaRPr lang="en-US" sz="2200" dirty="0"/>
          </a:p>
          <a:p>
            <a:pPr marL="457200" lvl="1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200" dirty="0"/>
              <a:t>Tax credit = </a:t>
            </a:r>
            <a:r>
              <a:rPr lang="en-US" sz="2200" dirty="0" smtClean="0"/>
              <a:t>$6,634</a:t>
            </a:r>
            <a:endParaRPr lang="en-US" sz="22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200" b="1" dirty="0" smtClean="0"/>
              <a:t>60 year old couple making $50,000</a:t>
            </a:r>
            <a:endParaRPr lang="en-US" sz="2200" b="1" dirty="0"/>
          </a:p>
          <a:p>
            <a:pPr marL="457200" lvl="1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200" dirty="0"/>
              <a:t>Unsubsidized silver premium = $</a:t>
            </a:r>
            <a:r>
              <a:rPr lang="en-US" sz="2200" dirty="0" smtClean="0"/>
              <a:t>16,382</a:t>
            </a:r>
            <a:endParaRPr lang="en-US" sz="2200" dirty="0"/>
          </a:p>
          <a:p>
            <a:pPr marL="457200" lvl="1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200" dirty="0"/>
              <a:t>Family </a:t>
            </a:r>
            <a:r>
              <a:rPr lang="en-US" sz="2200" dirty="0" smtClean="0"/>
              <a:t>contribution = $4,750</a:t>
            </a:r>
            <a:endParaRPr lang="en-US" sz="2200" dirty="0"/>
          </a:p>
          <a:p>
            <a:pPr marL="457200" lvl="1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200" dirty="0"/>
              <a:t>Tax credit = </a:t>
            </a:r>
            <a:r>
              <a:rPr lang="en-US" sz="2200" dirty="0" smtClean="0"/>
              <a:t>$11,632</a:t>
            </a:r>
            <a:endParaRPr lang="en-US" sz="2200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400" dirty="0">
                <a:hlinkClick r:id="rId3"/>
              </a:rPr>
              <a:t>http://</a:t>
            </a:r>
            <a:r>
              <a:rPr lang="en-US" sz="1400" dirty="0" smtClean="0">
                <a:hlinkClick r:id="rId3"/>
              </a:rPr>
              <a:t>www.kff.org/interactive/subsidy-calculator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38100" y="381000"/>
            <a:ext cx="8961120" cy="762000"/>
          </a:xfrm>
        </p:spPr>
        <p:txBody>
          <a:bodyPr anchor="ctr" anchorCtr="0"/>
          <a:lstStyle/>
          <a:p>
            <a:r>
              <a:rPr lang="en-US" dirty="0" smtClean="0">
                <a:latin typeface="+mj-lt"/>
                <a:cs typeface="Arial" pitchFamily="34" charset="0"/>
              </a:rPr>
              <a:t>Premium Subsidies Will Lower the Cost of Coverage for Many</a:t>
            </a:r>
            <a:endParaRPr lang="en-US" strike="sngStrike" dirty="0">
              <a:solidFill>
                <a:srgbClr val="FF0000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2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" y="1524000"/>
            <a:ext cx="4328160" cy="4754880"/>
          </a:xfrm>
        </p:spPr>
        <p:txBody>
          <a:bodyPr/>
          <a:lstStyle/>
          <a:p>
            <a:r>
              <a:rPr lang="en-US" dirty="0"/>
              <a:t>Sonia and Salvador Sanchez (both 40) have two children, John and </a:t>
            </a:r>
            <a:r>
              <a:rPr lang="en-US" dirty="0" smtClean="0"/>
              <a:t>Christina  </a:t>
            </a:r>
            <a:endParaRPr lang="en-US" dirty="0"/>
          </a:p>
          <a:p>
            <a:r>
              <a:rPr lang="en-US" dirty="0"/>
              <a:t>Together, Sonia and Salvador earn $45,000 annually (~190% FPL)</a:t>
            </a:r>
          </a:p>
          <a:p>
            <a:r>
              <a:rPr lang="en-US" dirty="0"/>
              <a:t>They live in </a:t>
            </a:r>
            <a:r>
              <a:rPr lang="en-US" dirty="0" smtClean="0"/>
              <a:t>Texas where </a:t>
            </a:r>
            <a:r>
              <a:rPr lang="en-US" dirty="0"/>
              <a:t>CHIP eligibility is up to </a:t>
            </a:r>
            <a:r>
              <a:rPr lang="en-US" dirty="0" smtClean="0"/>
              <a:t>200</a:t>
            </a:r>
            <a:r>
              <a:rPr lang="en-US" dirty="0"/>
              <a:t>% FPL*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* Some states charge a premium or annual enrollment fee for CHIP coverage; </a:t>
            </a:r>
            <a:r>
              <a:rPr lang="en-US" dirty="0" smtClean="0"/>
              <a:t>Texas, </a:t>
            </a:r>
            <a:r>
              <a:rPr lang="en-US" dirty="0"/>
              <a:t>for example, charges a </a:t>
            </a:r>
            <a:r>
              <a:rPr lang="en-US" dirty="0" smtClean="0"/>
              <a:t>$35/child </a:t>
            </a:r>
            <a:r>
              <a:rPr lang="en-US" dirty="0"/>
              <a:t>annual enrollment fee (see </a:t>
            </a:r>
            <a:r>
              <a:rPr lang="en-US" dirty="0">
                <a:hlinkClick r:id="rId2"/>
              </a:rPr>
              <a:t>http://www.kff.org/other/state-indicator/premium-amounts/</a:t>
            </a:r>
            <a:r>
              <a:rPr lang="en-US" dirty="0"/>
              <a:t>). This CHIP premium or fee is in addition to what families would pay for coverage for the parents through the Marketplace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2"/>
          </p:nvPr>
        </p:nvSpPr>
        <p:spPr>
          <a:xfrm>
            <a:off x="76200" y="3855720"/>
            <a:ext cx="8976360" cy="2240280"/>
          </a:xfrm>
        </p:spPr>
        <p:txBody>
          <a:bodyPr/>
          <a:lstStyle/>
          <a:p>
            <a:r>
              <a:rPr lang="en-US" dirty="0"/>
              <a:t>When Sonia and Salvador apply for assistance </a:t>
            </a:r>
            <a:r>
              <a:rPr lang="en-US" dirty="0" smtClean="0"/>
              <a:t>through the </a:t>
            </a:r>
            <a:r>
              <a:rPr lang="en-US" dirty="0"/>
              <a:t>Marketplace, they will learn their children qualify for CHIP </a:t>
            </a:r>
            <a:r>
              <a:rPr lang="en-US" dirty="0" smtClean="0"/>
              <a:t>coverage</a:t>
            </a:r>
            <a:endParaRPr lang="en-US" dirty="0"/>
          </a:p>
          <a:p>
            <a:r>
              <a:rPr lang="en-US" dirty="0"/>
              <a:t>Sonia and Salvador can buy a private health plan in </a:t>
            </a:r>
            <a:r>
              <a:rPr lang="en-US" dirty="0" smtClean="0"/>
              <a:t>Marketplace  </a:t>
            </a:r>
            <a:endParaRPr lang="en-US" dirty="0"/>
          </a:p>
          <a:p>
            <a:r>
              <a:rPr lang="en-US" dirty="0"/>
              <a:t>Benchmark plan for couple their age is $</a:t>
            </a:r>
            <a:r>
              <a:rPr lang="en-US" dirty="0" smtClean="0"/>
              <a:t>7,714  </a:t>
            </a:r>
            <a:endParaRPr lang="en-US" dirty="0"/>
          </a:p>
          <a:p>
            <a:r>
              <a:rPr lang="en-US" dirty="0"/>
              <a:t>However, they qualify for APTC subsidy of $5,064.  This would reduce their cost for the benchmark silver plan to $</a:t>
            </a:r>
            <a:r>
              <a:rPr lang="en-US" dirty="0" smtClean="0"/>
              <a:t>2,650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Low-Income Families </a:t>
            </a:r>
            <a:r>
              <a:rPr lang="en-US" dirty="0" smtClean="0"/>
              <a:t>Will Have </a:t>
            </a:r>
            <a:r>
              <a:rPr lang="en-US" dirty="0"/>
              <a:t>Mixed Eligibility for Assistance</a:t>
            </a:r>
          </a:p>
        </p:txBody>
      </p:sp>
      <p:pic>
        <p:nvPicPr>
          <p:cNvPr id="6" name="Picture 2" descr="C:\Users\jennifert\AppData\Local\Microsoft\Windows\Temporary Internet Files\Content.Outlook\Q2QTDC7Z\iStock_000008266776Mediu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990600"/>
            <a:ext cx="4267723" cy="283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80658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" y="1569720"/>
            <a:ext cx="8961120" cy="4754880"/>
          </a:xfrm>
        </p:spPr>
        <p:txBody>
          <a:bodyPr/>
          <a:lstStyle/>
          <a:p>
            <a:r>
              <a:rPr lang="en-US" dirty="0" smtClean="0"/>
              <a:t>In the Marketplace, cost sharing subsidies are also available to individuals and families with incomes 100% - 250% FPL</a:t>
            </a:r>
          </a:p>
          <a:p>
            <a:pPr marL="0" indent="0">
              <a:buNone/>
            </a:pPr>
            <a:endParaRPr lang="en-US" sz="400" dirty="0" smtClean="0"/>
          </a:p>
          <a:p>
            <a:r>
              <a:rPr lang="en-US" dirty="0" smtClean="0"/>
              <a:t>Unlike premium tax credit subsidies, which can be applied to any plan, cost sharing subsidies are only available through Silver plans</a:t>
            </a:r>
          </a:p>
          <a:p>
            <a:pPr lvl="1"/>
            <a:r>
              <a:rPr lang="en-US" dirty="0" smtClean="0"/>
              <a:t>Modified versions of Silver plans will have reduced deductibles, copays, out-of-pocket limits on cost sharing</a:t>
            </a:r>
          </a:p>
          <a:p>
            <a:pPr lvl="1"/>
            <a:r>
              <a:rPr lang="en-US" dirty="0" smtClean="0"/>
              <a:t>Federal government will reimburse insurers for value of cost sharing reductions</a:t>
            </a:r>
          </a:p>
          <a:p>
            <a:pPr marL="457200" lvl="1" indent="0">
              <a:buNone/>
            </a:pPr>
            <a:endParaRPr lang="en-US" sz="400" dirty="0" smtClean="0"/>
          </a:p>
          <a:p>
            <a:r>
              <a:rPr lang="en-US" dirty="0" smtClean="0"/>
              <a:t>Unlike premium tax credit subsidies, cost sharing subsidies do not need to be repaid if people </a:t>
            </a:r>
            <a:r>
              <a:rPr lang="en-US" dirty="0" err="1" smtClean="0"/>
              <a:t>mis</a:t>
            </a:r>
            <a:r>
              <a:rPr lang="en-US" dirty="0" smtClean="0"/>
              <a:t>-estimate their income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Cost-sharing Subsidies to Reduce Deductibles, Copays Will Also Be Available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5716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4411327"/>
              </p:ext>
            </p:extLst>
          </p:nvPr>
        </p:nvGraphicFramePr>
        <p:xfrm>
          <a:off x="152400" y="1371600"/>
          <a:ext cx="8763000" cy="276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371600"/>
                <a:gridCol w="2057400"/>
                <a:gridCol w="1447800"/>
                <a:gridCol w="2057400"/>
              </a:tblGrid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Plan Type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“Actuarial Value”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Typical Deductible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Typical</a:t>
                      </a:r>
                    </a:p>
                    <a:p>
                      <a:r>
                        <a:rPr lang="en-US" dirty="0" smtClean="0"/>
                        <a:t>Coinsurance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Maximum</a:t>
                      </a:r>
                      <a:r>
                        <a:rPr lang="en-US" baseline="0" dirty="0" smtClean="0"/>
                        <a:t> Out-of-Pocket Cost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Bronze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$6,350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Silver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$2,000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$6,350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Gold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$6,350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Platinum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$6,350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Catastrophic</a:t>
                      </a:r>
                    </a:p>
                    <a:p>
                      <a:r>
                        <a:rPr lang="en-US" dirty="0" smtClean="0"/>
                        <a:t>(up to age 30</a:t>
                      </a:r>
                      <a:r>
                        <a:rPr lang="en-US" baseline="0" dirty="0" smtClean="0"/>
                        <a:t>)</a:t>
                      </a:r>
                      <a:endParaRPr lang="en-US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NA</a:t>
                      </a:r>
                      <a:endParaRPr lang="en-US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$6,350</a:t>
                      </a:r>
                      <a:endParaRPr lang="en-US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0%</a:t>
                      </a:r>
                      <a:endParaRPr lang="en-US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$6,350</a:t>
                      </a:r>
                      <a:endParaRPr lang="en-US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28600" y="4724400"/>
            <a:ext cx="861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+mj-lt"/>
                <a:cs typeface="Meta Offc Pro"/>
              </a:rPr>
              <a:t>All figures are for single coverage. Amounts for families would be double.</a:t>
            </a:r>
          </a:p>
          <a:p>
            <a:endParaRPr lang="en-US" sz="1600" dirty="0">
              <a:latin typeface="+mj-lt"/>
              <a:cs typeface="Meta Offc Pro"/>
            </a:endParaRPr>
          </a:p>
          <a:p>
            <a:r>
              <a:rPr lang="en-US" sz="1600" dirty="0" smtClean="0">
                <a:latin typeface="+mj-lt"/>
                <a:cs typeface="Meta Offc Pro"/>
              </a:rPr>
              <a:t>All plans must cover essential benefits: hospitalization, outpatient medical, emergency care, Rx drugs,  maternity, mental health, rehab, lab tests, preventive services, pediatric dental &amp; vision.</a:t>
            </a:r>
            <a:endParaRPr lang="en-US" sz="1600" dirty="0">
              <a:latin typeface="+mj-lt"/>
              <a:cs typeface="Meta Offc Pro"/>
            </a:endParaRPr>
          </a:p>
        </p:txBody>
      </p:sp>
      <p:sp>
        <p:nvSpPr>
          <p:cNvPr id="6" name="Title 5"/>
          <p:cNvSpPr txBox="1">
            <a:spLocks/>
          </p:cNvSpPr>
          <p:nvPr/>
        </p:nvSpPr>
        <p:spPr bwMode="auto">
          <a:xfrm>
            <a:off x="91440" y="320040"/>
            <a:ext cx="8961120" cy="67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2600" b="1" i="0">
                <a:solidFill>
                  <a:srgbClr val="000000"/>
                </a:solidFill>
                <a:latin typeface="Meta Offc Pro"/>
                <a:ea typeface="+mj-ea"/>
                <a:cs typeface="Meta Offc Pro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en-US" sz="2800" kern="0" dirty="0" smtClean="0">
                <a:solidFill>
                  <a:schemeClr val="tx1"/>
                </a:solidFill>
                <a:latin typeface="+mj-lt"/>
                <a:cs typeface="Calibri" pitchFamily="34" charset="0"/>
              </a:rPr>
              <a:t>Illustrations of Unsubsidized Cost Sharing</a:t>
            </a:r>
            <a:endParaRPr lang="en-US" sz="2800" kern="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27141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912711"/>
              </p:ext>
            </p:extLst>
          </p:nvPr>
        </p:nvGraphicFramePr>
        <p:xfrm>
          <a:off x="152400" y="1066800"/>
          <a:ext cx="8763000" cy="505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/>
                <a:gridCol w="1600200"/>
                <a:gridCol w="1752600"/>
                <a:gridCol w="1676400"/>
                <a:gridCol w="1828800"/>
              </a:tblGrid>
              <a:tr h="533400">
                <a:tc>
                  <a:txBody>
                    <a:bodyPr/>
                    <a:lstStyle/>
                    <a:p>
                      <a:r>
                        <a:rPr lang="en-US" dirty="0" smtClean="0"/>
                        <a:t>Coverage Category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94% Silver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87% Silver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73% Silver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70% Silver</a:t>
                      </a:r>
                    </a:p>
                    <a:p>
                      <a:pPr algn="ctr"/>
                      <a:r>
                        <a:rPr lang="en-US" dirty="0" smtClean="0"/>
                        <a:t>No</a:t>
                      </a:r>
                      <a:r>
                        <a:rPr lang="en-US" baseline="0" dirty="0" smtClean="0"/>
                        <a:t> Cost Sharing Subsidy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Single Income Range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Up to $17, 235</a:t>
                      </a:r>
                    </a:p>
                    <a:p>
                      <a:pPr algn="ctr"/>
                      <a:r>
                        <a:rPr lang="en-US" sz="1400" dirty="0" smtClean="0"/>
                        <a:t>(</a:t>
                      </a:r>
                      <a:r>
                        <a:rPr lang="en-US" sz="1400" u="sng" dirty="0" smtClean="0"/>
                        <a:t>&lt;</a:t>
                      </a:r>
                      <a:r>
                        <a:rPr lang="en-US" sz="1400" dirty="0" smtClean="0"/>
                        <a:t>150%</a:t>
                      </a:r>
                      <a:r>
                        <a:rPr lang="en-US" sz="1400" baseline="0" dirty="0" smtClean="0"/>
                        <a:t> FPL)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$17,236-$22,980</a:t>
                      </a:r>
                    </a:p>
                    <a:p>
                      <a:pPr algn="ctr"/>
                      <a:r>
                        <a:rPr lang="en-US" sz="1400" dirty="0" smtClean="0"/>
                        <a:t>(&gt;150 - 200% FPL)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$22,981-$28,725</a:t>
                      </a:r>
                    </a:p>
                    <a:p>
                      <a:pPr algn="ctr"/>
                      <a:r>
                        <a:rPr lang="en-US" sz="1400" dirty="0" smtClean="0"/>
                        <a:t>(&gt;200 - 250% FPL)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&gt;$28,725</a:t>
                      </a:r>
                    </a:p>
                    <a:p>
                      <a:pPr algn="ctr"/>
                      <a:r>
                        <a:rPr lang="en-US" sz="1400" dirty="0" smtClean="0"/>
                        <a:t>(&gt;250% FPL)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Preventive Care Copay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$0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Primary Care Visit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$15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$40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$45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Specialist Visit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$20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$50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$65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Lab Test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$40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$45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Generic Drugs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$19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Annual Deductible:</a:t>
                      </a:r>
                      <a:r>
                        <a:rPr lang="en-US" sz="1400" baseline="0" dirty="0" smtClean="0"/>
                        <a:t> Brand Rx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$50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$250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$250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Annual Deductible/</a:t>
                      </a:r>
                    </a:p>
                    <a:p>
                      <a:r>
                        <a:rPr lang="en-US" sz="1400" dirty="0" smtClean="0"/>
                        <a:t>Coinsurance: Other Medical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$0/10%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$500/15%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$1500/20%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$2000/20%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Annual Out-of-Pocket Maximum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$2,250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$2,250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$5,200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$6,350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1440" y="6274534"/>
            <a:ext cx="7757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+mj-lt"/>
                <a:cs typeface="Meta Offc Pro"/>
              </a:rPr>
              <a:t>Source: </a:t>
            </a:r>
            <a:r>
              <a:rPr lang="en-US" sz="1600" dirty="0">
                <a:hlinkClick r:id="rId3"/>
              </a:rPr>
              <a:t>http://www.coveredca.com/news/PDFs/CC_Health_Plans_Booklet-rev1-8-6.pdf</a:t>
            </a:r>
            <a:endParaRPr lang="en-US" sz="1600" dirty="0">
              <a:latin typeface="+mj-lt"/>
              <a:cs typeface="Meta Offc Pro"/>
            </a:endParaRPr>
          </a:p>
        </p:txBody>
      </p:sp>
      <p:sp>
        <p:nvSpPr>
          <p:cNvPr id="6" name="Title 5"/>
          <p:cNvSpPr txBox="1">
            <a:spLocks/>
          </p:cNvSpPr>
          <p:nvPr/>
        </p:nvSpPr>
        <p:spPr bwMode="auto">
          <a:xfrm>
            <a:off x="91440" y="320040"/>
            <a:ext cx="8961120" cy="67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2600" b="1" i="0">
                <a:solidFill>
                  <a:srgbClr val="000000"/>
                </a:solidFill>
                <a:latin typeface="Meta Offc Pro"/>
                <a:ea typeface="+mj-ea"/>
                <a:cs typeface="Meta Offc Pro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en-US" sz="2800" kern="0" dirty="0" smtClean="0">
                <a:solidFill>
                  <a:schemeClr val="tx1"/>
                </a:solidFill>
                <a:latin typeface="+mj-lt"/>
                <a:cs typeface="Calibri" pitchFamily="34" charset="0"/>
              </a:rPr>
              <a:t>Cost Sharing Subsidies in California</a:t>
            </a:r>
            <a:endParaRPr lang="en-US" sz="2800" kern="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0824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609600" y="1097280"/>
            <a:ext cx="7848600" cy="50292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2400" dirty="0" smtClean="0"/>
              <a:t>Large </a:t>
            </a:r>
            <a:r>
              <a:rPr lang="en-US" sz="2400" dirty="0"/>
              <a:t>employer </a:t>
            </a:r>
            <a:r>
              <a:rPr lang="en-US" sz="2400" dirty="0" smtClean="0"/>
              <a:t>requirement </a:t>
            </a:r>
            <a:r>
              <a:rPr lang="en-US" sz="2400" dirty="0"/>
              <a:t>to offer coverage or pay a penalty.  </a:t>
            </a:r>
            <a:r>
              <a:rPr lang="en-US" sz="2400" i="1" dirty="0"/>
              <a:t>Delayed </a:t>
            </a:r>
            <a:r>
              <a:rPr lang="en-US" sz="2400" i="1" dirty="0" smtClean="0"/>
              <a:t>to </a:t>
            </a:r>
            <a:r>
              <a:rPr lang="en-US" sz="2400" i="1" dirty="0"/>
              <a:t>2015</a:t>
            </a:r>
          </a:p>
          <a:p>
            <a:pPr>
              <a:spcBef>
                <a:spcPts val="1200"/>
              </a:spcBef>
            </a:pPr>
            <a:r>
              <a:rPr lang="en-US" sz="2400" dirty="0"/>
              <a:t>Maximum </a:t>
            </a:r>
            <a:r>
              <a:rPr lang="en-US" sz="2400" dirty="0" smtClean="0"/>
              <a:t>limit </a:t>
            </a:r>
            <a:r>
              <a:rPr lang="en-US" sz="2400" dirty="0"/>
              <a:t>on </a:t>
            </a:r>
            <a:r>
              <a:rPr lang="en-US" sz="2400" dirty="0" smtClean="0"/>
              <a:t>annual out-of-pocket cost </a:t>
            </a:r>
            <a:r>
              <a:rPr lang="en-US" sz="2400" dirty="0"/>
              <a:t>sharing </a:t>
            </a:r>
            <a:r>
              <a:rPr lang="en-US" sz="2400" dirty="0" smtClean="0"/>
              <a:t>for essential benefits limited </a:t>
            </a:r>
            <a:r>
              <a:rPr lang="en-US" sz="2400" dirty="0"/>
              <a:t>to $6,350/person or $12,700/family.  </a:t>
            </a:r>
            <a:r>
              <a:rPr lang="en-US" sz="2400" i="1" dirty="0"/>
              <a:t>Partially delayed </a:t>
            </a:r>
            <a:r>
              <a:rPr lang="en-US" sz="2400" i="1" dirty="0" smtClean="0"/>
              <a:t>to </a:t>
            </a:r>
            <a:r>
              <a:rPr lang="en-US" sz="2400" i="1" dirty="0"/>
              <a:t>2015</a:t>
            </a:r>
          </a:p>
          <a:p>
            <a:pPr>
              <a:spcBef>
                <a:spcPts val="1200"/>
              </a:spcBef>
            </a:pPr>
            <a:r>
              <a:rPr lang="en-US" sz="2400" dirty="0" smtClean="0"/>
              <a:t>No annual dollar limits on covered benefits</a:t>
            </a:r>
            <a:endParaRPr lang="en-US" sz="2400" dirty="0"/>
          </a:p>
          <a:p>
            <a:pPr>
              <a:spcBef>
                <a:spcPts val="1200"/>
              </a:spcBef>
            </a:pPr>
            <a:r>
              <a:rPr lang="en-US" sz="2400" dirty="0"/>
              <a:t>Small group, fully insured plans must cover essential health </a:t>
            </a:r>
            <a:r>
              <a:rPr lang="en-US" sz="2400" dirty="0" smtClean="0"/>
              <a:t>benefits</a:t>
            </a:r>
          </a:p>
          <a:p>
            <a:pPr>
              <a:spcBef>
                <a:spcPts val="1200"/>
              </a:spcBef>
            </a:pPr>
            <a:r>
              <a:rPr lang="en-US" sz="2400" dirty="0" smtClean="0"/>
              <a:t>Already in effect:  No lifetime limits on covered benefits, dependent coverage to age 26, 100% coverage for preventive services</a:t>
            </a:r>
            <a:endParaRPr lang="en-US" sz="2400" dirty="0"/>
          </a:p>
          <a:p>
            <a:pPr>
              <a:spcBef>
                <a:spcPts val="1200"/>
              </a:spcBef>
            </a:pP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1440" y="304800"/>
            <a:ext cx="8961120" cy="914400"/>
          </a:xfrm>
        </p:spPr>
        <p:txBody>
          <a:bodyPr/>
          <a:lstStyle/>
          <a:p>
            <a:r>
              <a:rPr lang="en-US" dirty="0" smtClean="0"/>
              <a:t>Coming Changes to Employer-Sponsored Insurance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0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304800" y="990600"/>
            <a:ext cx="8534400" cy="5029200"/>
          </a:xfrm>
        </p:spPr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en-US" sz="2400" b="1" dirty="0" smtClean="0"/>
              <a:t>October  1, 2013 – March 31, 2014</a:t>
            </a:r>
            <a:endParaRPr lang="en-US" sz="2400" dirty="0"/>
          </a:p>
          <a:p>
            <a:pPr lvl="1">
              <a:spcBef>
                <a:spcPts val="600"/>
              </a:spcBef>
              <a:buFont typeface="Arial" pitchFamily="34" charset="0"/>
              <a:buChar char="•"/>
            </a:pPr>
            <a:r>
              <a:rPr lang="en-US" sz="2000" dirty="0" smtClean="0"/>
              <a:t>Initial open enrollment period</a:t>
            </a:r>
          </a:p>
          <a:p>
            <a:pPr lvl="2">
              <a:spcBef>
                <a:spcPts val="600"/>
              </a:spcBef>
              <a:buFont typeface="Calibri" pitchFamily="34" charset="0"/>
              <a:buChar char="-"/>
            </a:pPr>
            <a:r>
              <a:rPr lang="en-US" sz="1800" dirty="0" smtClean="0"/>
              <a:t>People can enroll after March 31</a:t>
            </a:r>
            <a:r>
              <a:rPr lang="en-US" sz="1800" baseline="30000" dirty="0" smtClean="0"/>
              <a:t>st</a:t>
            </a:r>
            <a:r>
              <a:rPr lang="en-US" sz="1800" dirty="0" smtClean="0"/>
              <a:t> if they have a qualifying event</a:t>
            </a:r>
          </a:p>
          <a:p>
            <a:pPr lvl="2">
              <a:spcBef>
                <a:spcPts val="600"/>
              </a:spcBef>
              <a:buFont typeface="Calibri" pitchFamily="34" charset="0"/>
              <a:buChar char="-"/>
            </a:pPr>
            <a:r>
              <a:rPr lang="en-US" sz="1800" dirty="0" smtClean="0"/>
              <a:t>Those eligible for Medicaid can enroll at any time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400" b="1" dirty="0" smtClean="0"/>
              <a:t>January 1, 2014</a:t>
            </a:r>
          </a:p>
          <a:p>
            <a:pPr lvl="1">
              <a:spcBef>
                <a:spcPts val="600"/>
              </a:spcBef>
              <a:buFont typeface="Arial" pitchFamily="34" charset="0"/>
              <a:buChar char="•"/>
            </a:pPr>
            <a:r>
              <a:rPr lang="en-US" sz="2000" dirty="0" smtClean="0"/>
              <a:t>Coverage through Marketplaces and expanded Medicaid coverage begins</a:t>
            </a:r>
          </a:p>
          <a:p>
            <a:pPr lvl="1">
              <a:spcBef>
                <a:spcPts val="600"/>
              </a:spcBef>
              <a:buFont typeface="Arial" pitchFamily="34" charset="0"/>
              <a:buChar char="•"/>
            </a:pPr>
            <a:r>
              <a:rPr lang="en-US" sz="2000" dirty="0" smtClean="0"/>
              <a:t>Insurance market rules go into effect</a:t>
            </a:r>
          </a:p>
          <a:p>
            <a:pPr lvl="1">
              <a:spcBef>
                <a:spcPts val="600"/>
              </a:spcBef>
              <a:buFont typeface="Arial" pitchFamily="34" charset="0"/>
              <a:buChar char="•"/>
            </a:pPr>
            <a:r>
              <a:rPr lang="en-US" sz="2000" dirty="0" smtClean="0"/>
              <a:t>Requirement to have insurance coverage takes effect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400" b="1" dirty="0" smtClean="0"/>
              <a:t>October 15, 2014 – December 15, 2014</a:t>
            </a:r>
          </a:p>
          <a:p>
            <a:pPr lvl="1">
              <a:spcBef>
                <a:spcPts val="600"/>
              </a:spcBef>
              <a:buFont typeface="Arial" pitchFamily="34" charset="0"/>
              <a:buChar char="•"/>
            </a:pPr>
            <a:r>
              <a:rPr lang="en-US" sz="2000" dirty="0" smtClean="0"/>
              <a:t>Marketplace open enrollment period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400" b="1" dirty="0" smtClean="0"/>
              <a:t>January 1, 2015</a:t>
            </a:r>
          </a:p>
          <a:p>
            <a:pPr lvl="1">
              <a:spcBef>
                <a:spcPts val="600"/>
              </a:spcBef>
              <a:buFont typeface="Arial" pitchFamily="34" charset="0"/>
              <a:buChar char="•"/>
            </a:pPr>
            <a:r>
              <a:rPr lang="en-US" sz="2000" dirty="0" smtClean="0"/>
              <a:t>Large employer requirement to offer coverage takes effect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1440" y="304800"/>
            <a:ext cx="8961120" cy="914400"/>
          </a:xfrm>
        </p:spPr>
        <p:txBody>
          <a:bodyPr/>
          <a:lstStyle/>
          <a:p>
            <a:r>
              <a:rPr lang="en-US" dirty="0" smtClean="0"/>
              <a:t>Key Implementation Dates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48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000" dirty="0" smtClean="0"/>
              <a:t>Feel free to submit questions at any time during the webinar via the chat function. </a:t>
            </a:r>
          </a:p>
          <a:p>
            <a:endParaRPr lang="en-US" sz="3000" dirty="0"/>
          </a:p>
          <a:p>
            <a:r>
              <a:rPr lang="en-US" sz="3000" dirty="0" smtClean="0"/>
              <a:t>After the webinar, if </a:t>
            </a:r>
            <a:r>
              <a:rPr lang="en-US" sz="3000" dirty="0"/>
              <a:t>you have any follow-up questions, </a:t>
            </a:r>
            <a:r>
              <a:rPr lang="en-US" sz="3000" dirty="0" smtClean="0"/>
              <a:t>you </a:t>
            </a:r>
            <a:r>
              <a:rPr lang="en-US" sz="3000" dirty="0"/>
              <a:t>can contact us via email at </a:t>
            </a:r>
            <a:r>
              <a:rPr lang="en-US" sz="3000" b="1" dirty="0" smtClean="0"/>
              <a:t>acawebinars@kff.org</a:t>
            </a:r>
            <a:r>
              <a:rPr lang="en-US" sz="3000" dirty="0"/>
              <a:t>.</a:t>
            </a:r>
            <a:r>
              <a:rPr lang="en-US" sz="3000" dirty="0" smtClean="0"/>
              <a:t> </a:t>
            </a:r>
          </a:p>
          <a:p>
            <a:pPr marL="0" indent="0">
              <a:buNone/>
            </a:pPr>
            <a:endParaRPr lang="en-US" sz="3000" dirty="0"/>
          </a:p>
          <a:p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Q&amp;A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54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000" dirty="0" smtClean="0"/>
              <a:t>Throughout the Q&amp;A discussion, we will show topic-based slides with the titles of relevant resources that can be found on our website at kff.org. </a:t>
            </a:r>
          </a:p>
          <a:p>
            <a:endParaRPr lang="en-US" sz="3000" dirty="0"/>
          </a:p>
          <a:p>
            <a:r>
              <a:rPr lang="en-US" sz="3000" dirty="0" smtClean="0"/>
              <a:t>All slides will be available online after the webinar presentation is over. </a:t>
            </a:r>
            <a:endParaRPr lang="en-US" sz="30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RESOURCES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87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8" t="2148"/>
          <a:stretch/>
        </p:blipFill>
        <p:spPr>
          <a:xfrm>
            <a:off x="762001" y="1437825"/>
            <a:ext cx="3438524" cy="417897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9" name="Text Placeholder 1"/>
          <p:cNvSpPr txBox="1">
            <a:spLocks/>
          </p:cNvSpPr>
          <p:nvPr/>
        </p:nvSpPr>
        <p:spPr>
          <a:xfrm>
            <a:off x="91440" y="6248400"/>
            <a:ext cx="7987413" cy="526643"/>
          </a:xfrm>
          <a:prstGeom prst="rect">
            <a:avLst/>
          </a:prstGeom>
        </p:spPr>
        <p:txBody>
          <a:bodyPr anchor="b" anchorCtr="0"/>
          <a:lstStyle>
            <a:lvl1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sz="1400" kern="0" dirty="0" smtClean="0">
                <a:solidFill>
                  <a:srgbClr val="000000"/>
                </a:solidFill>
              </a:rPr>
              <a:t>Examples of these embedded resources:</a:t>
            </a:r>
            <a:br>
              <a:rPr lang="en-US" sz="1400" kern="0" dirty="0" smtClean="0">
                <a:solidFill>
                  <a:srgbClr val="000000"/>
                </a:solidFill>
              </a:rPr>
            </a:br>
            <a:r>
              <a:rPr lang="en-US" sz="1400" kern="0" dirty="0" smtClean="0">
                <a:solidFill>
                  <a:srgbClr val="000000"/>
                </a:solidFill>
              </a:rPr>
              <a:t>Kera.org: </a:t>
            </a:r>
            <a:r>
              <a:rPr lang="en-US" sz="1300" u="sng" kern="0" dirty="0" smtClean="0">
                <a:solidFill>
                  <a:srgbClr val="000000"/>
                </a:solidFill>
                <a:hlinkClick r:id="rId3"/>
              </a:rPr>
              <a:t>http://breakthroughs.kera.org/obamacare-101-how-the-texas-health-insurance-marketplace-will-work</a:t>
            </a:r>
            <a:endParaRPr lang="en-US" sz="1300" kern="0" dirty="0" smtClean="0">
              <a:solidFill>
                <a:srgbClr val="000000"/>
              </a:solidFill>
            </a:endParaRPr>
          </a:p>
          <a:p>
            <a:r>
              <a:rPr lang="en-US" sz="1400" kern="0" dirty="0" err="1" smtClean="0">
                <a:solidFill>
                  <a:srgbClr val="000000"/>
                </a:solidFill>
              </a:rPr>
              <a:t>CNNMoney</a:t>
            </a:r>
            <a:r>
              <a:rPr lang="en-US" sz="1400" kern="0" dirty="0" smtClean="0">
                <a:solidFill>
                  <a:srgbClr val="000000"/>
                </a:solidFill>
              </a:rPr>
              <a:t>: </a:t>
            </a:r>
            <a:r>
              <a:rPr lang="en-US" sz="1400" u="sng" kern="0" dirty="0" smtClean="0">
                <a:solidFill>
                  <a:srgbClr val="000000"/>
                </a:solidFill>
                <a:hlinkClick r:id="rId4"/>
              </a:rPr>
              <a:t>http://economy.money.cnn.com/2013/07/18/obamacare/</a:t>
            </a:r>
            <a:endParaRPr lang="en-US" sz="1400" kern="0" dirty="0">
              <a:solidFill>
                <a:srgbClr val="000000"/>
              </a:solidFill>
            </a:endParaRPr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91441" y="76200"/>
            <a:ext cx="7757160" cy="609600"/>
          </a:xfrm>
        </p:spPr>
        <p:txBody>
          <a:bodyPr/>
          <a:lstStyle/>
          <a:p>
            <a:pPr algn="ctr"/>
            <a:r>
              <a:rPr lang="en-US" dirty="0" smtClean="0"/>
              <a:t>FEATURE OUR RESOURCES ON YOUR SITE FOR FREE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25" t="1910" r="27708" b="1646"/>
          <a:stretch/>
        </p:blipFill>
        <p:spPr>
          <a:xfrm>
            <a:off x="5159161" y="1437825"/>
            <a:ext cx="3244920" cy="419073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457200" y="914400"/>
            <a:ext cx="3429000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  <a:latin typeface="Calibri" pitchFamily="34" charset="0"/>
                <a:cs typeface="Meta Offc Pro"/>
              </a:rPr>
              <a:t>Health Reform Subsidy Calculator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00600" y="914400"/>
            <a:ext cx="1691474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  <a:latin typeface="Calibri" pitchFamily="34" charset="0"/>
                <a:cs typeface="Meta Offc Pro"/>
              </a:rPr>
              <a:t>Animated Video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88429" y="5474670"/>
            <a:ext cx="3429000" cy="307777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u="sng" dirty="0" smtClean="0">
                <a:solidFill>
                  <a:srgbClr val="000000"/>
                </a:solidFill>
              </a:rPr>
              <a:t>kff.org/</a:t>
            </a:r>
            <a:r>
              <a:rPr lang="en-US" sz="1400" b="1" u="sng" dirty="0" err="1" smtClean="0">
                <a:solidFill>
                  <a:srgbClr val="000000"/>
                </a:solidFill>
              </a:rPr>
              <a:t>youtoons</a:t>
            </a:r>
            <a:r>
              <a:rPr lang="en-US" sz="1400" b="1" u="sng" dirty="0" smtClean="0">
                <a:solidFill>
                  <a:srgbClr val="000000"/>
                </a:solidFill>
              </a:rPr>
              <a:t>-</a:t>
            </a:r>
            <a:r>
              <a:rPr lang="en-US" sz="1400" b="1" u="sng" dirty="0" err="1" smtClean="0">
                <a:solidFill>
                  <a:srgbClr val="000000"/>
                </a:solidFill>
              </a:rPr>
              <a:t>obamacare</a:t>
            </a:r>
            <a:r>
              <a:rPr lang="en-US" sz="1400" b="1" u="sng" dirty="0" smtClean="0">
                <a:solidFill>
                  <a:srgbClr val="000000"/>
                </a:solidFill>
              </a:rPr>
              <a:t>-video </a:t>
            </a:r>
            <a:endParaRPr lang="en-US" sz="1400" b="1" dirty="0" smtClean="0">
              <a:solidFill>
                <a:srgbClr val="000000"/>
              </a:solidFill>
              <a:latin typeface="Calibri" pitchFamily="34" charset="0"/>
              <a:cs typeface="Meta Offc Pro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1781" y="5474670"/>
            <a:ext cx="3952876" cy="307777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sz="1400" b="1" u="sng" dirty="0" smtClean="0">
                <a:solidFill>
                  <a:srgbClr val="000000"/>
                </a:solidFill>
              </a:rPr>
              <a:t>kff.org/interactive/subsidy-calculator </a:t>
            </a:r>
            <a:endParaRPr lang="en-US" sz="1400" b="1" dirty="0" smtClean="0">
              <a:solidFill>
                <a:srgbClr val="FFD204">
                  <a:lumMod val="20000"/>
                  <a:lumOff val="80000"/>
                </a:srgbClr>
              </a:solidFill>
              <a:latin typeface="Calibri" pitchFamily="34" charset="0"/>
              <a:cs typeface="Meta Offc Pro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6553200" y="2895600"/>
            <a:ext cx="658303" cy="658303"/>
            <a:chOff x="6172200" y="2895600"/>
            <a:chExt cx="685800" cy="685800"/>
          </a:xfrm>
        </p:grpSpPr>
        <p:sp>
          <p:nvSpPr>
            <p:cNvPr id="18" name="Oval 17"/>
            <p:cNvSpPr/>
            <p:nvPr/>
          </p:nvSpPr>
          <p:spPr>
            <a:xfrm>
              <a:off x="6172200" y="2895600"/>
              <a:ext cx="685800" cy="685800"/>
            </a:xfrm>
            <a:prstGeom prst="ellipse">
              <a:avLst/>
            </a:prstGeom>
            <a:solidFill>
              <a:schemeClr val="tx1">
                <a:lumMod val="50000"/>
                <a:lumOff val="50000"/>
                <a:alpha val="83000"/>
              </a:schemeClr>
            </a:solidFill>
            <a:ln w="3175"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9" name="Isosceles Triangle 18"/>
            <p:cNvSpPr/>
            <p:nvPr/>
          </p:nvSpPr>
          <p:spPr>
            <a:xfrm rot="5400000">
              <a:off x="6370320" y="3046095"/>
              <a:ext cx="441960" cy="381000"/>
            </a:xfrm>
            <a:prstGeom prst="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307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Contact: Tina Hoff, Senior Vice President &amp; Director of Health Communication and Media Partnerships </a:t>
            </a:r>
          </a:p>
          <a:p>
            <a:pPr marL="0" indent="0">
              <a:buNone/>
            </a:pPr>
            <a:r>
              <a:rPr lang="en-US" sz="2500" dirty="0" smtClean="0"/>
              <a:t>	Based in Menlo Park, California headquarters</a:t>
            </a:r>
          </a:p>
          <a:p>
            <a:pPr marL="0" indent="0">
              <a:buNone/>
            </a:pPr>
            <a:r>
              <a:rPr lang="en-US" sz="2500" dirty="0"/>
              <a:t>	</a:t>
            </a:r>
            <a:r>
              <a:rPr lang="en-US" sz="2500" dirty="0" smtClean="0"/>
              <a:t>Email</a:t>
            </a:r>
            <a:r>
              <a:rPr lang="en-US" sz="2500" dirty="0"/>
              <a:t>: </a:t>
            </a:r>
            <a:r>
              <a:rPr lang="en-US" sz="2500" b="1" dirty="0" smtClean="0"/>
              <a:t>THoff@kff.org</a:t>
            </a:r>
            <a:endParaRPr lang="en-US" sz="2500" b="1" dirty="0"/>
          </a:p>
          <a:p>
            <a:endParaRPr lang="en-US" sz="2800" dirty="0"/>
          </a:p>
          <a:p>
            <a:r>
              <a:rPr lang="en-US" sz="2800" dirty="0"/>
              <a:t>More Health Reform </a:t>
            </a:r>
            <a:r>
              <a:rPr lang="en-US" sz="2800" dirty="0" smtClean="0"/>
              <a:t>Information: </a:t>
            </a:r>
            <a:endParaRPr lang="en-US" sz="2800" dirty="0"/>
          </a:p>
          <a:p>
            <a:pPr marL="457200" lvl="1" indent="0">
              <a:buNone/>
            </a:pPr>
            <a:r>
              <a:rPr lang="en-US" sz="2800" dirty="0" smtClean="0"/>
              <a:t>kff.org/health-reform</a:t>
            </a:r>
          </a:p>
          <a:p>
            <a:pPr lvl="1"/>
            <a:endParaRPr lang="en-US" sz="2800" dirty="0"/>
          </a:p>
          <a:p>
            <a:r>
              <a:rPr lang="en-US" sz="2800" dirty="0" smtClean="0"/>
              <a:t>Resources for Consumers: </a:t>
            </a:r>
            <a:endParaRPr lang="en-US" sz="2800" dirty="0"/>
          </a:p>
          <a:p>
            <a:pPr marL="457200" lvl="1" indent="0">
              <a:buNone/>
            </a:pPr>
            <a:r>
              <a:rPr lang="en-US" sz="2800" dirty="0" smtClean="0"/>
              <a:t>kff.org/</a:t>
            </a:r>
            <a:r>
              <a:rPr lang="en-US" sz="2800" dirty="0" err="1" smtClean="0"/>
              <a:t>aca</a:t>
            </a:r>
            <a:r>
              <a:rPr lang="en-US" sz="2800" dirty="0" smtClean="0"/>
              <a:t>-consumer-resources</a:t>
            </a:r>
            <a:endParaRPr lang="en-US" sz="2800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MORE INFORMATION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30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 algn="ctr">
              <a:buNone/>
            </a:pPr>
            <a:endParaRPr lang="en-US" sz="5000" b="1" dirty="0" smtClean="0"/>
          </a:p>
          <a:p>
            <a:pPr marL="0" lvl="1" indent="0" algn="ctr">
              <a:buNone/>
            </a:pPr>
            <a:r>
              <a:rPr lang="en-US" sz="5000" b="1" dirty="0" smtClean="0"/>
              <a:t>kff.org/</a:t>
            </a:r>
            <a:r>
              <a:rPr lang="en-US" sz="5000" b="1" dirty="0" err="1" smtClean="0"/>
              <a:t>aca-univision</a:t>
            </a:r>
            <a:r>
              <a:rPr lang="en-US" sz="5000" b="1" dirty="0" smtClean="0"/>
              <a:t> </a:t>
            </a:r>
            <a:endParaRPr lang="en-US" sz="5000" b="1" dirty="0"/>
          </a:p>
          <a:p>
            <a:endParaRPr lang="en-US" sz="3000" dirty="0" smtClean="0"/>
          </a:p>
          <a:p>
            <a:endParaRPr lang="en-US" sz="3000" dirty="0" smtClean="0"/>
          </a:p>
          <a:p>
            <a:r>
              <a:rPr lang="en-US" sz="3000" dirty="0" smtClean="0"/>
              <a:t>The full webinar presentation and PowerPoint slides will be posted by tomorrow morning. </a:t>
            </a:r>
          </a:p>
          <a:p>
            <a:endParaRPr lang="en-US" sz="3000" dirty="0" smtClean="0"/>
          </a:p>
          <a:p>
            <a:pPr marL="0" indent="0">
              <a:buNone/>
            </a:pPr>
            <a:endParaRPr lang="en-US" sz="3000" dirty="0"/>
          </a:p>
          <a:p>
            <a:endParaRPr lang="en-US" sz="30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WEBINAR WILL BE ARCHIVED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02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455920"/>
          </a:xfrm>
        </p:spPr>
        <p:txBody>
          <a:bodyPr/>
          <a:lstStyle/>
          <a:p>
            <a:r>
              <a:rPr lang="en-US" sz="2500" dirty="0" smtClean="0"/>
              <a:t>Now Available </a:t>
            </a:r>
          </a:p>
          <a:p>
            <a:pPr lvl="1"/>
            <a:r>
              <a:rPr lang="en-US" sz="2300" dirty="0" smtClean="0"/>
              <a:t>Video: La </a:t>
            </a:r>
            <a:r>
              <a:rPr lang="en-US" sz="2300" dirty="0" err="1" smtClean="0"/>
              <a:t>Reforma</a:t>
            </a:r>
            <a:r>
              <a:rPr lang="en-US" sz="2300" dirty="0" smtClean="0"/>
              <a:t> del </a:t>
            </a:r>
            <a:r>
              <a:rPr lang="en-US" sz="2300" dirty="0" err="1" smtClean="0"/>
              <a:t>Cuidado</a:t>
            </a:r>
            <a:r>
              <a:rPr lang="en-US" sz="2300" dirty="0" smtClean="0"/>
              <a:t> de la </a:t>
            </a:r>
            <a:r>
              <a:rPr lang="en-US" sz="2300" dirty="0" err="1" smtClean="0"/>
              <a:t>Salud</a:t>
            </a:r>
            <a:r>
              <a:rPr lang="en-US" sz="2300" dirty="0" smtClean="0"/>
              <a:t> </a:t>
            </a:r>
            <a:r>
              <a:rPr lang="en-US" sz="2300" dirty="0" err="1" smtClean="0"/>
              <a:t>Llega</a:t>
            </a:r>
            <a:r>
              <a:rPr lang="en-US" sz="2300" dirty="0" smtClean="0"/>
              <a:t> al </a:t>
            </a:r>
            <a:r>
              <a:rPr lang="en-US" sz="2300" dirty="0" err="1" smtClean="0"/>
              <a:t>Publico</a:t>
            </a:r>
            <a:endParaRPr lang="en-US" sz="2300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sz="2500" dirty="0" smtClean="0"/>
              <a:t>Coming Soon!</a:t>
            </a:r>
          </a:p>
          <a:p>
            <a:pPr lvl="1"/>
            <a:r>
              <a:rPr lang="en-US" dirty="0" smtClean="0"/>
              <a:t>Spanish language version of the second animated </a:t>
            </a:r>
            <a:r>
              <a:rPr lang="en-US" dirty="0" err="1" smtClean="0"/>
              <a:t>YouToons</a:t>
            </a:r>
            <a:r>
              <a:rPr lang="en-US" dirty="0" smtClean="0"/>
              <a:t> video, “The </a:t>
            </a:r>
            <a:r>
              <a:rPr lang="en-US" dirty="0" err="1" smtClean="0"/>
              <a:t>YouToons</a:t>
            </a:r>
            <a:r>
              <a:rPr lang="en-US" dirty="0" smtClean="0"/>
              <a:t> Get Ready for </a:t>
            </a:r>
            <a:r>
              <a:rPr lang="en-US" dirty="0" err="1" smtClean="0"/>
              <a:t>Obamacare</a:t>
            </a:r>
            <a:r>
              <a:rPr lang="en-US" dirty="0" smtClean="0"/>
              <a:t>: Health Insurance Changes Coming Your Way Under the Affordable Care Act” – released in July 2013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Spanish language version of our most popular resource, the Subsidy Calculator</a:t>
            </a:r>
            <a:endParaRPr lang="en-US" dirty="0"/>
          </a:p>
          <a:p>
            <a:pPr lvl="2"/>
            <a:endParaRPr lang="en-US" sz="1800" dirty="0" smtClean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SPANISH LANGUAGE RESOURCES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5257800"/>
            <a:ext cx="2552700" cy="17018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3505200"/>
            <a:ext cx="2743206" cy="182880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914400"/>
            <a:ext cx="3570194" cy="2192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007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91440" y="838200"/>
            <a:ext cx="8961120" cy="5288280"/>
          </a:xfrm>
        </p:spPr>
        <p:txBody>
          <a:bodyPr/>
          <a:lstStyle/>
          <a:p>
            <a:r>
              <a:rPr lang="en-US" dirty="0"/>
              <a:t>Health Coverage for the Hispanic Population Today and Under the Affordable Care Act</a:t>
            </a:r>
          </a:p>
          <a:p>
            <a:endParaRPr lang="en-US" dirty="0" smtClean="0"/>
          </a:p>
          <a:p>
            <a:r>
              <a:rPr lang="en-US" dirty="0"/>
              <a:t>The Impact of Current State Medicaid Expansion Decisions on Coverage by Race and </a:t>
            </a:r>
            <a:r>
              <a:rPr lang="en-US" dirty="0" smtClean="0"/>
              <a:t>Ethnicity</a:t>
            </a:r>
          </a:p>
          <a:p>
            <a:endParaRPr lang="en-US" dirty="0"/>
          </a:p>
          <a:p>
            <a:r>
              <a:rPr lang="en-US" dirty="0"/>
              <a:t>Characteristics of Uninsured Low-Income Adults</a:t>
            </a:r>
          </a:p>
          <a:p>
            <a:endParaRPr lang="en-US" dirty="0" smtClean="0"/>
          </a:p>
          <a:p>
            <a:r>
              <a:rPr lang="en-US" dirty="0"/>
              <a:t>The Uninsured And The Difference Health Insurance </a:t>
            </a:r>
            <a:r>
              <a:rPr lang="en-US" dirty="0" smtClean="0"/>
              <a:t>Makes</a:t>
            </a:r>
          </a:p>
          <a:p>
            <a:endParaRPr lang="en-US" dirty="0" smtClean="0"/>
          </a:p>
          <a:p>
            <a:r>
              <a:rPr lang="en-US" dirty="0"/>
              <a:t>Health Coverage by Race and Ethnicity: The Potential Impact of the Affordable Care </a:t>
            </a:r>
            <a:r>
              <a:rPr lang="en-US" dirty="0" smtClean="0"/>
              <a:t>Act</a:t>
            </a:r>
          </a:p>
          <a:p>
            <a:endParaRPr lang="en-US" dirty="0"/>
          </a:p>
          <a:p>
            <a:r>
              <a:rPr lang="en-US" dirty="0"/>
              <a:t>Impact of the Medicaid Expansion for Low-Income Communities of Color Across States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3000" dirty="0" smtClean="0">
                <a:hlinkClick r:id="rId2"/>
              </a:rPr>
              <a:t>www.kff.org/disparities-policy</a:t>
            </a:r>
            <a:r>
              <a:rPr lang="en-US" sz="3000" dirty="0" smtClean="0"/>
              <a:t> </a:t>
            </a:r>
            <a:endParaRPr lang="en-US" sz="3000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 ON HEALTH DISPARITIES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7089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500" dirty="0" err="1" smtClean="0"/>
              <a:t>Infographic</a:t>
            </a:r>
            <a:r>
              <a:rPr lang="en-US" sz="2500" dirty="0" smtClean="0"/>
              <a:t>: Employer Responsibility Under the Affordable Care Act</a:t>
            </a:r>
          </a:p>
          <a:p>
            <a:endParaRPr lang="en-US" sz="2500" dirty="0"/>
          </a:p>
          <a:p>
            <a:r>
              <a:rPr lang="en-US" sz="2500" dirty="0" smtClean="0"/>
              <a:t>2013 Annual Employer Health Benefits Survey</a:t>
            </a:r>
          </a:p>
          <a:p>
            <a:endParaRPr lang="en-US" sz="2500" dirty="0"/>
          </a:p>
          <a:p>
            <a:r>
              <a:rPr lang="en-US" sz="2500" dirty="0"/>
              <a:t>Summary of Coverage Provisions in the Patient Protection and Affordable Care Act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3000" dirty="0" smtClean="0">
                <a:hlinkClick r:id="rId2"/>
              </a:rPr>
              <a:t>www.kff.org/tag/employers</a:t>
            </a:r>
            <a:r>
              <a:rPr lang="en-US" sz="3000" dirty="0" smtClean="0"/>
              <a:t> </a:t>
            </a:r>
            <a:endParaRPr lang="en-US" sz="30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EMPLOYER MANDATE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228600"/>
            <a:ext cx="4525962" cy="5857890"/>
          </a:xfrm>
        </p:spPr>
      </p:pic>
    </p:spTree>
    <p:extLst>
      <p:ext uri="{BB962C8B-B14F-4D97-AF65-F5344CB8AC3E}">
        <p14:creationId xmlns:p14="http://schemas.microsoft.com/office/powerpoint/2010/main" val="132432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1440" y="838200"/>
            <a:ext cx="8961120" cy="5288280"/>
          </a:xfrm>
        </p:spPr>
        <p:txBody>
          <a:bodyPr/>
          <a:lstStyle/>
          <a:p>
            <a:r>
              <a:rPr lang="en-US" dirty="0" smtClean="0"/>
              <a:t>State Health Insurance Marketplace Profiles</a:t>
            </a:r>
            <a:endParaRPr lang="en-US" dirty="0"/>
          </a:p>
          <a:p>
            <a:endParaRPr lang="en-US" dirty="0" smtClean="0"/>
          </a:p>
          <a:p>
            <a:r>
              <a:rPr lang="en-US" dirty="0"/>
              <a:t>Table/Map: Status of State Action on the Medicaid Expansion Decision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Quantifying Tax Credits for People Now Buying Insurance on Their Own</a:t>
            </a:r>
          </a:p>
          <a:p>
            <a:endParaRPr lang="en-US" dirty="0" smtClean="0"/>
          </a:p>
          <a:p>
            <a:r>
              <a:rPr lang="en-US" dirty="0" smtClean="0"/>
              <a:t>Ensuring the Health Care Needs of Women: A Checklist for Health Exchanges</a:t>
            </a:r>
          </a:p>
          <a:p>
            <a:endParaRPr lang="en-US" dirty="0" smtClean="0"/>
          </a:p>
          <a:p>
            <a:r>
              <a:rPr lang="en-US" dirty="0" smtClean="0"/>
              <a:t>Navigator and In-Person Assistance Programs: A Snapshot of State Programs </a:t>
            </a:r>
          </a:p>
          <a:p>
            <a:endParaRPr lang="en-US" dirty="0" smtClean="0"/>
          </a:p>
          <a:p>
            <a:r>
              <a:rPr lang="en-US" dirty="0" smtClean="0"/>
              <a:t>Explaining Health Care Reform: Questions About Health Insurance Exchanges </a:t>
            </a:r>
          </a:p>
          <a:p>
            <a:endParaRPr lang="en-US" dirty="0" smtClean="0"/>
          </a:p>
          <a:p>
            <a:r>
              <a:rPr lang="en-US" dirty="0"/>
              <a:t>Consumer Assistance in Health Reform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3000" dirty="0" smtClean="0">
                <a:hlinkClick r:id="rId2"/>
              </a:rPr>
              <a:t>www.kff.org/tag/marketplaces</a:t>
            </a:r>
            <a:r>
              <a:rPr lang="en-US" sz="3000" dirty="0" smtClean="0"/>
              <a:t> </a:t>
            </a:r>
            <a:endParaRPr lang="en-US" sz="30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EXCHANGES/MARKETPLACES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551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Health Coverage for the Hispanic Population Today and Under the Affordable Care </a:t>
            </a:r>
            <a:r>
              <a:rPr lang="en-US" dirty="0" smtClean="0"/>
              <a:t>Act</a:t>
            </a:r>
          </a:p>
          <a:p>
            <a:endParaRPr lang="en-US" dirty="0"/>
          </a:p>
          <a:p>
            <a:r>
              <a:rPr lang="en-US" dirty="0"/>
              <a:t>Immigration Reform and Access to Health Coverage: Key Issues to </a:t>
            </a:r>
            <a:r>
              <a:rPr lang="en-US" dirty="0" smtClean="0"/>
              <a:t>Consider</a:t>
            </a:r>
          </a:p>
          <a:p>
            <a:endParaRPr lang="en-US" dirty="0"/>
          </a:p>
          <a:p>
            <a:r>
              <a:rPr lang="en-US" dirty="0"/>
              <a:t>Key Facts on Health Coverage for Low-Income Immigrants Today and Under the Affordable Care </a:t>
            </a:r>
            <a:r>
              <a:rPr lang="en-US" dirty="0" smtClean="0"/>
              <a:t>Act</a:t>
            </a:r>
          </a:p>
          <a:p>
            <a:endParaRPr lang="en-US" dirty="0"/>
          </a:p>
          <a:p>
            <a:r>
              <a:rPr lang="en-US" dirty="0"/>
              <a:t>Overview of Health Coverage for Individuals with Limited English Proficiency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3000" dirty="0" smtClean="0">
                <a:hlinkClick r:id="rId2"/>
              </a:rPr>
              <a:t>www.kff.org/tag/immigrants</a:t>
            </a:r>
            <a:r>
              <a:rPr lang="en-US" sz="3000" dirty="0" smtClean="0"/>
              <a:t> </a:t>
            </a:r>
            <a:endParaRPr lang="en-US" sz="3000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 ON IMMIGRANTS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70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000" dirty="0" err="1" smtClean="0"/>
              <a:t>Infographic</a:t>
            </a:r>
            <a:r>
              <a:rPr lang="en-US" sz="3000" dirty="0" smtClean="0"/>
              <a:t>: Visualizing Health Policy – Health Coverage Under the Affordable Care Act </a:t>
            </a:r>
          </a:p>
          <a:p>
            <a:endParaRPr lang="en-US" sz="3000" dirty="0" smtClean="0"/>
          </a:p>
          <a:p>
            <a:pPr marL="457200" lvl="1" indent="0">
              <a:buNone/>
            </a:pPr>
            <a:r>
              <a:rPr lang="en-US" sz="2400" dirty="0" smtClean="0"/>
              <a:t>kff.org/</a:t>
            </a:r>
            <a:r>
              <a:rPr lang="en-US" sz="2400" dirty="0" err="1" smtClean="0"/>
              <a:t>infographic</a:t>
            </a:r>
            <a:r>
              <a:rPr lang="en-US" sz="2400" dirty="0" smtClean="0"/>
              <a:t>/visualizing-health-policy-health-coverage-under-the-affordable-care-act-aca</a:t>
            </a:r>
            <a:endParaRPr lang="en-US" sz="2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INDIVIDUAL MANDATE</a:t>
            </a:r>
            <a:endParaRPr lang="en-US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544" y="1706563"/>
            <a:ext cx="3190875" cy="3810000"/>
          </a:xfrm>
        </p:spPr>
      </p:pic>
    </p:spTree>
    <p:extLst>
      <p:ext uri="{BB962C8B-B14F-4D97-AF65-F5344CB8AC3E}">
        <p14:creationId xmlns:p14="http://schemas.microsoft.com/office/powerpoint/2010/main" val="1473647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Quizzes on Women’s Health, Health Reform/ACA, Uninsured, Medicaid, Medicare</a:t>
            </a:r>
          </a:p>
          <a:p>
            <a:endParaRPr lang="en-US" dirty="0" smtClean="0"/>
          </a:p>
          <a:p>
            <a:r>
              <a:rPr lang="en-US" dirty="0" smtClean="0"/>
              <a:t>Health Reform Implementation Timeline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Health Poll Question Finder</a:t>
            </a:r>
            <a:endParaRPr lang="en-US" dirty="0"/>
          </a:p>
          <a:p>
            <a:endParaRPr lang="en-US" sz="2000" dirty="0" smtClean="0"/>
          </a:p>
          <a:p>
            <a:r>
              <a:rPr lang="en-US" dirty="0" smtClean="0"/>
              <a:t>Zooming In On Health Reform Tool</a:t>
            </a:r>
            <a:endParaRPr lang="en-US" dirty="0"/>
          </a:p>
          <a:p>
            <a:endParaRPr lang="en-US" dirty="0"/>
          </a:p>
          <a:p>
            <a:r>
              <a:rPr lang="en-US" dirty="0" err="1" smtClean="0"/>
              <a:t>Infographic</a:t>
            </a:r>
            <a:r>
              <a:rPr lang="en-US" dirty="0" smtClean="0"/>
              <a:t>: Medicaid Spending &amp; Enrollment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3000" dirty="0" smtClean="0">
                <a:hlinkClick r:id="rId2"/>
              </a:rPr>
              <a:t>www.kff.org/graphics/search</a:t>
            </a:r>
            <a:r>
              <a:rPr lang="en-US" sz="3000" dirty="0">
                <a:hlinkClick r:id="rId2"/>
              </a:rPr>
              <a:t>/</a:t>
            </a:r>
            <a:endParaRPr lang="en-US" sz="30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INTERACTIVE RESOURCES: Quizzes, </a:t>
            </a:r>
            <a:r>
              <a:rPr lang="en-US" dirty="0" err="1" smtClean="0"/>
              <a:t>Infographics</a:t>
            </a:r>
            <a:r>
              <a:rPr lang="en-US" dirty="0"/>
              <a:t> </a:t>
            </a:r>
            <a:r>
              <a:rPr lang="en-US" dirty="0" smtClean="0"/>
              <a:t>&amp; More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80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1440" y="762000"/>
            <a:ext cx="8961120" cy="5364480"/>
          </a:xfrm>
        </p:spPr>
        <p:txBody>
          <a:bodyPr/>
          <a:lstStyle/>
          <a:p>
            <a:r>
              <a:rPr lang="en-US" dirty="0" smtClean="0"/>
              <a:t>Issue Brief: What is Medicaid’s Impact on Access to Care, Health Outcomes, and Quality of Care? Setting the Record Straight on Evidence</a:t>
            </a:r>
          </a:p>
          <a:p>
            <a:endParaRPr lang="en-US" sz="1400" dirty="0" smtClean="0"/>
          </a:p>
          <a:p>
            <a:r>
              <a:rPr lang="en-US" dirty="0"/>
              <a:t>Issue Brief: Analyzing the Impact of State Medicaid Expansion </a:t>
            </a:r>
            <a:r>
              <a:rPr lang="en-US" dirty="0" smtClean="0"/>
              <a:t>Decisions</a:t>
            </a:r>
          </a:p>
          <a:p>
            <a:endParaRPr lang="en-US" sz="1400" dirty="0"/>
          </a:p>
          <a:p>
            <a:r>
              <a:rPr lang="en-US" dirty="0" smtClean="0"/>
              <a:t>Report: State and Local Coverage Changes Under Full Implementation of the Affordable Care Act</a:t>
            </a:r>
          </a:p>
          <a:p>
            <a:endParaRPr lang="en-US" sz="1400" dirty="0" smtClean="0"/>
          </a:p>
          <a:p>
            <a:r>
              <a:rPr lang="en-US" dirty="0" smtClean="0"/>
              <a:t>Report: The Cost of Not Expanding Medicaid </a:t>
            </a:r>
          </a:p>
          <a:p>
            <a:endParaRPr lang="en-US" sz="1400" dirty="0" smtClean="0"/>
          </a:p>
          <a:p>
            <a:r>
              <a:rPr lang="en-US" dirty="0" smtClean="0"/>
              <a:t>Issue Brief: The Impact of Current State Medicaid Expansion Decisions on Coverage by Race and Ethnicity</a:t>
            </a:r>
          </a:p>
          <a:p>
            <a:endParaRPr lang="en-US" sz="1400" dirty="0" smtClean="0"/>
          </a:p>
          <a:p>
            <a:r>
              <a:rPr lang="en-US" dirty="0" smtClean="0"/>
              <a:t>Issue Brief: Key Lessons from Medicaid and CHIP for Outreach and Enrollment Under the Affordable Care Act</a:t>
            </a:r>
          </a:p>
          <a:p>
            <a:endParaRPr lang="en-US" sz="1300" dirty="0" smtClean="0"/>
          </a:p>
          <a:p>
            <a:r>
              <a:rPr lang="en-US" dirty="0" smtClean="0"/>
              <a:t>Fact Sheet: Medicaid and Its Role in State/Federal Budgets and Health Reform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3000" dirty="0">
                <a:hlinkClick r:id="rId2"/>
              </a:rPr>
              <a:t>http://www.kff.org/medicaid</a:t>
            </a:r>
            <a:r>
              <a:rPr lang="en-US" sz="3000" dirty="0" smtClean="0">
                <a:hlinkClick r:id="rId2"/>
              </a:rPr>
              <a:t>/</a:t>
            </a:r>
            <a:endParaRPr lang="en-US" sz="30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MEDICAID EXPANSION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15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500" dirty="0" smtClean="0"/>
              <a:t>Kaiser Health Tracking Polls</a:t>
            </a:r>
          </a:p>
          <a:p>
            <a:endParaRPr lang="en-US" sz="3500" dirty="0" smtClean="0"/>
          </a:p>
          <a:p>
            <a:r>
              <a:rPr lang="en-US" sz="3500" dirty="0"/>
              <a:t>Public Opinion Polling on Raising the Age of Medicare Eligibility: Historic Trends and Current </a:t>
            </a:r>
            <a:r>
              <a:rPr lang="en-US" sz="3500" dirty="0" smtClean="0"/>
              <a:t>Nuances</a:t>
            </a:r>
          </a:p>
          <a:p>
            <a:endParaRPr lang="en-US" sz="3500" dirty="0"/>
          </a:p>
          <a:p>
            <a:r>
              <a:rPr lang="en-US" sz="3500" dirty="0" smtClean="0"/>
              <a:t>Health Poll Question Finder</a:t>
            </a:r>
            <a:endParaRPr lang="en-US" sz="35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3000" dirty="0" smtClean="0">
                <a:hlinkClick r:id="rId2"/>
              </a:rPr>
              <a:t>www.kff.org/polling</a:t>
            </a:r>
            <a:r>
              <a:rPr lang="en-US" sz="3000" dirty="0" smtClean="0"/>
              <a:t> </a:t>
            </a:r>
            <a:endParaRPr lang="en-US" sz="3000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INDEPENDENT, TRUSTED POLLING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315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1440" y="762000"/>
            <a:ext cx="8961120" cy="5364480"/>
          </a:xfrm>
        </p:spPr>
        <p:txBody>
          <a:bodyPr/>
          <a:lstStyle/>
          <a:p>
            <a:r>
              <a:rPr lang="en-US" sz="2200" dirty="0" smtClean="0"/>
              <a:t>Subsidy Calculator</a:t>
            </a:r>
          </a:p>
          <a:p>
            <a:endParaRPr lang="en-US" sz="2200" dirty="0"/>
          </a:p>
          <a:p>
            <a:r>
              <a:rPr lang="en-US" sz="2200" dirty="0"/>
              <a:t>An Early Look at Premiums and Insurer Participation in Health Insurance Marketplaces, </a:t>
            </a:r>
            <a:r>
              <a:rPr lang="en-US" sz="2200" dirty="0" smtClean="0"/>
              <a:t>2014</a:t>
            </a:r>
            <a:endParaRPr lang="en-US" sz="2200" dirty="0"/>
          </a:p>
          <a:p>
            <a:endParaRPr lang="en-US" sz="2200" dirty="0"/>
          </a:p>
          <a:p>
            <a:r>
              <a:rPr lang="en-US" sz="2200" dirty="0"/>
              <a:t>Quantifying Tax Credits for People Now Buying Insurance on Their Own </a:t>
            </a:r>
            <a:endParaRPr lang="en-US" sz="2200" dirty="0" smtClean="0"/>
          </a:p>
          <a:p>
            <a:endParaRPr lang="en-US" sz="2200" dirty="0" smtClean="0"/>
          </a:p>
          <a:p>
            <a:r>
              <a:rPr lang="en-US" sz="2200" dirty="0"/>
              <a:t>Explaining Health Care Reform: Questions About Health Insurance </a:t>
            </a:r>
            <a:r>
              <a:rPr lang="en-US" sz="2200" dirty="0" smtClean="0"/>
              <a:t>Subsidies</a:t>
            </a:r>
          </a:p>
          <a:p>
            <a:endParaRPr lang="en-US" sz="2200" dirty="0" smtClean="0"/>
          </a:p>
          <a:p>
            <a:r>
              <a:rPr lang="en-US" sz="2200" dirty="0"/>
              <a:t>The Flip Side of Higher Premiums: Better </a:t>
            </a:r>
            <a:r>
              <a:rPr lang="en-US" sz="2200" dirty="0" smtClean="0"/>
              <a:t>Coverage</a:t>
            </a:r>
          </a:p>
          <a:p>
            <a:endParaRPr lang="en-US" sz="2200" dirty="0" smtClean="0"/>
          </a:p>
          <a:p>
            <a:r>
              <a:rPr lang="en-US" sz="2200" dirty="0"/>
              <a:t>Why Premiums Will Change for People Who Now Have </a:t>
            </a:r>
            <a:r>
              <a:rPr lang="en-US" sz="2200" dirty="0" err="1"/>
              <a:t>Nongroup</a:t>
            </a:r>
            <a:r>
              <a:rPr lang="en-US" sz="2200" dirty="0"/>
              <a:t> Insurance</a:t>
            </a:r>
            <a:endParaRPr lang="en-US" sz="2200" dirty="0" smtClean="0"/>
          </a:p>
          <a:p>
            <a:endParaRPr lang="en-US" sz="3000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3000" dirty="0" smtClean="0">
                <a:hlinkClick r:id="rId2"/>
              </a:rPr>
              <a:t>www.kff.org/tag/subsidies</a:t>
            </a:r>
            <a:r>
              <a:rPr lang="en-US" sz="3000" dirty="0" smtClean="0"/>
              <a:t> </a:t>
            </a:r>
            <a:endParaRPr lang="en-US" sz="30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 CREDITS &amp; PREMIUMS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39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The next Univision webinar will be announced soon.</a:t>
            </a:r>
          </a:p>
          <a:p>
            <a:endParaRPr lang="en-US" sz="2800" dirty="0"/>
          </a:p>
          <a:p>
            <a:r>
              <a:rPr lang="en-US" sz="2800" dirty="0" smtClean="0"/>
              <a:t>To participate in other media-only webinars on the Affordable Care Act, please email </a:t>
            </a:r>
            <a:r>
              <a:rPr lang="en-US" sz="2800" b="1" dirty="0" smtClean="0"/>
              <a:t>ACAwebinars@kff.org</a:t>
            </a:r>
            <a:r>
              <a:rPr lang="en-US" sz="2800" dirty="0" smtClean="0"/>
              <a:t>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WEBINARS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7369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91440" y="838200"/>
            <a:ext cx="8961120" cy="5288280"/>
          </a:xfrm>
        </p:spPr>
        <p:txBody>
          <a:bodyPr/>
          <a:lstStyle/>
          <a:p>
            <a:r>
              <a:rPr lang="en-US" sz="2200" dirty="0"/>
              <a:t>To subscribe to KFF’s email alerts, please visit </a:t>
            </a:r>
            <a:r>
              <a:rPr lang="en-US" sz="2200" b="1" dirty="0"/>
              <a:t>http://profile.kff.org</a:t>
            </a:r>
            <a:r>
              <a:rPr lang="en-US" sz="2200" dirty="0"/>
              <a:t>. Be sure to designate yourself as media to receive press advisories and media-only invites. </a:t>
            </a:r>
          </a:p>
          <a:p>
            <a:endParaRPr lang="en-US" sz="2400" dirty="0"/>
          </a:p>
          <a:p>
            <a:r>
              <a:rPr lang="en-US" sz="2200" dirty="0" smtClean="0"/>
              <a:t>Follow us on Twitter: </a:t>
            </a:r>
            <a:r>
              <a:rPr lang="en-US" sz="2200" b="1" dirty="0" smtClean="0"/>
              <a:t>@</a:t>
            </a:r>
            <a:r>
              <a:rPr lang="en-US" sz="2200" b="1" dirty="0" err="1" smtClean="0"/>
              <a:t>KaiserFamFound</a:t>
            </a:r>
            <a:r>
              <a:rPr lang="en-US" sz="2200" b="1" dirty="0" smtClean="0"/>
              <a:t> </a:t>
            </a:r>
          </a:p>
          <a:p>
            <a:endParaRPr lang="en-US" sz="2200" dirty="0"/>
          </a:p>
          <a:p>
            <a:r>
              <a:rPr lang="en-US" sz="2200" dirty="0" smtClean="0"/>
              <a:t>Like our Page on Facebook: </a:t>
            </a:r>
            <a:r>
              <a:rPr lang="en-US" sz="2200" b="1" dirty="0" smtClean="0"/>
              <a:t>facebook.com/</a:t>
            </a:r>
            <a:r>
              <a:rPr lang="en-US" sz="2200" b="1" dirty="0" err="1" smtClean="0"/>
              <a:t>KaiserFamilyFoundation</a:t>
            </a:r>
            <a:endParaRPr lang="en-US" sz="2200" b="1" dirty="0" smtClean="0"/>
          </a:p>
          <a:p>
            <a:endParaRPr lang="en-US" sz="2200" dirty="0"/>
          </a:p>
          <a:p>
            <a:r>
              <a:rPr lang="en-US" sz="2200" dirty="0" smtClean="0"/>
              <a:t>Watch and Embed our Videos: </a:t>
            </a:r>
            <a:r>
              <a:rPr lang="en-US" sz="2200" b="1" dirty="0" smtClean="0"/>
              <a:t>youtube.com/</a:t>
            </a:r>
            <a:r>
              <a:rPr lang="en-US" sz="2200" b="1" dirty="0" err="1" smtClean="0"/>
              <a:t>kaiserfoundation</a:t>
            </a:r>
            <a:endParaRPr lang="en-US" sz="2200" b="1" dirty="0" smtClean="0"/>
          </a:p>
          <a:p>
            <a:endParaRPr lang="en-US" sz="2200" b="1" dirty="0"/>
          </a:p>
          <a:p>
            <a:r>
              <a:rPr lang="en-US" sz="2200" dirty="0" smtClean="0"/>
              <a:t>Share via LinkedIn: </a:t>
            </a:r>
            <a:r>
              <a:rPr lang="en-US" sz="2200" b="1" dirty="0" smtClean="0"/>
              <a:t>linkedin.com/company/</a:t>
            </a:r>
            <a:r>
              <a:rPr lang="en-US" sz="2200" b="1" dirty="0" err="1" smtClean="0"/>
              <a:t>kaiser</a:t>
            </a:r>
            <a:r>
              <a:rPr lang="en-US" sz="2200" b="1" dirty="0" smtClean="0"/>
              <a:t>-family-foundation</a:t>
            </a:r>
            <a:endParaRPr lang="en-US" sz="2200" b="1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KEEP IN TOUCH WITH US ONLINE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74601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with exhibit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with figure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itle pag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blank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2111</TotalTime>
  <Words>2622</Words>
  <Application>Microsoft Office PowerPoint</Application>
  <PresentationFormat>On-screen Show (4:3)</PresentationFormat>
  <Paragraphs>560</Paragraphs>
  <Slides>37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Default with exhibit #</vt:lpstr>
      <vt:lpstr>Default with figure #</vt:lpstr>
      <vt:lpstr>Title page</vt:lpstr>
      <vt:lpstr>blank</vt:lpstr>
      <vt:lpstr>Webinar for Univision: What Do Consumers Need to Know About Health Reform’s Private Coverage and Exchange Options?</vt:lpstr>
      <vt:lpstr>Today’s Speakers from the Kaiser Family Foundation</vt:lpstr>
      <vt:lpstr>Promoting Health Coverage through the ACA</vt:lpstr>
      <vt:lpstr>Most Uninsured Hispanics are at Income Levels that Qualify for Medicaid Expansion or Marketplace Subsidies</vt:lpstr>
      <vt:lpstr>ACA Medicaid Expansion Fills Current Gaps in Coverage</vt:lpstr>
      <vt:lpstr>Current Status of the Medicaid Expansion Decision, as of August 28, 2013</vt:lpstr>
      <vt:lpstr>In States That Do Not Expand Medicaid, There Will Be Large Gaps in Coverage for Low-Income Adults </vt:lpstr>
      <vt:lpstr>State Have Made Their Decisions for Creating Health Insurance Marketplaces</vt:lpstr>
      <vt:lpstr>The ACA Transforms the Marketplace and Medicaid Enrollment Experience for Individuals</vt:lpstr>
      <vt:lpstr>Single, Streamlined Application Will Make It Easier to Apply for Coverage</vt:lpstr>
      <vt:lpstr>The Federal Government and States Are Developing Multiple New Avenues for Consumer Assistance</vt:lpstr>
      <vt:lpstr>ACA Includes New Rules for Coverage in the Non-group Market</vt:lpstr>
      <vt:lpstr>Premium Tax Credit Subsidies Will Be Available on a Sliding Scale Based on Income </vt:lpstr>
      <vt:lpstr>Premium Subsidies Will Lower the Cost of Coverage for Many</vt:lpstr>
      <vt:lpstr>Some Low-Income Families Will Have Mixed Eligibility for Assistance</vt:lpstr>
      <vt:lpstr>Cost-sharing Subsidies to Reduce Deductibles, Copays Will Also Be Available</vt:lpstr>
      <vt:lpstr>PowerPoint Presentation</vt:lpstr>
      <vt:lpstr>PowerPoint Presentation</vt:lpstr>
      <vt:lpstr>Coming Changes to Employer-Sponsored Insurance</vt:lpstr>
      <vt:lpstr>Key Implementation Dates</vt:lpstr>
      <vt:lpstr>Q&amp;A</vt:lpstr>
      <vt:lpstr>ADDITIONAL RESOURCES</vt:lpstr>
      <vt:lpstr>FEATURE OUR RESOURCES ON YOUR SITE FOR FREE</vt:lpstr>
      <vt:lpstr>FOR MORE INFORMATION</vt:lpstr>
      <vt:lpstr>TODAY’S WEBINAR WILL BE ARCHIVED</vt:lpstr>
      <vt:lpstr>SPANISH LANGUAGE RESOURCES</vt:lpstr>
      <vt:lpstr>RESOURCES ON HEALTH DISPARITIES</vt:lpstr>
      <vt:lpstr>EMPLOYER MANDATE</vt:lpstr>
      <vt:lpstr>EXCHANGES/MARKETPLACES</vt:lpstr>
      <vt:lpstr>RESOURCES ON IMMIGRANTS</vt:lpstr>
      <vt:lpstr>INDIVIDUAL MANDATE</vt:lpstr>
      <vt:lpstr>INTERACTIVE RESOURCES: Quizzes, Infographics &amp; More </vt:lpstr>
      <vt:lpstr>MEDICAID EXPANSION</vt:lpstr>
      <vt:lpstr>INDEPENDENT, TRUSTED POLLING DATA</vt:lpstr>
      <vt:lpstr>TAX CREDITS &amp; PREMIUMS</vt:lpstr>
      <vt:lpstr>UPCOMING WEBINARS </vt:lpstr>
      <vt:lpstr>KEEP IN TOUCH WITH US ONLINE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ACA Overview</dc:title>
  <dc:creator>Jennifer Tolbert</dc:creator>
  <cp:lastModifiedBy>Amanda Keammerer</cp:lastModifiedBy>
  <cp:revision>84</cp:revision>
  <cp:lastPrinted>2013-09-04T13:26:19Z</cp:lastPrinted>
  <dcterms:created xsi:type="dcterms:W3CDTF">2013-08-27T14:50:32Z</dcterms:created>
  <dcterms:modified xsi:type="dcterms:W3CDTF">2013-09-05T16:00:54Z</dcterms:modified>
</cp:coreProperties>
</file>