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102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198992254251067"/>
          <c:y val="8.6868330450045522E-2"/>
          <c:w val="0.40837577235538852"/>
          <c:h val="0.7709797954881867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-0.16906755561241651"/>
                  <c:y val="-5.5024756293204385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3110883667253703E-2"/>
                  <c:y val="-0.18727904235547396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296656270683719E-2"/>
                  <c:y val="-2.5924533099411506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0236279064909837E-2"/>
                  <c:y val="-3.8217957662805467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rgbClr val="003399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Sheet1!$B$1:$G$1</c:f>
              <c:strCache>
                <c:ptCount val="5"/>
                <c:pt idx="0">
                  <c:v>Uninsured</c:v>
                </c:pt>
                <c:pt idx="1">
                  <c:v>Medicaid</c:v>
                </c:pt>
                <c:pt idx="2">
                  <c:v>Individual</c:v>
                </c:pt>
                <c:pt idx="3">
                  <c:v>Employer</c:v>
                </c:pt>
                <c:pt idx="4">
                  <c:v>Other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5"/>
                <c:pt idx="0">
                  <c:v>0.214</c:v>
                </c:pt>
                <c:pt idx="1">
                  <c:v>0.15329999999999999</c:v>
                </c:pt>
                <c:pt idx="2">
                  <c:v>7.0300000000000001E-2</c:v>
                </c:pt>
                <c:pt idx="3">
                  <c:v>0.54</c:v>
                </c:pt>
                <c:pt idx="4">
                  <c:v>2.3E-2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6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60841229592072E-2"/>
          <c:y val="5.5445881326545259E-2"/>
          <c:w val="0.85048543689320688"/>
          <c:h val="0.769565659131318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&lt;139% FPL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</c:dPt>
          <c:dLbls>
            <c:numFmt formatCode="0%" sourceLinked="0"/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1"/>
                <c:pt idx="0">
                  <c:v>13.3 Million Uninsured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1"/>
                <c:pt idx="0">
                  <c:v>0.58079999999999998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139%-399%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1"/>
                <c:pt idx="0">
                  <c:v>13.3 Million Uninsured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1"/>
                <c:pt idx="0">
                  <c:v>0.34649999999999997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400%+ FPL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1"/>
                <c:pt idx="0">
                  <c:v>13.3 Million Uninsured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1"/>
                <c:pt idx="0">
                  <c:v>7.2800000000000004E-2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87009152"/>
        <c:axId val="87010688"/>
      </c:barChart>
      <c:catAx>
        <c:axId val="8700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>
                <a:solidFill>
                  <a:schemeClr val="tx1"/>
                </a:solidFill>
              </a:defRPr>
            </a:pPr>
            <a:endParaRPr lang="en-US"/>
          </a:p>
        </c:txPr>
        <c:crossAx val="87010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701068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87009152"/>
        <c:crosses val="autoZero"/>
        <c:crossBetween val="between"/>
        <c:majorUnit val="0.2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9DC27-EC02-4DD7-B629-B09608054269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C14FA-BB11-4F1A-B457-6D83A0C86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9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B208CA-160D-4F22-87FC-39818378DA91}" type="slidenum">
              <a:rPr lang="en-US"/>
              <a:pPr/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 lIns="89611" tIns="44805" rIns="89611" bIns="44805"/>
          <a:lstStyle/>
          <a:p>
            <a:r>
              <a:rPr lang="en-US" dirty="0" smtClean="0"/>
              <a:t>So, in CA we expect to see a substantial reduction in uninsured.  These numbers are a little out of date.  In 2010, we had about a quarter of repro. age women uninsured.  </a:t>
            </a:r>
          </a:p>
          <a:p>
            <a:r>
              <a:rPr lang="en-US" dirty="0" smtClean="0"/>
              <a:t>Of that group, about 60% had incomes under the 138% threshold for the Medicaid expansion.  About a third had incomes between that and 400% of poverty, which is the group that should  get subsidies to purchase coverage in the exchanges.</a:t>
            </a:r>
          </a:p>
          <a:p>
            <a:endParaRPr lang="en-US" dirty="0"/>
          </a:p>
          <a:p>
            <a:r>
              <a:rPr lang="en-US" dirty="0" smtClean="0"/>
              <a:t>Now, this is an estimate and not everyone in these slices on the right will qualify for coverage.  I don’t have immigration status information here so can’t take that into account.  But in general, we estimate that about half of the current uninsured will qualify for Medicaid, and about 30% for subsidies in the exchange nationally. 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2E8B76F-D62C-46FB-AADA-94394C8F1D81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-31750"/>
            <a:ext cx="2133600" cy="365125"/>
          </a:xfrm>
          <a:prstGeom prst="rect">
            <a:avLst/>
          </a:prstGeom>
        </p:spPr>
        <p:txBody>
          <a:bodyPr/>
          <a:lstStyle/>
          <a:p>
            <a:fld id="{0261F836-C83F-4AD6-B83E-9AA2630D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0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2E8B76F-D62C-46FB-AADA-94394C8F1D81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-31750"/>
            <a:ext cx="2133600" cy="365125"/>
          </a:xfrm>
          <a:prstGeom prst="rect">
            <a:avLst/>
          </a:prstGeom>
        </p:spPr>
        <p:txBody>
          <a:bodyPr/>
          <a:lstStyle/>
          <a:p>
            <a:fld id="{0261F836-C83F-4AD6-B83E-9AA2630D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52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2E8B76F-D62C-46FB-AADA-94394C8F1D81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-31750"/>
            <a:ext cx="2133600" cy="365125"/>
          </a:xfrm>
          <a:prstGeom prst="rect">
            <a:avLst/>
          </a:prstGeom>
        </p:spPr>
        <p:txBody>
          <a:bodyPr/>
          <a:lstStyle/>
          <a:p>
            <a:fld id="{0261F836-C83F-4AD6-B83E-9AA2630D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40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8137" y="152400"/>
            <a:ext cx="8805863" cy="5715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Medicaid Expansion </a:t>
            </a:r>
            <a:r>
              <a:rPr lang="en-US" sz="3200" dirty="0" smtClean="0">
                <a:solidFill>
                  <a:schemeClr val="tx1"/>
                </a:solidFill>
              </a:rPr>
              <a:t>Could Cover Many Young Women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14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56825403"/>
              </p:ext>
            </p:extLst>
          </p:nvPr>
        </p:nvGraphicFramePr>
        <p:xfrm>
          <a:off x="-1857778" y="1410943"/>
          <a:ext cx="9191625" cy="486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Object 10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959613419"/>
              </p:ext>
            </p:extLst>
          </p:nvPr>
        </p:nvGraphicFramePr>
        <p:xfrm>
          <a:off x="4990133" y="1960005"/>
          <a:ext cx="3597275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38099" y="6279806"/>
            <a:ext cx="854930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50" b="0" dirty="0" smtClean="0">
                <a:latin typeface="+mj-lt"/>
              </a:rPr>
              <a:t>“Other” includes </a:t>
            </a:r>
            <a:r>
              <a:rPr lang="en-US" sz="1050" b="0" dirty="0">
                <a:latin typeface="+mj-lt"/>
              </a:rPr>
              <a:t>programs such </a:t>
            </a:r>
            <a:r>
              <a:rPr lang="en-US" sz="1050" b="0" dirty="0" smtClean="0">
                <a:latin typeface="+mj-lt"/>
              </a:rPr>
              <a:t>as Medicare </a:t>
            </a:r>
            <a:r>
              <a:rPr lang="en-US" sz="1050" b="0" dirty="0">
                <a:latin typeface="+mj-lt"/>
              </a:rPr>
              <a:t>and military-related coverage. </a:t>
            </a:r>
            <a:r>
              <a:rPr lang="en-US" sz="1050" b="0" dirty="0" smtClean="0">
                <a:latin typeface="+mj-lt"/>
              </a:rPr>
              <a:t>The federal poverty level for a family of three in 2011 was $18,530.           SOURCE</a:t>
            </a:r>
            <a:r>
              <a:rPr lang="en-US" sz="1050" dirty="0" smtClean="0">
                <a:latin typeface="+mj-lt"/>
              </a:rPr>
              <a:t>:</a:t>
            </a:r>
            <a:r>
              <a:rPr lang="en-US" sz="1050" b="0" dirty="0" smtClean="0">
                <a:latin typeface="+mj-lt"/>
              </a:rPr>
              <a:t> KFF/Urban </a:t>
            </a:r>
            <a:r>
              <a:rPr lang="en-US" sz="1050" b="0" dirty="0">
                <a:latin typeface="+mj-lt"/>
              </a:rPr>
              <a:t>Institute </a:t>
            </a:r>
            <a:r>
              <a:rPr lang="en-US" sz="1050" b="0" dirty="0" smtClean="0">
                <a:latin typeface="+mj-lt"/>
              </a:rPr>
              <a:t>(UI) tabulations </a:t>
            </a:r>
            <a:r>
              <a:rPr lang="en-US" sz="1050" b="0" dirty="0">
                <a:latin typeface="+mj-lt"/>
              </a:rPr>
              <a:t>of </a:t>
            </a:r>
            <a:r>
              <a:rPr lang="en-US" sz="1050" b="0" dirty="0" smtClean="0">
                <a:latin typeface="+mj-lt"/>
              </a:rPr>
              <a:t>2012 ASEC </a:t>
            </a:r>
            <a:r>
              <a:rPr lang="en-US" sz="1050" b="0" dirty="0">
                <a:latin typeface="+mj-lt"/>
              </a:rPr>
              <a:t>Supplement to the CPS revised data. 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856434" y="5706370"/>
            <a:ext cx="33718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dirty="0" smtClean="0">
                <a:latin typeface="+mj-lt"/>
              </a:rPr>
              <a:t>62.2 </a:t>
            </a:r>
            <a:r>
              <a:rPr lang="en-US" sz="1600" dirty="0">
                <a:latin typeface="+mj-lt"/>
              </a:rPr>
              <a:t>M</a:t>
            </a:r>
            <a:r>
              <a:rPr lang="en-US" sz="1600" dirty="0" smtClean="0">
                <a:latin typeface="+mj-lt"/>
              </a:rPr>
              <a:t>illion </a:t>
            </a:r>
            <a:r>
              <a:rPr lang="en-US" sz="1600" dirty="0">
                <a:latin typeface="+mj-lt"/>
              </a:rPr>
              <a:t>W</a:t>
            </a:r>
            <a:r>
              <a:rPr lang="en-US" sz="1600" dirty="0" smtClean="0">
                <a:latin typeface="+mj-lt"/>
              </a:rPr>
              <a:t>omen </a:t>
            </a:r>
            <a:r>
              <a:rPr lang="en-US" sz="1600" dirty="0">
                <a:latin typeface="+mj-lt"/>
              </a:rPr>
              <a:t>A</a:t>
            </a:r>
            <a:r>
              <a:rPr lang="en-US" sz="1600" dirty="0" smtClean="0">
                <a:latin typeface="+mj-lt"/>
              </a:rPr>
              <a:t>ges 15-44</a:t>
            </a:r>
            <a:endParaRPr lang="en-US" sz="1600" dirty="0">
              <a:latin typeface="+mj-lt"/>
            </a:endParaRPr>
          </a:p>
        </p:txBody>
      </p:sp>
      <p:sp>
        <p:nvSpPr>
          <p:cNvPr id="8199" name="Line 11"/>
          <p:cNvSpPr>
            <a:spLocks noChangeShapeType="1"/>
          </p:cNvSpPr>
          <p:nvPr/>
        </p:nvSpPr>
        <p:spPr bwMode="auto">
          <a:xfrm flipV="1">
            <a:off x="4419599" y="2209798"/>
            <a:ext cx="1447801" cy="58282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200" name="Line 12"/>
          <p:cNvSpPr>
            <a:spLocks noChangeShapeType="1"/>
          </p:cNvSpPr>
          <p:nvPr/>
        </p:nvSpPr>
        <p:spPr bwMode="auto">
          <a:xfrm>
            <a:off x="4038601" y="5103628"/>
            <a:ext cx="1828800" cy="60274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201" name="Text Box 13"/>
          <p:cNvSpPr txBox="1">
            <a:spLocks noChangeArrowheads="1"/>
          </p:cNvSpPr>
          <p:nvPr/>
        </p:nvSpPr>
        <p:spPr bwMode="auto">
          <a:xfrm>
            <a:off x="7442876" y="4414241"/>
            <a:ext cx="11857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dirty="0" smtClean="0">
                <a:latin typeface="+mj-lt"/>
                <a:cs typeface="Arial" charset="0"/>
              </a:rPr>
              <a:t>≤138% FPL </a:t>
            </a:r>
            <a:endParaRPr lang="en-US" sz="1400" b="1" dirty="0">
              <a:latin typeface="+mj-lt"/>
              <a:cs typeface="Arial" charset="0"/>
            </a:endParaRPr>
          </a:p>
        </p:txBody>
      </p:sp>
      <p:sp>
        <p:nvSpPr>
          <p:cNvPr id="8202" name="Text Box 14"/>
          <p:cNvSpPr txBox="1">
            <a:spLocks noChangeArrowheads="1"/>
          </p:cNvSpPr>
          <p:nvPr/>
        </p:nvSpPr>
        <p:spPr bwMode="auto">
          <a:xfrm>
            <a:off x="5257800" y="1481095"/>
            <a:ext cx="30956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u="sng" dirty="0" smtClean="0">
                <a:latin typeface="+mj-lt"/>
              </a:rPr>
              <a:t>Income Distribution of Uninsured Women, ages 15-44</a:t>
            </a:r>
            <a:endParaRPr lang="en-US" sz="1600" b="1" u="sng" dirty="0">
              <a:latin typeface="+mj-lt"/>
            </a:endParaRPr>
          </a:p>
        </p:txBody>
      </p:sp>
      <p:sp>
        <p:nvSpPr>
          <p:cNvPr id="8203" name="Text Box 15"/>
          <p:cNvSpPr txBox="1">
            <a:spLocks noChangeArrowheads="1"/>
          </p:cNvSpPr>
          <p:nvPr/>
        </p:nvSpPr>
        <p:spPr bwMode="auto">
          <a:xfrm>
            <a:off x="7522514" y="2792627"/>
            <a:ext cx="14706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dirty="0" smtClean="0">
                <a:latin typeface="+mj-lt"/>
              </a:rPr>
              <a:t>139-399% FPL</a:t>
            </a:r>
            <a:endParaRPr lang="en-US" sz="1400" b="1" dirty="0">
              <a:latin typeface="+mj-lt"/>
            </a:endParaRPr>
          </a:p>
        </p:txBody>
      </p:sp>
      <p:sp>
        <p:nvSpPr>
          <p:cNvPr id="8204" name="Text Box 16"/>
          <p:cNvSpPr txBox="1">
            <a:spLocks noChangeArrowheads="1"/>
          </p:cNvSpPr>
          <p:nvPr/>
        </p:nvSpPr>
        <p:spPr bwMode="auto">
          <a:xfrm>
            <a:off x="7526213" y="2166361"/>
            <a:ext cx="12416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u="sng" dirty="0" smtClean="0">
                <a:latin typeface="+mj-lt"/>
                <a:cs typeface="Arial" charset="0"/>
              </a:rPr>
              <a:t>&gt;</a:t>
            </a:r>
            <a:r>
              <a:rPr lang="en-US" sz="1400" b="1" dirty="0" smtClean="0">
                <a:latin typeface="+mj-lt"/>
                <a:cs typeface="Arial" charset="0"/>
              </a:rPr>
              <a:t> </a:t>
            </a:r>
            <a:r>
              <a:rPr lang="en-US" sz="1400" b="1" dirty="0">
                <a:latin typeface="+mj-lt"/>
                <a:cs typeface="Arial" charset="0"/>
              </a:rPr>
              <a:t>400</a:t>
            </a:r>
            <a:r>
              <a:rPr lang="en-US" sz="1400" b="1" dirty="0" smtClean="0">
                <a:latin typeface="+mj-lt"/>
                <a:cs typeface="Arial" charset="0"/>
              </a:rPr>
              <a:t>% FPL</a:t>
            </a:r>
            <a:endParaRPr lang="en-US" sz="1400" b="1" dirty="0">
              <a:latin typeface="+mj-lt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2" y="1173941"/>
            <a:ext cx="4417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Insurance Coverage of Women </a:t>
            </a:r>
            <a:r>
              <a:rPr lang="en-US" sz="1600" dirty="0">
                <a:latin typeface="+mj-lt"/>
              </a:rPr>
              <a:t>in </a:t>
            </a:r>
            <a:r>
              <a:rPr lang="en-US" sz="1600" dirty="0" smtClean="0">
                <a:latin typeface="+mj-lt"/>
              </a:rPr>
              <a:t>the U.S., </a:t>
            </a:r>
            <a:br>
              <a:rPr lang="en-US" sz="1600" dirty="0" smtClean="0">
                <a:latin typeface="+mj-lt"/>
              </a:rPr>
            </a:br>
            <a:r>
              <a:rPr lang="en-US" sz="1600" dirty="0" smtClean="0">
                <a:latin typeface="+mj-lt"/>
              </a:rPr>
              <a:t>ages 15-44, 2011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76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253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Medicaid Expansion Could Cover Many Young Women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Expansion Could Cover Many Young Women</dc:title>
  <dc:creator>Adara Beamesderfer</dc:creator>
  <cp:lastModifiedBy>Adara Beamesderfer</cp:lastModifiedBy>
  <cp:revision>3</cp:revision>
  <dcterms:created xsi:type="dcterms:W3CDTF">2013-09-18T18:21:06Z</dcterms:created>
  <dcterms:modified xsi:type="dcterms:W3CDTF">2013-09-18T18:27:44Z</dcterms:modified>
</cp:coreProperties>
</file>