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  <p:sldMasterId id="2147483668" r:id="rId2"/>
    <p:sldMasterId id="2147483673" r:id="rId3"/>
    <p:sldMasterId id="2147483666" r:id="rId4"/>
  </p:sldMasterIdLst>
  <p:notesMasterIdLst>
    <p:notesMasterId r:id="rId6"/>
  </p:notesMasterIdLst>
  <p:sldIdLst>
    <p:sldId id="27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8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vaccines/pubs/ACIP-list.htm" TargetMode="External"/><Relationship Id="rId2" Type="http://schemas.openxmlformats.org/officeDocument/2006/relationships/hyperlink" Target="http://www.uspreventiveservicestaskforce.org/recommendations.htm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hrsa.gov/womensguidelin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4098028"/>
              </p:ext>
            </p:extLst>
          </p:nvPr>
        </p:nvGraphicFramePr>
        <p:xfrm>
          <a:off x="76200" y="457201"/>
          <a:ext cx="8958579" cy="5105400"/>
        </p:xfrm>
        <a:graphic>
          <a:graphicData uri="http://schemas.openxmlformats.org/drawingml/2006/table">
            <a:tbl>
              <a:tblPr/>
              <a:tblGrid>
                <a:gridCol w="1494179"/>
                <a:gridCol w="1492556"/>
                <a:gridCol w="1193936"/>
                <a:gridCol w="1433373"/>
                <a:gridCol w="1791716"/>
                <a:gridCol w="1552819"/>
              </a:tblGrid>
              <a:tr h="2976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Cancer </a:t>
                      </a:r>
                    </a:p>
                  </a:txBody>
                  <a:tcPr marL="71099" marR="71099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Chronic Conditions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099" marR="71099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Immunizations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099" marR="71099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Healthy Behaviors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099" marR="71099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Pregnancy-Related**</a:t>
                      </a:r>
                    </a:p>
                  </a:txBody>
                  <a:tcPr marL="71099" marR="71099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Reproductive Health</a:t>
                      </a:r>
                    </a:p>
                  </a:txBody>
                  <a:tcPr marL="71099" marR="71099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807705">
                <a:tc>
                  <a:txBody>
                    <a:bodyPr/>
                    <a:lstStyle/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Breast Cancer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182880" marR="0" lvl="0" indent="-18288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–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Mammography for women 40+*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82880" marR="0" lvl="0" indent="-18288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–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Genetic (BRCA) screening and counseling</a:t>
                      </a:r>
                    </a:p>
                    <a:p>
                      <a:pPr marL="182880" marR="0" lvl="0" indent="-18288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–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Preventive medication counseling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Cervical Cancer</a:t>
                      </a:r>
                    </a:p>
                    <a:p>
                      <a:pPr marL="182880" marR="0" lvl="0" indent="-18288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‒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Pap testing (women 21+ )</a:t>
                      </a:r>
                    </a:p>
                    <a:p>
                      <a:pPr marL="182880" marR="0" lvl="0" indent="-18288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‒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High-risk HPV DNA testing 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Calibri" pitchFamily="34" charset="0"/>
                        </a:rPr>
                        <a:t>♀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05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Colorectal Cancer</a:t>
                      </a:r>
                    </a:p>
                    <a:p>
                      <a:pPr marL="201168" marR="0" lvl="0" indent="-20116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One of following: fecal occult blood testing, colonoscopy, sigmoidoscopy 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1099" marR="71099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Cardiovascular health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Hypertension screening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Lipid disorders screenings 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Aspirin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Type 2 Diabetes screening (adults w/ elevated blood pressure)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Depression screening (adults, when follow up supports available)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Osteoporosis screening (all women 65+, women 60+ at high risk)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Obesity </a:t>
                      </a:r>
                      <a:b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Screening  (all adults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),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Counseling,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and behavioral interventions (obese adults)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1099" marR="71099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Td booster, </a:t>
                      </a:r>
                      <a:r>
                        <a:rPr kumimoji="0" 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Tdap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MMR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Meningococcal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Hepatitis A, B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Pneumococcal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Zoster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Influenza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Varicella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HPV (women and men 19-26)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099" marR="71099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Alcohol misuse screening and counseling (all adults)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Intensive healthy diet counseling (adults w/high cholesterol, CVD risk factors, diet-related chronic disease)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Tobacco counseling and cessation interventions  (all adults)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Interpersonal and domestic violence screening and counseling (women 18-64)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♀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Well-woman visits (women 18-64) 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Calibri" pitchFamily="34" charset="0"/>
                        </a:rPr>
                        <a:t>♀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1099" marR="71099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Tobacco and cessation interventions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endParaRPr kumimoji="0" lang="en-US" sz="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Alcohol misuse screening/counseling 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endParaRPr kumimoji="0" lang="en-US" sz="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Rh incompatibility screening 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endParaRPr kumimoji="0" lang="en-US" sz="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201168" marR="0" lvl="0" indent="-20116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Gestational diabetes screenings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♀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201168" marR="0" lvl="0" indent="-20116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24-28 weeks gestation </a:t>
                      </a:r>
                    </a:p>
                    <a:p>
                      <a:pPr marL="201168" marR="0" lvl="0" indent="-20116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First prenatal visit (women at high risk for diabetes) 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endParaRPr kumimoji="0" lang="en-US" sz="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Screenings</a:t>
                      </a:r>
                    </a:p>
                    <a:p>
                      <a:pPr marL="201168" marR="0" lvl="0" indent="-20116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Hepatitis B</a:t>
                      </a:r>
                    </a:p>
                    <a:p>
                      <a:pPr marL="201168" marR="0" lvl="0" indent="-20116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Chlamydia (&lt;24, hi risk)</a:t>
                      </a:r>
                    </a:p>
                    <a:p>
                      <a:pPr marL="201168" marR="0" lvl="0" indent="-20116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Gonorrhea</a:t>
                      </a:r>
                    </a:p>
                    <a:p>
                      <a:pPr marL="201168" marR="0" lvl="0" indent="-20116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Syphilis</a:t>
                      </a:r>
                    </a:p>
                    <a:p>
                      <a:pPr marL="201168" marR="0" lvl="0" indent="-20116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Bacteriurea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endParaRPr kumimoji="0" lang="en-US" sz="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Folic acid supplements (women w/repro capacity)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endParaRPr kumimoji="0" lang="en-US" sz="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Iron deficiency anemia screening 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endParaRPr kumimoji="0" lang="en-US" sz="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Breastfeeding Supports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Counseling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Consultations with trained provider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Calibri" pitchFamily="34" charset="0"/>
                        </a:rPr>
                        <a:t>♀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Equipment rental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Calibri" pitchFamily="34" charset="0"/>
                        </a:rPr>
                        <a:t>♀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1099" marR="71099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STI and HIV counseling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(adults at high risk;  all sexually-active women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♀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) 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Screenings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Chlamydia (sexually active women </a:t>
                      </a:r>
                      <a:r>
                        <a:rPr kumimoji="0" lang="en-US" sz="10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&lt;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24,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older women at high risk)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Gonorrhea (sexually active women at high risk)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Syphilis (adults at high risk)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HIV (adults at high risk; all sexually active women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Calibri" pitchFamily="34" charset="0"/>
                        </a:rPr>
                        <a:t>♀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⁻"/>
                        <a:tabLst/>
                      </a:pPr>
                      <a:endParaRPr kumimoji="0" lang="en-US" sz="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Contraception*** 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(women w/repro capacity) 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Calibri" pitchFamily="34" charset="0"/>
                        </a:rPr>
                        <a:t>♀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All FDA approved methods as prescribed,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Sterilization procedures</a:t>
                      </a:r>
                    </a:p>
                    <a:p>
                      <a:pPr marL="109728" marR="0" lvl="0" indent="-109728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⁻"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Patient education and counselin</a:t>
                      </a: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 </a:t>
                      </a:r>
                    </a:p>
                  </a:txBody>
                  <a:tcPr marL="71099" marR="71099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91440" y="76200"/>
            <a:ext cx="8961120" cy="457200"/>
          </a:xfrm>
        </p:spPr>
        <p:txBody>
          <a:bodyPr/>
          <a:lstStyle/>
          <a:p>
            <a:pPr algn="l" eaLnBrk="1" hangingPunct="1"/>
            <a:r>
              <a:rPr lang="en-US" sz="2000" b="1" dirty="0" smtClean="0">
                <a:solidFill>
                  <a:schemeClr val="tx1"/>
                </a:solidFill>
              </a:rPr>
              <a:t>Adult Preventive Services to be Covered by Private Plans Without Cost Sharing 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3" y="5638800"/>
            <a:ext cx="9067803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50" dirty="0">
                <a:latin typeface="Calibri" pitchFamily="34" charset="0"/>
                <a:cs typeface="Calibri" pitchFamily="34" charset="0"/>
              </a:rPr>
              <a:t>Notes: Age ranges are meant to encompass the broadest range possible. Each service may only be covered for certain age groups or based </a:t>
            </a:r>
            <a:r>
              <a:rPr lang="en-US" sz="850" dirty="0" smtClean="0">
                <a:latin typeface="Calibri" pitchFamily="34" charset="0"/>
                <a:cs typeface="Calibri" pitchFamily="34" charset="0"/>
              </a:rPr>
              <a:t>on </a:t>
            </a:r>
            <a:r>
              <a:rPr lang="en-US" sz="850" dirty="0">
                <a:latin typeface="Calibri" pitchFamily="34" charset="0"/>
                <a:cs typeface="Calibri" pitchFamily="34" charset="0"/>
              </a:rPr>
              <a:t>risk factors. For specific details on recommendations, please consult the websites listed below. </a:t>
            </a:r>
            <a:r>
              <a:rPr lang="en-US" sz="85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850" dirty="0">
                <a:latin typeface="Calibri" pitchFamily="34" charset="0"/>
                <a:cs typeface="Calibri" pitchFamily="34" charset="0"/>
              </a:rPr>
              <a:t>*The ACA defines the recommendations of the USPSTF regarding breast cancer services to “the most current other than those issued in </a:t>
            </a:r>
            <a:r>
              <a:rPr lang="en-US" sz="850" dirty="0" smtClean="0">
                <a:latin typeface="Calibri" pitchFamily="34" charset="0"/>
                <a:cs typeface="Calibri" pitchFamily="34" charset="0"/>
              </a:rPr>
              <a:t>or </a:t>
            </a:r>
            <a:r>
              <a:rPr lang="en-US" sz="850" dirty="0">
                <a:latin typeface="Calibri" pitchFamily="34" charset="0"/>
                <a:cs typeface="Calibri" pitchFamily="34" charset="0"/>
              </a:rPr>
              <a:t>around November 2009.” Thus, coverage for mammography is guided by the 2002 USPSTF guideline. </a:t>
            </a:r>
            <a:r>
              <a:rPr lang="en-US" sz="85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850" dirty="0">
                <a:latin typeface="Calibri" pitchFamily="34" charset="0"/>
                <a:cs typeface="Calibri" pitchFamily="34" charset="0"/>
              </a:rPr>
              <a:t>**Services in this column apply to all pregnant or lactating women, unless otherwise specified. </a:t>
            </a:r>
            <a:r>
              <a:rPr lang="en-US" sz="850" dirty="0" smtClean="0">
                <a:latin typeface="Calibri" pitchFamily="34" charset="0"/>
                <a:cs typeface="Calibri" pitchFamily="34" charset="0"/>
              </a:rPr>
              <a:t>***</a:t>
            </a:r>
            <a:r>
              <a:rPr lang="en-US" sz="850" dirty="0">
                <a:latin typeface="Calibri" pitchFamily="34" charset="0"/>
                <a:cs typeface="Calibri" pitchFamily="34" charset="0"/>
              </a:rPr>
              <a:t>Certain religious employers exempt from this requirement. </a:t>
            </a:r>
            <a:r>
              <a:rPr lang="en-US" sz="850" dirty="0" smtClean="0">
                <a:latin typeface="Calibri" pitchFamily="34" charset="0"/>
                <a:cs typeface="Calibri" pitchFamily="34" charset="0"/>
              </a:rPr>
              <a:t>† Recommendation </a:t>
            </a:r>
            <a:r>
              <a:rPr lang="en-US" sz="850" dirty="0">
                <a:latin typeface="Calibri" pitchFamily="34" charset="0"/>
                <a:cs typeface="Calibri" pitchFamily="34" charset="0"/>
              </a:rPr>
              <a:t>from HRSA Women’s Preventive Services. Coverage without cost sharing </a:t>
            </a:r>
            <a:r>
              <a:rPr lang="en-US" sz="850" dirty="0" smtClean="0">
                <a:latin typeface="Calibri" pitchFamily="34" charset="0"/>
                <a:cs typeface="Calibri" pitchFamily="34" charset="0"/>
              </a:rPr>
              <a:t>in </a:t>
            </a:r>
            <a:r>
              <a:rPr lang="en-US" sz="850" dirty="0">
                <a:latin typeface="Calibri" pitchFamily="34" charset="0"/>
                <a:cs typeface="Calibri" pitchFamily="34" charset="0"/>
              </a:rPr>
              <a:t>“non grandfathered” plans began </a:t>
            </a:r>
            <a:r>
              <a:rPr lang="en-US" sz="85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850" dirty="0">
                <a:latin typeface="Calibri" pitchFamily="34" charset="0"/>
                <a:cs typeface="Calibri" pitchFamily="34" charset="0"/>
              </a:rPr>
              <a:t>Aug. 1, 2012. Coverage without cost sharing for other services began Sep. 23, 2010</a:t>
            </a:r>
            <a:r>
              <a:rPr lang="en-US" sz="85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lvl="0"/>
            <a:r>
              <a:rPr lang="en-US" sz="850" dirty="0" smtClean="0">
                <a:latin typeface="Calibri" pitchFamily="34" charset="0"/>
                <a:cs typeface="Calibri" pitchFamily="34" charset="0"/>
              </a:rPr>
              <a:t>SOURCE</a:t>
            </a:r>
            <a:r>
              <a:rPr lang="en-US" sz="850" b="0" dirty="0" smtClean="0">
                <a:latin typeface="Calibri" pitchFamily="34" charset="0"/>
                <a:cs typeface="Calibri" pitchFamily="34" charset="0"/>
              </a:rPr>
              <a:t>:</a:t>
            </a:r>
            <a:r>
              <a:rPr lang="en-US" sz="850" b="0" baseline="30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850" b="0" dirty="0">
                <a:latin typeface="Calibri" pitchFamily="34" charset="0"/>
                <a:cs typeface="Calibri" pitchFamily="34" charset="0"/>
              </a:rPr>
              <a:t>U.S. DHHS, “Recommended Preventive Services.” </a:t>
            </a:r>
            <a:r>
              <a:rPr lang="en-US" sz="850" b="0" dirty="0" smtClean="0">
                <a:latin typeface="Calibri" pitchFamily="34" charset="0"/>
                <a:cs typeface="Calibri" pitchFamily="34" charset="0"/>
              </a:rPr>
              <a:t>Available </a:t>
            </a:r>
            <a:r>
              <a:rPr lang="en-US" sz="850" b="0" dirty="0">
                <a:latin typeface="Calibri" pitchFamily="34" charset="0"/>
                <a:cs typeface="Calibri" pitchFamily="34" charset="0"/>
              </a:rPr>
              <a:t>at http://www.healthcare.gov/center/regulations/prevention/recommendations.html.  </a:t>
            </a:r>
            <a:r>
              <a:rPr lang="en-US" sz="850" b="0" dirty="0" smtClean="0">
                <a:latin typeface="Calibri" pitchFamily="34" charset="0"/>
                <a:cs typeface="Calibri" pitchFamily="34" charset="0"/>
              </a:rPr>
              <a:t>More </a:t>
            </a:r>
            <a:r>
              <a:rPr lang="en-US" sz="850" b="0" dirty="0">
                <a:latin typeface="Calibri" pitchFamily="34" charset="0"/>
                <a:cs typeface="Calibri" pitchFamily="34" charset="0"/>
              </a:rPr>
              <a:t>information </a:t>
            </a:r>
            <a:endParaRPr lang="en-US" sz="850" b="0" dirty="0" smtClean="0">
              <a:latin typeface="Calibri" pitchFamily="34" charset="0"/>
              <a:cs typeface="Calibri" pitchFamily="34" charset="0"/>
            </a:endParaRPr>
          </a:p>
          <a:p>
            <a:pPr lvl="0"/>
            <a:r>
              <a:rPr lang="en-US" sz="850" b="0" dirty="0" smtClean="0">
                <a:latin typeface="Calibri" pitchFamily="34" charset="0"/>
                <a:cs typeface="Calibri" pitchFamily="34" charset="0"/>
              </a:rPr>
              <a:t>about </a:t>
            </a:r>
            <a:r>
              <a:rPr lang="en-US" sz="850" b="0" dirty="0">
                <a:latin typeface="Calibri" pitchFamily="34" charset="0"/>
                <a:cs typeface="Calibri" pitchFamily="34" charset="0"/>
              </a:rPr>
              <a:t>each of the services in this table, including details on </a:t>
            </a:r>
            <a:r>
              <a:rPr lang="en-US" sz="850" b="0" dirty="0" smtClean="0">
                <a:latin typeface="Calibri" pitchFamily="34" charset="0"/>
                <a:cs typeface="Calibri" pitchFamily="34" charset="0"/>
              </a:rPr>
              <a:t>periodicity</a:t>
            </a:r>
            <a:r>
              <a:rPr lang="en-US" sz="850" b="0" dirty="0">
                <a:latin typeface="Calibri" pitchFamily="34" charset="0"/>
                <a:cs typeface="Calibri" pitchFamily="34" charset="0"/>
              </a:rPr>
              <a:t>, risk factors, and specific test and procedures are available at the following websites: </a:t>
            </a:r>
            <a:r>
              <a:rPr lang="en-US" sz="850" b="0" dirty="0" smtClean="0">
                <a:latin typeface="Calibri" pitchFamily="34" charset="0"/>
                <a:cs typeface="Calibri" pitchFamily="34" charset="0"/>
              </a:rPr>
              <a:t>USPSTF</a:t>
            </a:r>
            <a:r>
              <a:rPr lang="en-US" sz="850" b="0" dirty="0">
                <a:latin typeface="Calibri" pitchFamily="34" charset="0"/>
                <a:cs typeface="Calibri" pitchFamily="34" charset="0"/>
              </a:rPr>
              <a:t>:  </a:t>
            </a:r>
            <a:r>
              <a:rPr lang="en-US" sz="850" b="0" u="sng" dirty="0">
                <a:latin typeface="Calibri" pitchFamily="34" charset="0"/>
                <a:cs typeface="Calibri" pitchFamily="34" charset="0"/>
                <a:hlinkClick r:id="rId2"/>
              </a:rPr>
              <a:t>http://</a:t>
            </a:r>
            <a:r>
              <a:rPr lang="en-US" sz="850" b="0" u="sng" dirty="0" smtClean="0">
                <a:latin typeface="Calibri" pitchFamily="34" charset="0"/>
                <a:cs typeface="Calibri" pitchFamily="34" charset="0"/>
                <a:hlinkClick r:id="rId2"/>
              </a:rPr>
              <a:t>www.uspreventiveservicestaskforce.org/recommendations.htm</a:t>
            </a:r>
            <a:r>
              <a:rPr lang="en-US" sz="850" b="0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850" b="0" dirty="0" smtClean="0">
                <a:latin typeface="Calibri" pitchFamily="34" charset="0"/>
                <a:cs typeface="Calibri" pitchFamily="34" charset="0"/>
              </a:rPr>
              <a:t>ACIP</a:t>
            </a:r>
            <a:r>
              <a:rPr lang="en-US" sz="850" b="0" dirty="0">
                <a:latin typeface="Calibri" pitchFamily="34" charset="0"/>
                <a:cs typeface="Calibri" pitchFamily="34" charset="0"/>
              </a:rPr>
              <a:t>:  </a:t>
            </a:r>
            <a:r>
              <a:rPr lang="en-US" sz="850" b="0" u="sng" dirty="0">
                <a:latin typeface="Calibri" pitchFamily="34" charset="0"/>
                <a:cs typeface="Calibri" pitchFamily="34" charset="0"/>
                <a:hlinkClick r:id="rId3"/>
              </a:rPr>
              <a:t>http://www.cdc.gov/vaccines/pubs/ACIP-list.htm#comp</a:t>
            </a:r>
            <a:r>
              <a:rPr lang="en-US" sz="850" b="0" u="sng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850" b="0" dirty="0">
                <a:latin typeface="Calibri" pitchFamily="34" charset="0"/>
                <a:cs typeface="Calibri" pitchFamily="34" charset="0"/>
              </a:rPr>
              <a:t>HRSA Women’s Preventive Services:  </a:t>
            </a:r>
            <a:r>
              <a:rPr lang="en-US" sz="850" b="0" u="sng" dirty="0">
                <a:latin typeface="Calibri" pitchFamily="34" charset="0"/>
                <a:cs typeface="Calibri" pitchFamily="34" charset="0"/>
                <a:hlinkClick r:id="rId4"/>
              </a:rPr>
              <a:t>http://www.hrsa.gov/womensguidelines</a:t>
            </a:r>
            <a:r>
              <a:rPr lang="en-US" sz="850" b="0" u="sng" dirty="0" smtClean="0">
                <a:latin typeface="Calibri" pitchFamily="34" charset="0"/>
                <a:cs typeface="Calibri" pitchFamily="34" charset="0"/>
                <a:hlinkClick r:id="rId4"/>
              </a:rPr>
              <a:t>/</a:t>
            </a:r>
            <a:endParaRPr lang="en-US" sz="850" b="0" dirty="0"/>
          </a:p>
        </p:txBody>
      </p:sp>
    </p:spTree>
    <p:extLst>
      <p:ext uri="{BB962C8B-B14F-4D97-AF65-F5344CB8AC3E}">
        <p14:creationId xmlns:p14="http://schemas.microsoft.com/office/powerpoint/2010/main" val="252243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</TotalTime>
  <Words>548</Words>
  <Application>Microsoft Office PowerPoint</Application>
  <PresentationFormat>On-screen Show (4:3)</PresentationFormat>
  <Paragraphs>83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Blank</vt:lpstr>
      <vt:lpstr>Default with exhibit #</vt:lpstr>
      <vt:lpstr>Default with figure #</vt:lpstr>
      <vt:lpstr>Title page</vt:lpstr>
      <vt:lpstr>Adult Preventive Services to be Covered by Private Plans Without Cost Sharing 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Adult Preventive Services to be Covered by Private Plans Without Cost Sharing</dc:title>
  <dc:creator>Adara Beamesderfer</dc:creator>
  <cp:lastModifiedBy>Adara Beamesderfer</cp:lastModifiedBy>
  <cp:revision>2</cp:revision>
  <dcterms:created xsi:type="dcterms:W3CDTF">2013-09-18T15:27:16Z</dcterms:created>
  <dcterms:modified xsi:type="dcterms:W3CDTF">2013-09-18T15:38:36Z</dcterms:modified>
</cp:coreProperties>
</file>