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300" r:id="rId2"/>
  </p:sldIdLst>
  <p:sldSz cx="15087600" cy="9601200"/>
  <p:notesSz cx="6858000" cy="9144000"/>
  <p:custDataLst>
    <p:tags r:id="rId4"/>
  </p:custDataLst>
  <p:defaultTextStyle>
    <a:defPPr>
      <a:defRPr lang="en-US"/>
    </a:defPPr>
    <a:lvl1pPr marL="0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705368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1410736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2116104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2821473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3526841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4232209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4937577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5642945" algn="l" defTabSz="1410736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7A845"/>
    <a:srgbClr val="DA6300"/>
    <a:srgbClr val="B85C00"/>
    <a:srgbClr val="025189"/>
    <a:srgbClr val="FF88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5076" autoAdjust="0"/>
  </p:normalViewPr>
  <p:slideViewPr>
    <p:cSldViewPr>
      <p:cViewPr>
        <p:scale>
          <a:sx n="66" d="100"/>
          <a:sy n="66" d="100"/>
        </p:scale>
        <p:origin x="-1638" y="-360"/>
      </p:cViewPr>
      <p:guideLst>
        <p:guide orient="horz" pos="3024"/>
        <p:guide pos="475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tags" Target="tags/tag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5486111111111119E-3"/>
          <c:y val="0.16875108582957379"/>
          <c:w val="0.98090277777777779"/>
          <c:h val="0.6396854914644780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2012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24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Overall</c:v>
                </c:pt>
                <c:pt idx="1">
                  <c:v>White</c:v>
                </c:pt>
                <c:pt idx="2">
                  <c:v>Black</c:v>
                </c:pt>
                <c:pt idx="3">
                  <c:v>Hispanic</c:v>
                </c:pt>
              </c:strCache>
            </c:strRef>
          </c:cat>
          <c:val>
            <c:numRef>
              <c:f>Sheet1!$B$2:$B$5</c:f>
              <c:numCache>
                <c:formatCode>_("$"* #,##0_);_("$"* \(#,##0\);_("$"* "-"??_);_(@_)</c:formatCode>
                <c:ptCount val="4"/>
                <c:pt idx="0">
                  <c:v>93850</c:v>
                </c:pt>
                <c:pt idx="1">
                  <c:v>100200</c:v>
                </c:pt>
                <c:pt idx="2">
                  <c:v>53650</c:v>
                </c:pt>
                <c:pt idx="3">
                  <c:v>67700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2030</c:v>
                </c:pt>
              </c:strCache>
            </c:strRef>
          </c:tx>
          <c:spPr>
            <a:solidFill>
              <a:schemeClr val="accent5"/>
            </a:solidFill>
            <a:ln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24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Overall</c:v>
                </c:pt>
                <c:pt idx="1">
                  <c:v>White</c:v>
                </c:pt>
                <c:pt idx="2">
                  <c:v>Black</c:v>
                </c:pt>
                <c:pt idx="3">
                  <c:v>Hispanic</c:v>
                </c:pt>
              </c:strCache>
            </c:strRef>
          </c:cat>
          <c:val>
            <c:numRef>
              <c:f>Sheet1!$C$2:$C$5</c:f>
              <c:numCache>
                <c:formatCode>_("$"* #,##0_);_("$"* \(#,##0\);_("$"* "-"??_);_(@_)</c:formatCode>
                <c:ptCount val="4"/>
                <c:pt idx="0">
                  <c:v>107100</c:v>
                </c:pt>
                <c:pt idx="1">
                  <c:v>119050</c:v>
                </c:pt>
                <c:pt idx="2">
                  <c:v>58850</c:v>
                </c:pt>
                <c:pt idx="3">
                  <c:v>73650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249389824"/>
        <c:axId val="249391360"/>
      </c:barChart>
      <c:catAx>
        <c:axId val="249389824"/>
        <c:scaling>
          <c:orientation val="minMax"/>
        </c:scaling>
        <c:delete val="0"/>
        <c:axPos val="b"/>
        <c:majorTickMark val="none"/>
        <c:minorTickMark val="none"/>
        <c:tickLblPos val="nextTo"/>
        <c:crossAx val="249391360"/>
        <c:crosses val="autoZero"/>
        <c:auto val="1"/>
        <c:lblAlgn val="ctr"/>
        <c:lblOffset val="100"/>
        <c:noMultiLvlLbl val="0"/>
      </c:catAx>
      <c:valAx>
        <c:axId val="249391360"/>
        <c:scaling>
          <c:orientation val="minMax"/>
        </c:scaling>
        <c:delete val="1"/>
        <c:axPos val="l"/>
        <c:numFmt formatCode="_(&quot;$&quot;* #,##0_);_(&quot;$&quot;* \(#,##0\);_(&quot;$&quot;* &quot;-&quot;??_);_(@_)" sourceLinked="1"/>
        <c:majorTickMark val="out"/>
        <c:minorTickMark val="none"/>
        <c:tickLblPos val="nextTo"/>
        <c:crossAx val="249389824"/>
        <c:crosses val="autoZero"/>
        <c:crossBetween val="between"/>
      </c:valAx>
    </c:plotArea>
    <c:legend>
      <c:legendPos val="t"/>
      <c:layout/>
      <c:overlay val="0"/>
    </c:legend>
    <c:plotVisOnly val="1"/>
    <c:dispBlanksAs val="gap"/>
    <c:showDLblsOverMax val="0"/>
  </c:chart>
  <c:txPr>
    <a:bodyPr/>
    <a:lstStyle/>
    <a:p>
      <a:pPr>
        <a:defRPr sz="2800" b="1">
          <a:latin typeface="Calibri" pitchFamily="34" charset="0"/>
        </a:defRPr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4D92E5-9FFA-458A-9BEA-BDF5C2EF3530}" type="datetimeFigureOut">
              <a:rPr lang="en-US" smtClean="0"/>
              <a:t>9/16/2013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685800"/>
            <a:ext cx="538797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E76084-7007-4F9A-9BF5-85CA96B02E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0938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705368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1410736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2116104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2821473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3526841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4232209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4937577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5642945" algn="l" defTabSz="141073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0876" y="1536192"/>
            <a:ext cx="14785848" cy="7040880"/>
          </a:xfrm>
          <a:prstGeom prst="rect">
            <a:avLst/>
          </a:prstGeom>
        </p:spPr>
        <p:txBody>
          <a:bodyPr lIns="141074" tIns="70537" rIns="141074" bIns="70537"/>
          <a:lstStyle>
            <a:lvl1pPr>
              <a:defRPr sz="3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2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22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50876" y="8705088"/>
            <a:ext cx="13869924" cy="768096"/>
          </a:xfrm>
          <a:prstGeom prst="rect">
            <a:avLst/>
          </a:prstGeom>
        </p:spPr>
        <p:txBody>
          <a:bodyPr lIns="141074" tIns="70537" rIns="141074" bIns="70537"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50876" y="128016"/>
            <a:ext cx="14785848" cy="128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1074" tIns="70537" rIns="141074" bIns="70537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150876" y="1536192"/>
            <a:ext cx="7317486" cy="7040880"/>
          </a:xfrm>
          <a:prstGeom prst="rect">
            <a:avLst/>
          </a:prstGeom>
        </p:spPr>
        <p:txBody>
          <a:bodyPr lIns="141074" tIns="70537" rIns="141074" bIns="70537"/>
          <a:lstStyle>
            <a:lvl1pPr>
              <a:defRPr sz="3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2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22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50876" y="8705088"/>
            <a:ext cx="13869924" cy="768096"/>
          </a:xfrm>
          <a:prstGeom prst="rect">
            <a:avLst/>
          </a:prstGeom>
        </p:spPr>
        <p:txBody>
          <a:bodyPr lIns="141074" tIns="70537" rIns="141074" bIns="70537"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50876" y="128016"/>
            <a:ext cx="14785848" cy="128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1074" tIns="70537" rIns="141074" bIns="70537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7619238" y="1536192"/>
            <a:ext cx="7317486" cy="7040880"/>
          </a:xfrm>
          <a:prstGeom prst="rect">
            <a:avLst/>
          </a:prstGeom>
        </p:spPr>
        <p:txBody>
          <a:bodyPr lIns="141074" tIns="70537" rIns="141074" bIns="70537"/>
          <a:lstStyle>
            <a:lvl1pPr>
              <a:defRPr sz="3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2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22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150876" y="1536192"/>
            <a:ext cx="4828032" cy="7040880"/>
          </a:xfrm>
          <a:prstGeom prst="rect">
            <a:avLst/>
          </a:prstGeom>
        </p:spPr>
        <p:txBody>
          <a:bodyPr lIns="141074" tIns="70537" rIns="141074" bIns="70537"/>
          <a:lstStyle>
            <a:lvl1pPr>
              <a:defRPr sz="3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2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22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50876" y="128016"/>
            <a:ext cx="14785848" cy="128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1074" tIns="70537" rIns="141074" bIns="70537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5129784" y="1536192"/>
            <a:ext cx="4828032" cy="7040880"/>
          </a:xfrm>
          <a:prstGeom prst="rect">
            <a:avLst/>
          </a:prstGeom>
        </p:spPr>
        <p:txBody>
          <a:bodyPr lIns="141074" tIns="70537" rIns="141074" bIns="70537"/>
          <a:lstStyle>
            <a:lvl1pPr>
              <a:defRPr sz="3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2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22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10108692" y="1536192"/>
            <a:ext cx="4828032" cy="7040880"/>
          </a:xfrm>
          <a:prstGeom prst="rect">
            <a:avLst/>
          </a:prstGeom>
        </p:spPr>
        <p:txBody>
          <a:bodyPr lIns="141074" tIns="70537" rIns="141074" bIns="70537"/>
          <a:lstStyle>
            <a:lvl1pPr>
              <a:defRPr sz="31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2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25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22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50876" y="8705088"/>
            <a:ext cx="13869924" cy="768096"/>
          </a:xfrm>
          <a:prstGeom prst="rect">
            <a:avLst/>
          </a:prstGeom>
        </p:spPr>
        <p:txBody>
          <a:bodyPr lIns="141074" tIns="70537" rIns="141074" bIns="70537"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50876" y="8705088"/>
            <a:ext cx="13869924" cy="768096"/>
          </a:xfrm>
          <a:prstGeom prst="rect">
            <a:avLst/>
          </a:prstGeom>
        </p:spPr>
        <p:txBody>
          <a:bodyPr lIns="141074" tIns="70537" rIns="141074" bIns="70537"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150876" y="128016"/>
            <a:ext cx="14785848" cy="128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1074" tIns="70537" rIns="141074" bIns="70537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50876" y="128016"/>
            <a:ext cx="14785848" cy="128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1074" tIns="70537" rIns="141074" bIns="70537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6" name="Picture 5"/>
          <p:cNvPicPr>
            <a:picLocks noChangeArrowheads="1"/>
          </p:cNvPicPr>
          <p:nvPr userDrawn="1"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4159484" y="8695944"/>
            <a:ext cx="777240" cy="77724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4" r:id="rId2"/>
    <p:sldLayoutId id="2147483665" r:id="rId3"/>
    <p:sldLayoutId id="2147483663" r:id="rId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4400" b="1" i="0" dirty="0" smtClean="0">
          <a:solidFill>
            <a:srgbClr val="000000"/>
          </a:solidFill>
          <a:latin typeface="Calibri" pitchFamily="34" charset="0"/>
          <a:ea typeface="+mj-ea"/>
          <a:cs typeface="Calibri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5pPr>
      <a:lvl6pPr marL="705368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6pPr>
      <a:lvl7pPr marL="1410736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7pPr>
      <a:lvl8pPr marL="2116104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8pPr>
      <a:lvl9pPr marL="2821473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529026" indent="-529026" algn="l" rtl="0" eaLnBrk="1" fontAlgn="base" hangingPunct="1">
        <a:spcBef>
          <a:spcPct val="20000"/>
        </a:spcBef>
        <a:spcAft>
          <a:spcPct val="0"/>
        </a:spcAft>
        <a:buChar char="•"/>
        <a:defRPr sz="4900">
          <a:solidFill>
            <a:schemeClr val="tx1"/>
          </a:solidFill>
          <a:latin typeface="+mn-lt"/>
          <a:ea typeface="+mn-ea"/>
          <a:cs typeface="+mn-cs"/>
        </a:defRPr>
      </a:lvl1pPr>
      <a:lvl2pPr marL="1146223" indent="-440855" algn="l" rtl="0" eaLnBrk="1" fontAlgn="base" hangingPunct="1">
        <a:spcBef>
          <a:spcPct val="20000"/>
        </a:spcBef>
        <a:spcAft>
          <a:spcPct val="0"/>
        </a:spcAft>
        <a:buChar char="–"/>
        <a:defRPr sz="4300">
          <a:solidFill>
            <a:schemeClr val="tx1"/>
          </a:solidFill>
          <a:latin typeface="+mn-lt"/>
          <a:cs typeface="+mn-cs"/>
        </a:defRPr>
      </a:lvl2pPr>
      <a:lvl3pPr marL="1763420" indent="-352684" algn="l" rtl="0" eaLnBrk="1" fontAlgn="base" hangingPunct="1">
        <a:spcBef>
          <a:spcPct val="20000"/>
        </a:spcBef>
        <a:spcAft>
          <a:spcPct val="0"/>
        </a:spcAft>
        <a:buChar char="•"/>
        <a:defRPr sz="3700">
          <a:solidFill>
            <a:schemeClr val="tx1"/>
          </a:solidFill>
          <a:latin typeface="+mn-lt"/>
          <a:cs typeface="+mn-cs"/>
        </a:defRPr>
      </a:lvl3pPr>
      <a:lvl4pPr marL="2468789" indent="-352684" algn="l" rtl="0" eaLnBrk="1" fontAlgn="base" hangingPunct="1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  <a:cs typeface="+mn-cs"/>
        </a:defRPr>
      </a:lvl4pPr>
      <a:lvl5pPr marL="3174157" indent="-352684" algn="l" rtl="0" eaLnBrk="1" fontAlgn="base" hangingPunct="1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  <a:cs typeface="+mn-cs"/>
        </a:defRPr>
      </a:lvl5pPr>
      <a:lvl6pPr marL="3879525" indent="-352684" algn="l" rtl="0" eaLnBrk="1" fontAlgn="base" hangingPunct="1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  <a:cs typeface="+mn-cs"/>
        </a:defRPr>
      </a:lvl6pPr>
      <a:lvl7pPr marL="4584893" indent="-352684" algn="l" rtl="0" eaLnBrk="1" fontAlgn="base" hangingPunct="1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  <a:cs typeface="+mn-cs"/>
        </a:defRPr>
      </a:lvl7pPr>
      <a:lvl8pPr marL="5290261" indent="-352684" algn="l" rtl="0" eaLnBrk="1" fontAlgn="base" hangingPunct="1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  <a:cs typeface="+mn-cs"/>
        </a:defRPr>
      </a:lvl8pPr>
      <a:lvl9pPr marL="5995629" indent="-352684" algn="l" rtl="0" eaLnBrk="1" fontAlgn="base" hangingPunct="1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05368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410736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116104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21473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6841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232209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937577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642945" algn="l" defTabSz="141073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NOTE: Beneficiaries identified as “other” races not shown separately. </a:t>
            </a:r>
          </a:p>
          <a:p>
            <a:r>
              <a:rPr lang="en-US" dirty="0"/>
              <a:t>SOURCE: Urban Institute / Kaiser Family Foundation analysis, 2012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Projected Growth in Median Per Capita Home Equity Among Medicare Homeowners, by Race/Ethnicity, 2012 and 2030</a:t>
            </a:r>
          </a:p>
        </p:txBody>
      </p:sp>
      <p:graphicFrame>
        <p:nvGraphicFramePr>
          <p:cNvPr id="5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89299910"/>
              </p:ext>
            </p:extLst>
          </p:nvPr>
        </p:nvGraphicFramePr>
        <p:xfrm>
          <a:off x="2336800" y="1744781"/>
          <a:ext cx="12192000" cy="6237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3632661"/>
              </p:ext>
            </p:extLst>
          </p:nvPr>
        </p:nvGraphicFramePr>
        <p:xfrm>
          <a:off x="1858210" y="8166435"/>
          <a:ext cx="119380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84500"/>
                <a:gridCol w="2984500"/>
                <a:gridCol w="2984500"/>
                <a:gridCol w="29845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78%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83%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61%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60%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6826503"/>
              </p:ext>
            </p:extLst>
          </p:nvPr>
        </p:nvGraphicFramePr>
        <p:xfrm>
          <a:off x="3225800" y="8166435"/>
          <a:ext cx="119380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84500"/>
                <a:gridCol w="2984500"/>
                <a:gridCol w="2984500"/>
                <a:gridCol w="29845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80%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85%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67%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65%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304800" y="8053985"/>
            <a:ext cx="258952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latin typeface="Calibri" pitchFamily="34" charset="0"/>
                <a:cs typeface="Calibri" pitchFamily="34" charset="0"/>
              </a:rPr>
              <a:t>Share of beneficiaries with any </a:t>
            </a:r>
            <a:r>
              <a:rPr lang="en-US" sz="2000" b="1" dirty="0" smtClean="0">
                <a:latin typeface="Calibri" pitchFamily="34" charset="0"/>
                <a:cs typeface="Calibri" pitchFamily="34" charset="0"/>
              </a:rPr>
              <a:t>home equity</a:t>
            </a:r>
            <a:endParaRPr lang="en-US" sz="20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04800" y="7600890"/>
            <a:ext cx="25895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>
                <a:latin typeface="Calibri" pitchFamily="34" charset="0"/>
                <a:cs typeface="Calibri" pitchFamily="34" charset="0"/>
              </a:rPr>
              <a:t>$ increase, 2012-2030</a:t>
            </a:r>
            <a:endParaRPr lang="en-US" sz="2000" b="1" dirty="0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433072" y="8053985"/>
            <a:ext cx="1396872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8101889"/>
              </p:ext>
            </p:extLst>
          </p:nvPr>
        </p:nvGraphicFramePr>
        <p:xfrm>
          <a:off x="2542005" y="7572345"/>
          <a:ext cx="119380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84500"/>
                <a:gridCol w="2984500"/>
                <a:gridCol w="2984500"/>
                <a:gridCol w="2984500"/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141073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+ $13,250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1073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+ $18,850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1073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+ $5,200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1073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+ $5,950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3" name="TextBox 1"/>
          <p:cNvSpPr txBox="1"/>
          <p:nvPr/>
        </p:nvSpPr>
        <p:spPr>
          <a:xfrm>
            <a:off x="236154" y="1676400"/>
            <a:ext cx="5657918" cy="426720"/>
          </a:xfrm>
          <a:prstGeom prst="rect">
            <a:avLst/>
          </a:prstGeom>
        </p:spPr>
        <p:txBody>
          <a:bodyPr wrap="square" lIns="138458" tIns="69229" rIns="138458" bIns="69229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Median per capita home equity, </a:t>
            </a:r>
          </a:p>
          <a:p>
            <a:pPr algn="l"/>
            <a:r>
              <a:rPr lang="en-US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among beneficiaries with home equity</a:t>
            </a:r>
          </a:p>
          <a:p>
            <a:pPr algn="l"/>
            <a:r>
              <a:rPr lang="en-US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(in 2012 dollars)</a:t>
            </a:r>
            <a:endParaRPr lang="en-US" sz="24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6863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d6b680ecfc645570b521f54cc831de47e85a3e9"/>
</p:tagLst>
</file>

<file path=ppt/theme/theme1.xml><?xml version="1.0" encoding="utf-8"?>
<a:theme xmlns:a="http://schemas.openxmlformats.org/drawingml/2006/main" name="blank">
  <a:themeElements>
    <a:clrScheme name="Custom 1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0072C0"/>
      </a:hlink>
      <a:folHlink>
        <a:srgbClr val="0072C0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5074</TotalTime>
  <Words>98</Words>
  <Application>Microsoft Office PowerPoint</Application>
  <PresentationFormat>Custom</PresentationFormat>
  <Paragraphs>20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blank</vt:lpstr>
      <vt:lpstr>Projected Growth in Median Per Capita Home Equity Among Medicare Homeowners, by Race/Ethnicity, 2012 and 2030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Median Per Beneficiary Income of the Medicare Population, Overall, and by Race/Ethnicity, 2012</dc:title>
  <dc:creator>Jennifer Huang</dc:creator>
  <cp:lastModifiedBy>Jennifer Huang</cp:lastModifiedBy>
  <cp:revision>137</cp:revision>
  <dcterms:created xsi:type="dcterms:W3CDTF">2013-07-22T15:12:42Z</dcterms:created>
  <dcterms:modified xsi:type="dcterms:W3CDTF">2013-09-16T14:13:50Z</dcterms:modified>
</cp:coreProperties>
</file>