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9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486111111111119E-3"/>
          <c:y val="0.16875108582957379"/>
          <c:w val="0.98090277777777779"/>
          <c:h val="0.651902341514828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63100</c:v>
                </c:pt>
                <c:pt idx="1">
                  <c:v>85950</c:v>
                </c:pt>
                <c:pt idx="2">
                  <c:v>11650</c:v>
                </c:pt>
                <c:pt idx="3">
                  <c:v>12050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2030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Sheet1!$C$2:$C$5</c:f>
              <c:numCache>
                <c:formatCode>_("$"* #,##0_);_("$"* \(#,##0\);_("$"* "-"??_);_(@_)</c:formatCode>
                <c:ptCount val="4"/>
                <c:pt idx="0">
                  <c:v>108350</c:v>
                </c:pt>
                <c:pt idx="1">
                  <c:v>147050</c:v>
                </c:pt>
                <c:pt idx="2">
                  <c:v>34250</c:v>
                </c:pt>
                <c:pt idx="3">
                  <c:v>35700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50718080"/>
        <c:axId val="250719616"/>
      </c:barChart>
      <c:catAx>
        <c:axId val="250718080"/>
        <c:scaling>
          <c:orientation val="minMax"/>
        </c:scaling>
        <c:delete val="0"/>
        <c:axPos val="b"/>
        <c:majorTickMark val="none"/>
        <c:minorTickMark val="none"/>
        <c:tickLblPos val="nextTo"/>
        <c:crossAx val="250719616"/>
        <c:crosses val="autoZero"/>
        <c:auto val="1"/>
        <c:lblAlgn val="ctr"/>
        <c:lblOffset val="100"/>
        <c:noMultiLvlLbl val="0"/>
      </c:catAx>
      <c:valAx>
        <c:axId val="250719616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25071808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2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Growth in Median Per Capita Savings Among Medicare Beneficiaries, by Race/Ethnicity, 2012 and 2030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36154" y="16764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savings,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all beneficiaries (in 2012 dollars)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075301"/>
              </p:ext>
            </p:extLst>
          </p:nvPr>
        </p:nvGraphicFramePr>
        <p:xfrm>
          <a:off x="2336800" y="1668581"/>
          <a:ext cx="12192000" cy="623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65276"/>
              </p:ext>
            </p:extLst>
          </p:nvPr>
        </p:nvGraphicFramePr>
        <p:xfrm>
          <a:off x="1858210" y="8179328"/>
          <a:ext cx="1193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500"/>
                <a:gridCol w="2984500"/>
                <a:gridCol w="2984500"/>
                <a:gridCol w="298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92%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95%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80%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81%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202511"/>
              </p:ext>
            </p:extLst>
          </p:nvPr>
        </p:nvGraphicFramePr>
        <p:xfrm>
          <a:off x="3225800" y="8179328"/>
          <a:ext cx="1193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500"/>
                <a:gridCol w="2984500"/>
                <a:gridCol w="2984500"/>
                <a:gridCol w="298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94%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97%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89%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88%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04800" y="8053985"/>
            <a:ext cx="2589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Share of beneficiaries with any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savings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33072" y="8053985"/>
            <a:ext cx="139687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04800" y="7600890"/>
            <a:ext cx="2589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$ increase, 2012-2030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914391"/>
              </p:ext>
            </p:extLst>
          </p:nvPr>
        </p:nvGraphicFramePr>
        <p:xfrm>
          <a:off x="2542005" y="7572345"/>
          <a:ext cx="1193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500"/>
                <a:gridCol w="2984500"/>
                <a:gridCol w="2984500"/>
                <a:gridCol w="298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$45,250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$61,100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$22,600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$23,650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64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247b64bb4f6feb7ab6ab645d56d96d52684b6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5074</TotalTime>
  <Words>93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Projected Growth in Median Per Capita Savings Among Medicare Beneficiaries, by Race/Ethnicity, 2012 and 2030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135</cp:revision>
  <dcterms:created xsi:type="dcterms:W3CDTF">2013-07-22T15:12:42Z</dcterms:created>
  <dcterms:modified xsi:type="dcterms:W3CDTF">2013-09-16T14:13:35Z</dcterms:modified>
</cp:coreProperties>
</file>