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4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486111111111119E-3"/>
          <c:y val="0.16875108582957379"/>
          <c:w val="0.98090277777777779"/>
          <c:h val="0.727239611062852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Overall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Sheet1!$B$2:$B$5</c:f>
              <c:numCache>
                <c:formatCode>_("$"* #,##0_);_("$"* \(#,##0\);_("$"* "-"??_);_(@_)</c:formatCode>
                <c:ptCount val="4"/>
                <c:pt idx="0">
                  <c:v>22500</c:v>
                </c:pt>
                <c:pt idx="1">
                  <c:v>24800</c:v>
                </c:pt>
                <c:pt idx="2">
                  <c:v>15250</c:v>
                </c:pt>
                <c:pt idx="3">
                  <c:v>13800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2030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Overall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Sheet1!$C$2:$C$5</c:f>
              <c:numCache>
                <c:formatCode>_("$"* #,##0_);_("$"* \(#,##0\);_("$"* "-"??_);_(@_)</c:formatCode>
                <c:ptCount val="4"/>
                <c:pt idx="0">
                  <c:v>28600</c:v>
                </c:pt>
                <c:pt idx="1">
                  <c:v>32800</c:v>
                </c:pt>
                <c:pt idx="2">
                  <c:v>19000</c:v>
                </c:pt>
                <c:pt idx="3">
                  <c:v>18100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50626816"/>
        <c:axId val="250628352"/>
      </c:barChart>
      <c:catAx>
        <c:axId val="250626816"/>
        <c:scaling>
          <c:orientation val="minMax"/>
        </c:scaling>
        <c:delete val="0"/>
        <c:axPos val="b"/>
        <c:majorTickMark val="none"/>
        <c:minorTickMark val="none"/>
        <c:tickLblPos val="nextTo"/>
        <c:crossAx val="250628352"/>
        <c:crosses val="autoZero"/>
        <c:auto val="1"/>
        <c:lblAlgn val="ctr"/>
        <c:lblOffset val="100"/>
        <c:noMultiLvlLbl val="0"/>
      </c:catAx>
      <c:valAx>
        <c:axId val="250628352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extTo"/>
        <c:crossAx val="25062681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2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</a:t>
            </a:r>
            <a:r>
              <a:rPr lang="en-US" dirty="0" smtClean="0"/>
              <a:t>Beneficiaries </a:t>
            </a:r>
            <a:r>
              <a:rPr lang="en-US" dirty="0"/>
              <a:t>identified as “other” races not shown separately. </a:t>
            </a:r>
          </a:p>
          <a:p>
            <a:r>
              <a:rPr lang="en-US" dirty="0"/>
              <a:t>SOURCE: Urban Institute / Kaiser Family Foundation analysis, 2012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Growth in Median Per Capita Income Among </a:t>
            </a:r>
            <a:br>
              <a:rPr lang="en-US" dirty="0"/>
            </a:br>
            <a:r>
              <a:rPr lang="en-US" dirty="0"/>
              <a:t>Medicare Beneficiaries, by Race/Ethnicity, 2012 and 2030</a:t>
            </a: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0781645"/>
              </p:ext>
            </p:extLst>
          </p:nvPr>
        </p:nvGraphicFramePr>
        <p:xfrm>
          <a:off x="1828800" y="1676401"/>
          <a:ext cx="126492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381000" y="1741487"/>
            <a:ext cx="43031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income </a:t>
            </a:r>
            <a:endParaRPr lang="en-US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 2012 dollars)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" y="8001000"/>
            <a:ext cx="2589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  <a:cs typeface="Calibri" pitchFamily="34" charset="0"/>
              </a:rPr>
              <a:t>$ increase, </a:t>
            </a: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2012-2030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47672"/>
              </p:ext>
            </p:extLst>
          </p:nvPr>
        </p:nvGraphicFramePr>
        <p:xfrm>
          <a:off x="1905000" y="8126343"/>
          <a:ext cx="124587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4675"/>
                <a:gridCol w="3114675"/>
                <a:gridCol w="3114675"/>
                <a:gridCol w="31146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$6,100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$8,000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$3,750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$4,300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447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bda28122c96a9024cf341c40247ae49e3eb0e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5074</TotalTime>
  <Words>58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Projected Growth in Median Per Capita Income Among  Medicare Beneficiaries, by Race/Ethnicity, 2012 and 2030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133</cp:revision>
  <dcterms:created xsi:type="dcterms:W3CDTF">2013-07-22T15:12:42Z</dcterms:created>
  <dcterms:modified xsi:type="dcterms:W3CDTF">2013-09-16T14:13:17Z</dcterms:modified>
</cp:coreProperties>
</file>