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304" r:id="rId2"/>
  </p:sldIdLst>
  <p:sldSz cx="15087600" cy="9601200"/>
  <p:notesSz cx="6858000" cy="9144000"/>
  <p:custDataLst>
    <p:tags r:id="rId4"/>
  </p:custDataLst>
  <p:defaultTextStyle>
    <a:defPPr>
      <a:defRPr lang="en-US"/>
    </a:defPPr>
    <a:lvl1pPr marL="0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705368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1410736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2116104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2821473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3526841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4232209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4937577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5642945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7A845"/>
    <a:srgbClr val="DA6300"/>
    <a:srgbClr val="B85C00"/>
    <a:srgbClr val="025189"/>
    <a:srgbClr val="FF881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5076" autoAdjust="0"/>
  </p:normalViewPr>
  <p:slideViewPr>
    <p:cSldViewPr>
      <p:cViewPr>
        <p:scale>
          <a:sx n="66" d="100"/>
          <a:sy n="66" d="100"/>
        </p:scale>
        <p:origin x="-1638" y="-360"/>
      </p:cViewPr>
      <p:guideLst>
        <p:guide orient="horz" pos="3024"/>
        <p:guide pos="475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tags" Target="tags/tag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0812256422492642E-2"/>
          <c:y val="3.0866359269839376E-2"/>
          <c:w val="0.90393521832498203"/>
          <c:h val="0.7566328258551176"/>
        </c:manualLayout>
      </c:layout>
      <c:bubbl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Median Savings</c:v>
                </c:pt>
              </c:strCache>
            </c:strRef>
          </c:tx>
          <c:spPr>
            <a:solidFill>
              <a:srgbClr val="003366">
                <a:alpha val="50000"/>
              </a:srgbClr>
            </a:solidFill>
            <a:ln w="57150">
              <a:solidFill>
                <a:schemeClr val="tx2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025189">
                  <a:alpha val="50196"/>
                </a:srgbClr>
              </a:solidFill>
              <a:ln w="57150">
                <a:solidFill>
                  <a:schemeClr val="accent2"/>
                </a:solidFill>
              </a:ln>
            </c:spPr>
          </c:dPt>
          <c:dPt>
            <c:idx val="1"/>
            <c:invertIfNegative val="0"/>
            <c:bubble3D val="0"/>
            <c:spPr>
              <a:solidFill>
                <a:srgbClr val="87A845">
                  <a:alpha val="50196"/>
                </a:srgbClr>
              </a:solidFill>
              <a:ln w="57150">
                <a:solidFill>
                  <a:srgbClr val="87A845"/>
                </a:solidFill>
              </a:ln>
            </c:spPr>
          </c:dPt>
          <c:dPt>
            <c:idx val="2"/>
            <c:invertIfNegative val="0"/>
            <c:bubble3D val="0"/>
            <c:spPr>
              <a:solidFill>
                <a:srgbClr val="FF8811">
                  <a:alpha val="50196"/>
                </a:srgbClr>
              </a:solidFill>
              <a:ln w="57150">
                <a:solidFill>
                  <a:schemeClr val="tx2"/>
                </a:solidFill>
              </a:ln>
            </c:spPr>
          </c:dPt>
          <c:dPt>
            <c:idx val="3"/>
            <c:invertIfNegative val="0"/>
            <c:bubble3D val="0"/>
            <c:spPr>
              <a:solidFill>
                <a:srgbClr val="025189">
                  <a:alpha val="50196"/>
                </a:srgbClr>
              </a:solidFill>
              <a:ln w="57150">
                <a:solidFill>
                  <a:schemeClr val="accent2"/>
                </a:solidFill>
              </a:ln>
            </c:spPr>
          </c:dPt>
          <c:dPt>
            <c:idx val="4"/>
            <c:invertIfNegative val="0"/>
            <c:bubble3D val="0"/>
            <c:spPr>
              <a:solidFill>
                <a:srgbClr val="87A845">
                  <a:alpha val="50196"/>
                </a:srgbClr>
              </a:solidFill>
              <a:ln w="57150">
                <a:solidFill>
                  <a:srgbClr val="87A845"/>
                </a:solidFill>
              </a:ln>
            </c:spPr>
          </c:dPt>
          <c:dPt>
            <c:idx val="5"/>
            <c:invertIfNegative val="0"/>
            <c:bubble3D val="0"/>
            <c:spPr>
              <a:solidFill>
                <a:srgbClr val="FF8811">
                  <a:alpha val="50196"/>
                </a:srgbClr>
              </a:solidFill>
              <a:ln w="57150">
                <a:solidFill>
                  <a:schemeClr val="tx2"/>
                </a:solidFill>
              </a:ln>
            </c:spPr>
          </c:dPt>
          <c:dPt>
            <c:idx val="6"/>
            <c:invertIfNegative val="0"/>
            <c:bubble3D val="0"/>
            <c:spPr>
              <a:solidFill>
                <a:srgbClr val="025189">
                  <a:alpha val="50196"/>
                </a:srgbClr>
              </a:solidFill>
              <a:ln w="57150">
                <a:solidFill>
                  <a:schemeClr val="accent2"/>
                </a:solidFill>
              </a:ln>
            </c:spPr>
          </c:dPt>
          <c:dPt>
            <c:idx val="7"/>
            <c:invertIfNegative val="0"/>
            <c:bubble3D val="0"/>
            <c:spPr>
              <a:solidFill>
                <a:srgbClr val="87A845">
                  <a:alpha val="50196"/>
                </a:srgbClr>
              </a:solidFill>
              <a:ln w="57150">
                <a:solidFill>
                  <a:srgbClr val="87A845"/>
                </a:solidFill>
              </a:ln>
            </c:spPr>
          </c:dPt>
          <c:dPt>
            <c:idx val="8"/>
            <c:invertIfNegative val="0"/>
            <c:bubble3D val="0"/>
            <c:spPr>
              <a:solidFill>
                <a:srgbClr val="FF8811">
                  <a:alpha val="50196"/>
                </a:srgbClr>
              </a:solidFill>
              <a:ln w="57150">
                <a:solidFill>
                  <a:schemeClr val="tx2"/>
                </a:solidFill>
              </a:ln>
            </c:spPr>
          </c:dPt>
          <c:dPt>
            <c:idx val="9"/>
            <c:invertIfNegative val="0"/>
            <c:bubble3D val="0"/>
            <c:spPr>
              <a:solidFill>
                <a:srgbClr val="025189">
                  <a:alpha val="50196"/>
                </a:srgbClr>
              </a:solidFill>
              <a:ln w="57150">
                <a:solidFill>
                  <a:schemeClr val="accent2"/>
                </a:solidFill>
              </a:ln>
            </c:spPr>
          </c:dPt>
          <c:dPt>
            <c:idx val="10"/>
            <c:invertIfNegative val="0"/>
            <c:bubble3D val="0"/>
            <c:spPr>
              <a:solidFill>
                <a:srgbClr val="87A845">
                  <a:alpha val="50196"/>
                </a:srgbClr>
              </a:solidFill>
              <a:ln w="57150">
                <a:solidFill>
                  <a:srgbClr val="87A845"/>
                </a:solidFill>
              </a:ln>
            </c:spPr>
          </c:dPt>
          <c:dPt>
            <c:idx val="11"/>
            <c:invertIfNegative val="0"/>
            <c:bubble3D val="0"/>
            <c:spPr>
              <a:solidFill>
                <a:srgbClr val="FF8811">
                  <a:alpha val="50196"/>
                </a:srgbClr>
              </a:solidFill>
              <a:ln w="57150">
                <a:solidFill>
                  <a:schemeClr val="tx2"/>
                </a:solidFill>
              </a:ln>
            </c:spPr>
          </c:dPt>
          <c:dLbls>
            <c:dLbl>
              <c:idx val="0"/>
              <c:layout/>
              <c:spPr/>
              <c:txPr>
                <a:bodyPr/>
                <a:lstStyle/>
                <a:p>
                  <a:pPr>
                    <a:defRPr sz="2400">
                      <a:solidFill>
                        <a:schemeClr val="accent2"/>
                      </a:solidFill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spPr/>
              <c:txPr>
                <a:bodyPr/>
                <a:lstStyle/>
                <a:p>
                  <a:pPr>
                    <a:defRPr sz="2400">
                      <a:solidFill>
                        <a:srgbClr val="87A845"/>
                      </a:solidFill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/>
              <c:spPr/>
              <c:txPr>
                <a:bodyPr/>
                <a:lstStyle/>
                <a:p>
                  <a:pPr>
                    <a:defRPr sz="2400">
                      <a:solidFill>
                        <a:schemeClr val="accent2"/>
                      </a:solidFill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/>
              <c:spPr/>
              <c:txPr>
                <a:bodyPr/>
                <a:lstStyle/>
                <a:p>
                  <a:pPr>
                    <a:defRPr sz="2400">
                      <a:solidFill>
                        <a:srgbClr val="87A845"/>
                      </a:solidFill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/>
              <c:spPr/>
              <c:txPr>
                <a:bodyPr/>
                <a:lstStyle/>
                <a:p>
                  <a:pPr>
                    <a:defRPr sz="2400">
                      <a:solidFill>
                        <a:schemeClr val="accent2"/>
                      </a:solidFill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/>
              <c:spPr/>
              <c:txPr>
                <a:bodyPr/>
                <a:lstStyle/>
                <a:p>
                  <a:pPr>
                    <a:defRPr sz="2400">
                      <a:solidFill>
                        <a:srgbClr val="87A845"/>
                      </a:solidFill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/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/>
              <c:spPr/>
              <c:txPr>
                <a:bodyPr/>
                <a:lstStyle/>
                <a:p>
                  <a:pPr>
                    <a:defRPr sz="2400">
                      <a:solidFill>
                        <a:schemeClr val="accent2"/>
                      </a:solidFill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/>
              <c:spPr/>
              <c:txPr>
                <a:bodyPr/>
                <a:lstStyle/>
                <a:p>
                  <a:pPr>
                    <a:defRPr sz="2400">
                      <a:solidFill>
                        <a:srgbClr val="87A845"/>
                      </a:solidFill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/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400">
                    <a:solidFill>
                      <a:schemeClr val="tx2"/>
                    </a:solidFill>
                  </a:defRPr>
                </a:pPr>
                <a:endParaRPr lang="en-US"/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eparator>
</c:separator>
            <c:showLeaderLines val="0"/>
          </c:dLbls>
          <c:xVal>
            <c:numRef>
              <c:f>Sheet1!$A$2:$A$13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3</c:v>
                </c:pt>
                <c:pt idx="7">
                  <c:v>3</c:v>
                </c:pt>
                <c:pt idx="8">
                  <c:v>3</c:v>
                </c:pt>
                <c:pt idx="9">
                  <c:v>4</c:v>
                </c:pt>
                <c:pt idx="10">
                  <c:v>4</c:v>
                </c:pt>
                <c:pt idx="11">
                  <c:v>4</c:v>
                </c:pt>
              </c:numCache>
            </c:numRef>
          </c:xVal>
          <c:yVal>
            <c:numRef>
              <c:f>Sheet1!$B$2:$B$13</c:f>
              <c:numCache>
                <c:formatCode>_("$"* #,##0_);_("$"* \(#,##0\);_("$"* "-"??_);_(@_)</c:formatCode>
                <c:ptCount val="12"/>
                <c:pt idx="0">
                  <c:v>66800</c:v>
                </c:pt>
                <c:pt idx="1">
                  <c:v>41600</c:v>
                </c:pt>
                <c:pt idx="2">
                  <c:v>49300</c:v>
                </c:pt>
                <c:pt idx="3">
                  <c:v>90150</c:v>
                </c:pt>
                <c:pt idx="4">
                  <c:v>53500</c:v>
                </c:pt>
                <c:pt idx="5">
                  <c:v>73300</c:v>
                </c:pt>
                <c:pt idx="6">
                  <c:v>101850</c:v>
                </c:pt>
                <c:pt idx="7">
                  <c:v>68200</c:v>
                </c:pt>
                <c:pt idx="8">
                  <c:v>93600</c:v>
                </c:pt>
                <c:pt idx="9">
                  <c:v>146550</c:v>
                </c:pt>
                <c:pt idx="10">
                  <c:v>86950</c:v>
                </c:pt>
                <c:pt idx="11">
                  <c:v>115250</c:v>
                </c:pt>
              </c:numCache>
            </c:numRef>
          </c:yVal>
          <c:bubbleSize>
            <c:numRef>
              <c:f>Sheet1!$C$2:$C$13</c:f>
              <c:numCache>
                <c:formatCode>0%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bubbleSize>
          <c:bubble3D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bubbleScale val="25"/>
        <c:showNegBubbles val="0"/>
        <c:axId val="242277376"/>
        <c:axId val="249172736"/>
      </c:bubbleChart>
      <c:valAx>
        <c:axId val="242277376"/>
        <c:scaling>
          <c:orientation val="minMax"/>
          <c:max val="5"/>
          <c:min val="0.5"/>
        </c:scaling>
        <c:delete val="1"/>
        <c:axPos val="b"/>
        <c:numFmt formatCode="General" sourceLinked="1"/>
        <c:majorTickMark val="out"/>
        <c:minorTickMark val="none"/>
        <c:tickLblPos val="none"/>
        <c:crossAx val="249172736"/>
        <c:crossesAt val="0"/>
        <c:crossBetween val="midCat"/>
      </c:valAx>
      <c:valAx>
        <c:axId val="249172736"/>
        <c:scaling>
          <c:orientation val="minMax"/>
          <c:min val="0"/>
        </c:scaling>
        <c:delete val="1"/>
        <c:axPos val="l"/>
        <c:numFmt formatCode="_(&quot;$&quot;* #,##0_);_(&quot;$&quot;* \(#,##0\);_(&quot;$&quot;* &quot;-&quot;??_);_(@_)" sourceLinked="1"/>
        <c:majorTickMark val="out"/>
        <c:minorTickMark val="none"/>
        <c:tickLblPos val="none"/>
        <c:crossAx val="242277376"/>
        <c:crossesAt val="-10"/>
        <c:crossBetween val="midCat"/>
      </c:valAx>
      <c:spPr>
        <a:noFill/>
      </c:spPr>
    </c:plotArea>
    <c:plotVisOnly val="1"/>
    <c:dispBlanksAs val="gap"/>
    <c:showDLblsOverMax val="0"/>
  </c:chart>
  <c:txPr>
    <a:bodyPr/>
    <a:lstStyle/>
    <a:p>
      <a:pPr>
        <a:defRPr sz="1800" b="1">
          <a:latin typeface="Calibri" pitchFamily="34" charset="0"/>
          <a:cs typeface="Calibri" pitchFamily="34" charset="0"/>
        </a:defRPr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4D92E5-9FFA-458A-9BEA-BDF5C2EF3530}" type="datetimeFigureOut">
              <a:rPr lang="en-US" smtClean="0"/>
              <a:t>9/16/2013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685800"/>
            <a:ext cx="538797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E76084-7007-4F9A-9BF5-85CA96B02E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0938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705368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1410736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2116104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2821473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3526841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4232209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4937577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5642945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0876" y="1536192"/>
            <a:ext cx="14785848" cy="7040880"/>
          </a:xfrm>
          <a:prstGeom prst="rect">
            <a:avLst/>
          </a:prstGeom>
        </p:spPr>
        <p:txBody>
          <a:bodyPr lIns="141074" tIns="70537" rIns="141074" bIns="70537"/>
          <a:lstStyle>
            <a:lvl1pPr>
              <a:defRPr sz="31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25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22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150876" y="8705088"/>
            <a:ext cx="13869924" cy="768096"/>
          </a:xfrm>
          <a:prstGeom prst="rect">
            <a:avLst/>
          </a:prstGeom>
        </p:spPr>
        <p:txBody>
          <a:bodyPr lIns="141074" tIns="70537" rIns="141074" bIns="70537"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150876" y="128016"/>
            <a:ext cx="14785848" cy="128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41074" tIns="70537" rIns="141074" bIns="70537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150876" y="1536192"/>
            <a:ext cx="7317486" cy="7040880"/>
          </a:xfrm>
          <a:prstGeom prst="rect">
            <a:avLst/>
          </a:prstGeom>
        </p:spPr>
        <p:txBody>
          <a:bodyPr lIns="141074" tIns="70537" rIns="141074" bIns="70537"/>
          <a:lstStyle>
            <a:lvl1pPr>
              <a:defRPr sz="31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25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22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150876" y="8705088"/>
            <a:ext cx="13869924" cy="768096"/>
          </a:xfrm>
          <a:prstGeom prst="rect">
            <a:avLst/>
          </a:prstGeom>
        </p:spPr>
        <p:txBody>
          <a:bodyPr lIns="141074" tIns="70537" rIns="141074" bIns="70537"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150876" y="128016"/>
            <a:ext cx="14785848" cy="128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41074" tIns="70537" rIns="141074" bIns="70537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7619238" y="1536192"/>
            <a:ext cx="7317486" cy="7040880"/>
          </a:xfrm>
          <a:prstGeom prst="rect">
            <a:avLst/>
          </a:prstGeom>
        </p:spPr>
        <p:txBody>
          <a:bodyPr lIns="141074" tIns="70537" rIns="141074" bIns="70537"/>
          <a:lstStyle>
            <a:lvl1pPr>
              <a:defRPr sz="31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25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22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150876" y="1536192"/>
            <a:ext cx="4828032" cy="7040880"/>
          </a:xfrm>
          <a:prstGeom prst="rect">
            <a:avLst/>
          </a:prstGeom>
        </p:spPr>
        <p:txBody>
          <a:bodyPr lIns="141074" tIns="70537" rIns="141074" bIns="70537"/>
          <a:lstStyle>
            <a:lvl1pPr>
              <a:defRPr sz="31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25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22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150876" y="128016"/>
            <a:ext cx="14785848" cy="128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41074" tIns="70537" rIns="141074" bIns="70537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5129784" y="1536192"/>
            <a:ext cx="4828032" cy="7040880"/>
          </a:xfrm>
          <a:prstGeom prst="rect">
            <a:avLst/>
          </a:prstGeom>
        </p:spPr>
        <p:txBody>
          <a:bodyPr lIns="141074" tIns="70537" rIns="141074" bIns="70537"/>
          <a:lstStyle>
            <a:lvl1pPr>
              <a:defRPr sz="31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25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22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10108692" y="1536192"/>
            <a:ext cx="4828032" cy="7040880"/>
          </a:xfrm>
          <a:prstGeom prst="rect">
            <a:avLst/>
          </a:prstGeom>
        </p:spPr>
        <p:txBody>
          <a:bodyPr lIns="141074" tIns="70537" rIns="141074" bIns="70537"/>
          <a:lstStyle>
            <a:lvl1pPr>
              <a:defRPr sz="31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25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22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150876" y="8705088"/>
            <a:ext cx="13869924" cy="768096"/>
          </a:xfrm>
          <a:prstGeom prst="rect">
            <a:avLst/>
          </a:prstGeom>
        </p:spPr>
        <p:txBody>
          <a:bodyPr lIns="141074" tIns="70537" rIns="141074" bIns="70537"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150876" y="8705088"/>
            <a:ext cx="13869924" cy="768096"/>
          </a:xfrm>
          <a:prstGeom prst="rect">
            <a:avLst/>
          </a:prstGeom>
        </p:spPr>
        <p:txBody>
          <a:bodyPr lIns="141074" tIns="70537" rIns="141074" bIns="70537"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150876" y="128016"/>
            <a:ext cx="14785848" cy="128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41074" tIns="70537" rIns="141074" bIns="70537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150876" y="128016"/>
            <a:ext cx="14785848" cy="128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41074" tIns="70537" rIns="141074" bIns="70537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pic>
        <p:nvPicPr>
          <p:cNvPr id="6" name="Picture 5"/>
          <p:cNvPicPr>
            <a:picLocks noChangeArrowheads="1"/>
          </p:cNvPicPr>
          <p:nvPr userDrawn="1"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4159484" y="8695944"/>
            <a:ext cx="777240" cy="77724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4" r:id="rId2"/>
    <p:sldLayoutId id="2147483665" r:id="rId3"/>
    <p:sldLayoutId id="2147483663" r:id="rId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4400" b="1" i="0" dirty="0" smtClean="0">
          <a:solidFill>
            <a:srgbClr val="000000"/>
          </a:solidFill>
          <a:latin typeface="Calibri" pitchFamily="34" charset="0"/>
          <a:ea typeface="+mj-ea"/>
          <a:cs typeface="Calibri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ahoma" pitchFamily="34" charset="0"/>
          <a:cs typeface="Arial" charset="0"/>
        </a:defRPr>
      </a:lvl5pPr>
      <a:lvl6pPr marL="705368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ahoma" pitchFamily="34" charset="0"/>
          <a:cs typeface="Arial" charset="0"/>
        </a:defRPr>
      </a:lvl6pPr>
      <a:lvl7pPr marL="1410736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ahoma" pitchFamily="34" charset="0"/>
          <a:cs typeface="Arial" charset="0"/>
        </a:defRPr>
      </a:lvl7pPr>
      <a:lvl8pPr marL="2116104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ahoma" pitchFamily="34" charset="0"/>
          <a:cs typeface="Arial" charset="0"/>
        </a:defRPr>
      </a:lvl8pPr>
      <a:lvl9pPr marL="2821473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529026" indent="-529026" algn="l" rtl="0" eaLnBrk="1" fontAlgn="base" hangingPunct="1">
        <a:spcBef>
          <a:spcPct val="20000"/>
        </a:spcBef>
        <a:spcAft>
          <a:spcPct val="0"/>
        </a:spcAft>
        <a:buChar char="•"/>
        <a:defRPr sz="4900">
          <a:solidFill>
            <a:schemeClr val="tx1"/>
          </a:solidFill>
          <a:latin typeface="+mn-lt"/>
          <a:ea typeface="+mn-ea"/>
          <a:cs typeface="+mn-cs"/>
        </a:defRPr>
      </a:lvl1pPr>
      <a:lvl2pPr marL="1146223" indent="-440855" algn="l" rtl="0" eaLnBrk="1" fontAlgn="base" hangingPunct="1">
        <a:spcBef>
          <a:spcPct val="20000"/>
        </a:spcBef>
        <a:spcAft>
          <a:spcPct val="0"/>
        </a:spcAft>
        <a:buChar char="–"/>
        <a:defRPr sz="4300">
          <a:solidFill>
            <a:schemeClr val="tx1"/>
          </a:solidFill>
          <a:latin typeface="+mn-lt"/>
          <a:cs typeface="+mn-cs"/>
        </a:defRPr>
      </a:lvl2pPr>
      <a:lvl3pPr marL="1763420" indent="-352684" algn="l" rtl="0" eaLnBrk="1" fontAlgn="base" hangingPunct="1">
        <a:spcBef>
          <a:spcPct val="20000"/>
        </a:spcBef>
        <a:spcAft>
          <a:spcPct val="0"/>
        </a:spcAft>
        <a:buChar char="•"/>
        <a:defRPr sz="3700">
          <a:solidFill>
            <a:schemeClr val="tx1"/>
          </a:solidFill>
          <a:latin typeface="+mn-lt"/>
          <a:cs typeface="+mn-cs"/>
        </a:defRPr>
      </a:lvl3pPr>
      <a:lvl4pPr marL="2468789" indent="-352684" algn="l" rtl="0" eaLnBrk="1" fontAlgn="base" hangingPunct="1">
        <a:spcBef>
          <a:spcPct val="20000"/>
        </a:spcBef>
        <a:spcAft>
          <a:spcPct val="0"/>
        </a:spcAft>
        <a:buChar char="–"/>
        <a:defRPr sz="3100">
          <a:solidFill>
            <a:schemeClr val="tx1"/>
          </a:solidFill>
          <a:latin typeface="+mn-lt"/>
          <a:cs typeface="+mn-cs"/>
        </a:defRPr>
      </a:lvl4pPr>
      <a:lvl5pPr marL="3174157" indent="-352684" algn="l" rtl="0" eaLnBrk="1" fontAlgn="base" hangingPunct="1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  <a:cs typeface="+mn-cs"/>
        </a:defRPr>
      </a:lvl5pPr>
      <a:lvl6pPr marL="3879525" indent="-352684" algn="l" rtl="0" eaLnBrk="1" fontAlgn="base" hangingPunct="1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  <a:cs typeface="+mn-cs"/>
        </a:defRPr>
      </a:lvl6pPr>
      <a:lvl7pPr marL="4584893" indent="-352684" algn="l" rtl="0" eaLnBrk="1" fontAlgn="base" hangingPunct="1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  <a:cs typeface="+mn-cs"/>
        </a:defRPr>
      </a:lvl7pPr>
      <a:lvl8pPr marL="5290261" indent="-352684" algn="l" rtl="0" eaLnBrk="1" fontAlgn="base" hangingPunct="1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  <a:cs typeface="+mn-cs"/>
        </a:defRPr>
      </a:lvl8pPr>
      <a:lvl9pPr marL="5995629" indent="-352684" algn="l" rtl="0" eaLnBrk="1" fontAlgn="base" hangingPunct="1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05368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410736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116104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21473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26841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232209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937577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642945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NOTE: Beneficiaries identified as “other” races not shown separately. </a:t>
            </a:r>
          </a:p>
          <a:p>
            <a:r>
              <a:rPr lang="en-US" dirty="0"/>
              <a:t>SOURCE: Urban Institute / Kaiser Family Foundation analysis, 2012.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Median Per Capita Home Equity of Medicare Homeowners</a:t>
            </a:r>
            <a:r>
              <a:rPr lang="en-US" dirty="0" smtClean="0"/>
              <a:t>, 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by </a:t>
            </a:r>
            <a:r>
              <a:rPr lang="en-US" dirty="0" smtClean="0"/>
              <a:t>Education Level </a:t>
            </a:r>
            <a:r>
              <a:rPr lang="en-US" dirty="0"/>
              <a:t>and Race/Ethnicity, 2012</a:t>
            </a:r>
            <a:endParaRPr lang="en-US" sz="4800" dirty="0"/>
          </a:p>
        </p:txBody>
      </p:sp>
      <p:graphicFrame>
        <p:nvGraphicFramePr>
          <p:cNvPr id="4" name="Content Placeholder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46028911"/>
              </p:ext>
            </p:extLst>
          </p:nvPr>
        </p:nvGraphicFramePr>
        <p:xfrm>
          <a:off x="609600" y="1782457"/>
          <a:ext cx="15087600" cy="63452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225345"/>
              </p:ext>
            </p:extLst>
          </p:nvPr>
        </p:nvGraphicFramePr>
        <p:xfrm>
          <a:off x="823246" y="2740838"/>
          <a:ext cx="1497332" cy="13428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97332"/>
              </a:tblGrid>
              <a:tr h="44762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>
                          <a:solidFill>
                            <a:schemeClr val="accent2"/>
                          </a:solidFill>
                          <a:latin typeface="Calibri" pitchFamily="34" charset="0"/>
                          <a:cs typeface="Calibri" pitchFamily="34" charset="0"/>
                        </a:rPr>
                        <a:t>White</a:t>
                      </a:r>
                    </a:p>
                  </a:txBody>
                  <a:tcPr marL="150876" marR="150876" marT="64008" marB="64008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4762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>
                          <a:solidFill>
                            <a:srgbClr val="87A845"/>
                          </a:solidFill>
                          <a:latin typeface="Calibri" pitchFamily="34" charset="0"/>
                          <a:cs typeface="Calibri" pitchFamily="34" charset="0"/>
                        </a:rPr>
                        <a:t>Black</a:t>
                      </a:r>
                    </a:p>
                  </a:txBody>
                  <a:tcPr marL="150876" marR="150876" marT="64008" marB="64008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4762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>
                          <a:solidFill>
                            <a:schemeClr val="tx2"/>
                          </a:solidFill>
                          <a:latin typeface="Calibri" pitchFamily="34" charset="0"/>
                          <a:cs typeface="Calibri" pitchFamily="34" charset="0"/>
                        </a:rPr>
                        <a:t>Hispanic</a:t>
                      </a:r>
                      <a:endParaRPr lang="en-US" sz="2400" b="1" dirty="0">
                        <a:solidFill>
                          <a:schemeClr val="tx2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150876" marR="150876" marT="64008" marB="64008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" name="Oval 6"/>
          <p:cNvSpPr/>
          <p:nvPr/>
        </p:nvSpPr>
        <p:spPr>
          <a:xfrm>
            <a:off x="536217" y="3675499"/>
            <a:ext cx="320040" cy="320040"/>
          </a:xfrm>
          <a:prstGeom prst="ellipse">
            <a:avLst/>
          </a:prstGeom>
          <a:solidFill>
            <a:srgbClr val="FF8811">
              <a:alpha val="50000"/>
            </a:srgbClr>
          </a:solidFill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8458" tIns="69229" rIns="138458" bIns="69229"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536217" y="3230880"/>
            <a:ext cx="320040" cy="320040"/>
          </a:xfrm>
          <a:prstGeom prst="ellipse">
            <a:avLst/>
          </a:prstGeom>
          <a:solidFill>
            <a:srgbClr val="87A845">
              <a:alpha val="50000"/>
            </a:srgbClr>
          </a:solidFill>
          <a:ln w="38100">
            <a:solidFill>
              <a:srgbClr val="87A84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8458" tIns="69229" rIns="138458" bIns="69229"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536217" y="2786262"/>
            <a:ext cx="320040" cy="320040"/>
          </a:xfrm>
          <a:prstGeom prst="ellipse">
            <a:avLst/>
          </a:prstGeom>
          <a:solidFill>
            <a:schemeClr val="accent2">
              <a:alpha val="50000"/>
            </a:schemeClr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8458" tIns="69229" rIns="138458" bIns="69229"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355242" y="2590800"/>
            <a:ext cx="1885950" cy="160020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8458" tIns="69229" rIns="138458" bIns="69229"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598418" y="6781800"/>
            <a:ext cx="13890765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7113887"/>
              </p:ext>
            </p:extLst>
          </p:nvPr>
        </p:nvGraphicFramePr>
        <p:xfrm>
          <a:off x="236155" y="6906852"/>
          <a:ext cx="14253029" cy="19224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9845"/>
                <a:gridCol w="3050796"/>
                <a:gridCol w="3050796"/>
                <a:gridCol w="3050796"/>
                <a:gridCol w="3050796"/>
              </a:tblGrid>
              <a:tr h="557168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9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Education</a:t>
                      </a:r>
                      <a:r>
                        <a:rPr lang="en-US" sz="1900" b="1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 Level</a:t>
                      </a:r>
                      <a:endParaRPr lang="en-US" sz="19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T="48006" marB="4800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25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Less than </a:t>
                      </a:r>
                      <a:br>
                        <a:rPr lang="en-US" sz="25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</a:br>
                      <a:r>
                        <a:rPr lang="en-US" sz="25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High School</a:t>
                      </a:r>
                      <a:endParaRPr lang="en-US" sz="25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T="48006" marB="4800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25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High School </a:t>
                      </a:r>
                    </a:p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25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Graduate</a:t>
                      </a:r>
                      <a:endParaRPr lang="en-US" sz="25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T="48006" marB="4800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25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Some </a:t>
                      </a:r>
                    </a:p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25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College</a:t>
                      </a:r>
                      <a:endParaRPr lang="en-US" sz="25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T="48006" marB="4800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25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College</a:t>
                      </a:r>
                      <a:r>
                        <a:rPr lang="en-US" sz="2500" b="1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</a:p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2500" b="1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Graduate</a:t>
                      </a:r>
                      <a:endParaRPr lang="en-US" sz="25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T="48006" marB="4800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40683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9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Median</a:t>
                      </a:r>
                      <a:r>
                        <a:rPr lang="en-US" sz="1900" b="1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 a</a:t>
                      </a:r>
                      <a:r>
                        <a:rPr lang="en-US" sz="19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mong </a:t>
                      </a:r>
                    </a:p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9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all homeowners</a:t>
                      </a:r>
                      <a:endParaRPr lang="en-US" sz="19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T="48006" marB="48006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25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$61,000</a:t>
                      </a:r>
                      <a:endParaRPr lang="en-US" sz="25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T="48006" marB="48006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25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$86,350</a:t>
                      </a:r>
                      <a:endParaRPr lang="en-US" sz="25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T="48006" marB="48006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25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$100,000</a:t>
                      </a:r>
                      <a:endParaRPr lang="en-US" sz="25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T="48006" marB="48006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25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$143,050</a:t>
                      </a:r>
                      <a:endParaRPr lang="en-US" sz="25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T="48006" marB="48006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5478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900" b="1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Share with </a:t>
                      </a:r>
                    </a:p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900" b="1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home equity</a:t>
                      </a:r>
                      <a:endParaRPr lang="en-US" sz="1900" b="1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T="48006" marB="48006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25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67%</a:t>
                      </a:r>
                      <a:endParaRPr lang="en-US" sz="25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T="48006" marB="48006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25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78%</a:t>
                      </a:r>
                      <a:endParaRPr lang="en-US" sz="25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T="48006" marB="48006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25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81%</a:t>
                      </a:r>
                      <a:endParaRPr lang="en-US" sz="25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T="48006" marB="48006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25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86%</a:t>
                      </a:r>
                      <a:endParaRPr lang="en-US" sz="25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T="48006" marB="48006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6" name="TextBox 1"/>
          <p:cNvSpPr txBox="1"/>
          <p:nvPr/>
        </p:nvSpPr>
        <p:spPr>
          <a:xfrm>
            <a:off x="304800" y="1656694"/>
            <a:ext cx="7848600" cy="1028818"/>
          </a:xfrm>
          <a:prstGeom prst="rect">
            <a:avLst/>
          </a:prstGeom>
          <a:noFill/>
        </p:spPr>
        <p:txBody>
          <a:bodyPr wrap="square" lIns="138458" tIns="69229" rIns="138458" bIns="69229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Median per capita home </a:t>
            </a:r>
            <a:r>
              <a:rPr lang="en-US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equity, </a:t>
            </a:r>
            <a:endParaRPr lang="en-US" sz="24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r>
              <a:rPr lang="en-US" sz="24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among </a:t>
            </a:r>
            <a:r>
              <a:rPr lang="en-US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beneficiaries with home equity (in </a:t>
            </a:r>
            <a:r>
              <a:rPr lang="en-US" sz="24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2012 dollars)</a:t>
            </a:r>
          </a:p>
        </p:txBody>
      </p:sp>
    </p:spTree>
    <p:extLst>
      <p:ext uri="{BB962C8B-B14F-4D97-AF65-F5344CB8AC3E}">
        <p14:creationId xmlns:p14="http://schemas.microsoft.com/office/powerpoint/2010/main" val="2327026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f073183c329937b83a4819a619d58750aca74f"/>
</p:tagLst>
</file>

<file path=ppt/theme/theme1.xml><?xml version="1.0" encoding="utf-8"?>
<a:theme xmlns:a="http://schemas.openxmlformats.org/drawingml/2006/main" name="blank">
  <a:themeElements>
    <a:clrScheme name="Custom 1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0072C0"/>
      </a:hlink>
      <a:folHlink>
        <a:srgbClr val="0072C0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Calibri" pitchFamily="34" charset="0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5021</TotalTime>
  <Words>118</Words>
  <Application>Microsoft Office PowerPoint</Application>
  <PresentationFormat>Custom</PresentationFormat>
  <Paragraphs>38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blank</vt:lpstr>
      <vt:lpstr>Median Per Capita Home Equity of Medicare Homeowners,  by Education Level and Race/Ethnicity, 2012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Median Per Beneficiary Income of the Medicare Population, Overall, and by Race/Ethnicity, 2012</dc:title>
  <dc:creator>Jennifer Huang</dc:creator>
  <cp:lastModifiedBy>Jennifer Huang</cp:lastModifiedBy>
  <cp:revision>97</cp:revision>
  <dcterms:created xsi:type="dcterms:W3CDTF">2013-07-22T15:12:42Z</dcterms:created>
  <dcterms:modified xsi:type="dcterms:W3CDTF">2013-09-16T14:17:21Z</dcterms:modified>
</cp:coreProperties>
</file>