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03" r:id="rId2"/>
  </p:sldIdLst>
  <p:sldSz cx="15087600" cy="9601200"/>
  <p:notesSz cx="6858000" cy="9144000"/>
  <p:custDataLst>
    <p:tags r:id="rId4"/>
  </p:custDataLst>
  <p:defaultTextStyle>
    <a:defPPr>
      <a:defRPr lang="en-US"/>
    </a:defPPr>
    <a:lvl1pPr marL="0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A845"/>
    <a:srgbClr val="DA6300"/>
    <a:srgbClr val="B85C00"/>
    <a:srgbClr val="025189"/>
    <a:srgbClr val="FF8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76" autoAdjust="0"/>
  </p:normalViewPr>
  <p:slideViewPr>
    <p:cSldViewPr>
      <p:cViewPr>
        <p:scale>
          <a:sx n="66" d="100"/>
          <a:sy n="66" d="100"/>
        </p:scale>
        <p:origin x="-1638" y="-360"/>
      </p:cViewPr>
      <p:guideLst>
        <p:guide orient="horz" pos="3024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990740740740744E-2"/>
          <c:y val="9.9603560979803912E-2"/>
          <c:w val="0.89467592592592593"/>
          <c:h val="0.69981101756554842"/>
        </c:manualLayout>
      </c:layout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Median Savings</c:v>
                </c:pt>
              </c:strCache>
            </c:strRef>
          </c:tx>
          <c:spPr>
            <a:solidFill>
              <a:srgbClr val="025189">
                <a:alpha val="50196"/>
              </a:srgbClr>
            </a:solidFill>
            <a:ln w="57150">
              <a:solidFill>
                <a:schemeClr val="accent2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tx2">
                  <a:alpha val="50196"/>
                </a:schemeClr>
              </a:solidFill>
              <a:ln w="57150">
                <a:solidFill>
                  <a:schemeClr val="tx2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tx2">
                  <a:alpha val="50196"/>
                </a:schemeClr>
              </a:solidFill>
              <a:ln w="57150">
                <a:solidFill>
                  <a:schemeClr val="tx2"/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chemeClr val="tx2">
                  <a:alpha val="50196"/>
                </a:schemeClr>
              </a:solidFill>
              <a:ln w="57150">
                <a:solidFill>
                  <a:schemeClr val="tx2"/>
                </a:solidFill>
              </a:ln>
            </c:spPr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Lbls>
            <c:dLbl>
              <c:idx val="0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</c:dLbl>
            <c:dLbl>
              <c:idx val="11"/>
              <c:delete val="1"/>
            </c:dLbl>
            <c:txPr>
              <a:bodyPr/>
              <a:lstStyle/>
              <a:p>
                <a:pPr>
                  <a:defRPr sz="2400">
                    <a:solidFill>
                      <a:schemeClr val="tx2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</c:dLbls>
          <c:xVal>
            <c:numRef>
              <c:f>Sheet1!$A$2:$A$10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</c:numCache>
            </c:numRef>
          </c:xVal>
          <c:yVal>
            <c:numRef>
              <c:f>Sheet1!$B$2:$B$10</c:f>
              <c:numCache>
                <c:formatCode>"$"#,##0</c:formatCode>
                <c:ptCount val="9"/>
                <c:pt idx="0">
                  <c:v>79800</c:v>
                </c:pt>
                <c:pt idx="1">
                  <c:v>46250</c:v>
                </c:pt>
                <c:pt idx="2">
                  <c:v>54750</c:v>
                </c:pt>
                <c:pt idx="3">
                  <c:v>87650</c:v>
                </c:pt>
                <c:pt idx="4">
                  <c:v>52750</c:v>
                </c:pt>
                <c:pt idx="5">
                  <c:v>60850</c:v>
                </c:pt>
                <c:pt idx="6">
                  <c:v>119750</c:v>
                </c:pt>
                <c:pt idx="7">
                  <c:v>65150</c:v>
                </c:pt>
                <c:pt idx="8">
                  <c:v>103850</c:v>
                </c:pt>
              </c:numCache>
            </c:numRef>
          </c:yVal>
          <c:bubbleSize>
            <c:numRef>
              <c:f>Sheet1!$C$2:$C$10</c:f>
              <c:numCache>
                <c:formatCode>0%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bubbleSize>
          <c:bubble3D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25"/>
        <c:showNegBubbles val="0"/>
        <c:axId val="242177152"/>
        <c:axId val="242178688"/>
      </c:bubbleChart>
      <c:valAx>
        <c:axId val="242177152"/>
        <c:scaling>
          <c:orientation val="minMax"/>
          <c:max val="3.65"/>
          <c:min val="0.65000000000000013"/>
        </c:scaling>
        <c:delete val="1"/>
        <c:axPos val="b"/>
        <c:numFmt formatCode="General" sourceLinked="1"/>
        <c:majorTickMark val="out"/>
        <c:minorTickMark val="none"/>
        <c:tickLblPos val="nextTo"/>
        <c:crossAx val="242178688"/>
        <c:crossesAt val="0"/>
        <c:crossBetween val="midCat"/>
      </c:valAx>
      <c:valAx>
        <c:axId val="242178688"/>
        <c:scaling>
          <c:orientation val="minMax"/>
          <c:min val="0"/>
        </c:scaling>
        <c:delete val="1"/>
        <c:axPos val="l"/>
        <c:numFmt formatCode="&quot;$&quot;#,##0" sourceLinked="1"/>
        <c:majorTickMark val="out"/>
        <c:minorTickMark val="none"/>
        <c:tickLblPos val="none"/>
        <c:crossAx val="242177152"/>
        <c:crossesAt val="-10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 b="1">
          <a:latin typeface="Calibri" pitchFamily="34" charset="0"/>
          <a:cs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685800"/>
            <a:ext cx="5387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14785848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7619238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5129784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10108692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6" name="Picture 5"/>
          <p:cNvPicPr>
            <a:picLocks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59484" y="8695944"/>
            <a:ext cx="777240" cy="777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4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5pPr>
      <a:lvl6pPr marL="705368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6pPr>
      <a:lvl7pPr marL="1410736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7pPr>
      <a:lvl8pPr marL="2116104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8pPr>
      <a:lvl9pPr marL="2821473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529026" indent="-529026" algn="l" rtl="0" eaLnBrk="1" fontAlgn="base" hangingPunct="1">
        <a:spcBef>
          <a:spcPct val="20000"/>
        </a:spcBef>
        <a:spcAft>
          <a:spcPct val="0"/>
        </a:spcAft>
        <a:buChar char="•"/>
        <a:defRPr sz="4900">
          <a:solidFill>
            <a:schemeClr val="tx1"/>
          </a:solidFill>
          <a:latin typeface="+mn-lt"/>
          <a:ea typeface="+mn-ea"/>
          <a:cs typeface="+mn-cs"/>
        </a:defRPr>
      </a:lvl1pPr>
      <a:lvl2pPr marL="1146223" indent="-440855" algn="l" rtl="0" eaLnBrk="1" fontAlgn="base" hangingPunct="1">
        <a:spcBef>
          <a:spcPct val="20000"/>
        </a:spcBef>
        <a:spcAft>
          <a:spcPct val="0"/>
        </a:spcAft>
        <a:buChar char="–"/>
        <a:defRPr sz="4300">
          <a:solidFill>
            <a:schemeClr val="tx1"/>
          </a:solidFill>
          <a:latin typeface="+mn-lt"/>
          <a:cs typeface="+mn-cs"/>
        </a:defRPr>
      </a:lvl2pPr>
      <a:lvl3pPr marL="1763420" indent="-352684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cs typeface="+mn-cs"/>
        </a:defRPr>
      </a:lvl3pPr>
      <a:lvl4pPr marL="2468789" indent="-352684" algn="l" rtl="0" eaLnBrk="1" fontAlgn="base" hangingPunct="1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  <a:cs typeface="+mn-cs"/>
        </a:defRPr>
      </a:lvl4pPr>
      <a:lvl5pPr marL="3174157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5pPr>
      <a:lvl6pPr marL="3879525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6pPr>
      <a:lvl7pPr marL="4584893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7pPr>
      <a:lvl8pPr marL="5290261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8pPr>
      <a:lvl9pPr marL="5995629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5368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10736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6104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473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6841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32209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37577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42945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NOTE: 200</a:t>
            </a:r>
            <a:r>
              <a:rPr lang="en-US" dirty="0"/>
              <a:t>% of FPL = $22,340 per year for individuals in 2012; 400% of FPL = $44,680 per year for individuals in 2012. Beneficiaries identified as “other” races not shown separately. </a:t>
            </a:r>
          </a:p>
          <a:p>
            <a:r>
              <a:rPr lang="en-US" dirty="0"/>
              <a:t>SOURCE: Urban Institute / Kaiser Family Foundation analysis, 2012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Median Per Capita Home Equity </a:t>
            </a:r>
            <a:r>
              <a:rPr lang="en-US" dirty="0" smtClean="0"/>
              <a:t>of </a:t>
            </a:r>
            <a:r>
              <a:rPr lang="en-US" dirty="0"/>
              <a:t>Medicare Homeowners</a:t>
            </a:r>
            <a:r>
              <a:rPr lang="en-US" dirty="0" smtClean="0"/>
              <a:t>,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by Federal Poverty Level and Race/Ethnicity, 2012</a:t>
            </a:r>
          </a:p>
        </p:txBody>
      </p:sp>
      <p:graphicFrame>
        <p:nvGraphicFramePr>
          <p:cNvPr id="4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3933576"/>
              </p:ext>
            </p:extLst>
          </p:nvPr>
        </p:nvGraphicFramePr>
        <p:xfrm>
          <a:off x="1371600" y="1130218"/>
          <a:ext cx="13716000" cy="6885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1"/>
          <p:cNvSpPr txBox="1"/>
          <p:nvPr/>
        </p:nvSpPr>
        <p:spPr>
          <a:xfrm>
            <a:off x="-3124200" y="3337560"/>
            <a:ext cx="5657918" cy="426720"/>
          </a:xfrm>
          <a:prstGeom prst="rect">
            <a:avLst/>
          </a:prstGeom>
        </p:spPr>
        <p:txBody>
          <a:bodyPr wrap="square" lIns="138458" tIns="69229" rIns="138458" bIns="6922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98418" y="6629400"/>
            <a:ext cx="13890765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338067"/>
              </p:ext>
            </p:extLst>
          </p:nvPr>
        </p:nvGraphicFramePr>
        <p:xfrm>
          <a:off x="236155" y="6735536"/>
          <a:ext cx="14253028" cy="1767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3407"/>
                <a:gridCol w="4063207"/>
                <a:gridCol w="4063207"/>
                <a:gridCol w="4063207"/>
              </a:tblGrid>
              <a:tr h="524772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Federal Poverty </a:t>
                      </a:r>
                      <a:r>
                        <a:rPr lang="en-US" sz="19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Level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200% FPL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200% - 400% FPL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More than 400% FPL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2503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Median</a:t>
                      </a:r>
                      <a:r>
                        <a:rPr lang="en-US" sz="19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a</a:t>
                      </a: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mong 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all </a:t>
                      </a: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homeowners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$72,050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$83,250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$117,600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4338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Share with 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home equity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60%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82%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91%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8348"/>
              </p:ext>
            </p:extLst>
          </p:nvPr>
        </p:nvGraphicFramePr>
        <p:xfrm>
          <a:off x="823246" y="2740838"/>
          <a:ext cx="1497332" cy="1342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7332"/>
              </a:tblGrid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cs typeface="Calibri" pitchFamily="34" charset="0"/>
                        </a:rPr>
                        <a:t>White</a:t>
                      </a: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87A845"/>
                          </a:solidFill>
                          <a:latin typeface="Calibri" pitchFamily="34" charset="0"/>
                          <a:cs typeface="Calibri" pitchFamily="34" charset="0"/>
                        </a:rPr>
                        <a:t>Black</a:t>
                      </a: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  <a:latin typeface="Calibri" pitchFamily="34" charset="0"/>
                          <a:cs typeface="Calibri" pitchFamily="34" charset="0"/>
                        </a:rPr>
                        <a:t>Hispanic</a:t>
                      </a:r>
                      <a:endParaRPr lang="en-US" sz="2400" b="1" dirty="0">
                        <a:solidFill>
                          <a:schemeClr val="tx2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536217" y="3675499"/>
            <a:ext cx="320040" cy="320040"/>
          </a:xfrm>
          <a:prstGeom prst="ellipse">
            <a:avLst/>
          </a:prstGeom>
          <a:solidFill>
            <a:srgbClr val="FF8811">
              <a:alpha val="50000"/>
            </a:srgb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36217" y="3230880"/>
            <a:ext cx="320040" cy="320040"/>
          </a:xfrm>
          <a:prstGeom prst="ellipse">
            <a:avLst/>
          </a:prstGeom>
          <a:solidFill>
            <a:srgbClr val="87A845">
              <a:alpha val="50000"/>
            </a:srgbClr>
          </a:solidFill>
          <a:ln w="38100">
            <a:solidFill>
              <a:srgbClr val="87A8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36217" y="2786262"/>
            <a:ext cx="320040" cy="32004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55242" y="2590800"/>
            <a:ext cx="1885950" cy="16002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14" name="TextBox 1"/>
          <p:cNvSpPr txBox="1"/>
          <p:nvPr/>
        </p:nvSpPr>
        <p:spPr>
          <a:xfrm>
            <a:off x="304800" y="1656694"/>
            <a:ext cx="7848600" cy="1028818"/>
          </a:xfrm>
          <a:prstGeom prst="rect">
            <a:avLst/>
          </a:prstGeom>
          <a:noFill/>
        </p:spPr>
        <p:txBody>
          <a:bodyPr wrap="square" lIns="138458" tIns="69229" rIns="138458" bIns="6922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Median per capita home 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equity, 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among 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beneficiaries with home equity (in 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2012 dollars)</a:t>
            </a:r>
          </a:p>
        </p:txBody>
      </p:sp>
    </p:spTree>
    <p:extLst>
      <p:ext uri="{BB962C8B-B14F-4D97-AF65-F5344CB8AC3E}">
        <p14:creationId xmlns:p14="http://schemas.microsoft.com/office/powerpoint/2010/main" val="299917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c50bc14f7a788c3c9cbeea661236386a76849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5020</TotalTime>
  <Words>138</Words>
  <Application>Microsoft Office PowerPoint</Application>
  <PresentationFormat>Custom</PresentationFormat>
  <Paragraphs>31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Median Per Capita Home Equity of Medicare Homeowners,  by Federal Poverty Level and Race/Ethnicity,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Median Per Beneficiary Income of the Medicare Population, Overall, and by Race/Ethnicity, 2012</dc:title>
  <dc:creator>Jennifer Huang</dc:creator>
  <cp:lastModifiedBy>Jennifer Huang</cp:lastModifiedBy>
  <cp:revision>95</cp:revision>
  <dcterms:created xsi:type="dcterms:W3CDTF">2013-07-22T15:12:42Z</dcterms:created>
  <dcterms:modified xsi:type="dcterms:W3CDTF">2013-09-16T14:17:06Z</dcterms:modified>
</cp:coreProperties>
</file>