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3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427490854983774E-2"/>
          <c:y val="2.8350579214247423E-2"/>
          <c:w val="0.83601525024890777"/>
          <c:h val="0.8436190031658579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spPr>
            <a:ln w="57150">
              <a:solidFill>
                <a:schemeClr val="accent2"/>
              </a:solidFill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chemeClr val="accent2"/>
                </a:solidFill>
                <a:ln w="57150">
                  <a:solidFill>
                    <a:schemeClr val="accent2"/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chemeClr val="accent2"/>
                  </a:solidFill>
                </a:ln>
              </c:spPr>
            </c:marker>
            <c:bubble3D val="0"/>
          </c:dPt>
          <c:xVal>
            <c:numRef>
              <c:f>Sheet1!$B$2:$B$9</c:f>
              <c:numCache>
                <c:formatCode>General</c:formatCode>
                <c:ptCount val="8"/>
                <c:pt idx="2" formatCode="_(&quot;$&quot;* ###0_);_(&quot;$&quot;* \(###0\);_(&quot;$&quot;* &quot;-&quot;??_);_(@_)">
                  <c:v>23673</c:v>
                </c:pt>
                <c:pt idx="3" formatCode="_(&quot;$&quot;* ###0_);_(&quot;$&quot;* \(###0\);_(&quot;$&quot;* &quot;-&quot;??_);_(@_)">
                  <c:v>50192</c:v>
                </c:pt>
                <c:pt idx="4" formatCode="_(&quot;$&quot;* ###0_);_(&quot;$&quot;* \(###0\);_(&quot;$&quot;* &quot;-&quot;??_);_(@_)">
                  <c:v>100223</c:v>
                </c:pt>
                <c:pt idx="5" formatCode="_(&quot;$&quot;* ###0_);_(&quot;$&quot;* \(###0\);_(&quot;$&quot;* &quot;-&quot;??_);_(@_)">
                  <c:v>187612</c:v>
                </c:pt>
                <c:pt idx="6" formatCode="_(&quot;$&quot;* ###0_);_(&quot;$&quot;* \(###0\);_(&quot;$&quot;* &quot;-&quot;??_);_(@_)">
                  <c:v>325176</c:v>
                </c:pt>
                <c:pt idx="7" formatCode="_(&quot;$&quot;* ###0_);_(&quot;$&quot;* \(###0\);_(&quot;$&quot;* &quot;-&quot;??_);_(@_)">
                  <c:v>444745</c:v>
                </c:pt>
              </c:numCache>
            </c:numRef>
          </c:xVal>
          <c:yVal>
            <c:numRef>
              <c:f>Sheet1!$E$2:$E$9</c:f>
              <c:numCache>
                <c:formatCode>0%</c:formatCode>
                <c:ptCount val="8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spPr>
            <a:ln w="57150">
              <a:solidFill>
                <a:srgbClr val="87A845"/>
              </a:solidFill>
              <a:prstDash val="solid"/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rgbClr val="87A845"/>
                </a:solidFill>
                <a:ln w="57150">
                  <a:solidFill>
                    <a:srgbClr val="87A845"/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rgbClr val="87A845"/>
                  </a:solidFill>
                </a:ln>
              </c:spPr>
            </c:marker>
            <c:bubble3D val="0"/>
          </c:dPt>
          <c:xVal>
            <c:numRef>
              <c:f>Sheet1!$C$2:$C$9</c:f>
              <c:numCache>
                <c:formatCode>General</c:formatCode>
                <c:ptCount val="8"/>
                <c:pt idx="2" formatCode="_(&quot;$&quot;* ###0_);_(&quot;$&quot;* \(###0\);_(&quot;$&quot;* &quot;-&quot;??_);_(@_)">
                  <c:v>10603</c:v>
                </c:pt>
                <c:pt idx="3" formatCode="_(&quot;$&quot;* ###0_);_(&quot;$&quot;* \(###0\);_(&quot;$&quot;* &quot;-&quot;??_);_(@_)">
                  <c:v>23243</c:v>
                </c:pt>
                <c:pt idx="4" formatCode="_(&quot;$&quot;* ###0_);_(&quot;$&quot;* \(###0\);_(&quot;$&quot;* &quot;-&quot;??_);_(@_)">
                  <c:v>53664</c:v>
                </c:pt>
                <c:pt idx="5" formatCode="_(&quot;$&quot;* ###0_);_(&quot;$&quot;* \(###0\);_(&quot;$&quot;* &quot;-&quot;??_);_(@_)">
                  <c:v>106730</c:v>
                </c:pt>
                <c:pt idx="6" formatCode="_(&quot;$&quot;* ###0_);_(&quot;$&quot;* \(###0\);_(&quot;$&quot;* &quot;-&quot;??_);_(@_)">
                  <c:v>181753</c:v>
                </c:pt>
                <c:pt idx="7" formatCode="_(&quot;$&quot;* ###0_);_(&quot;$&quot;* \(###0\);_(&quot;$&quot;* &quot;-&quot;??_);_(@_)">
                  <c:v>245107</c:v>
                </c:pt>
              </c:numCache>
            </c:numRef>
          </c:xVal>
          <c:yVal>
            <c:numRef>
              <c:f>Sheet1!$E$2:$E$9</c:f>
              <c:numCache>
                <c:formatCode>0%</c:formatCode>
                <c:ptCount val="8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spPr>
            <a:ln w="57150">
              <a:solidFill>
                <a:schemeClr val="tx2"/>
              </a:solidFill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chemeClr val="tx2"/>
                </a:solidFill>
                <a:ln w="57150">
                  <a:solidFill>
                    <a:schemeClr val="tx2"/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chemeClr val="tx2"/>
                  </a:solidFill>
                </a:ln>
              </c:spPr>
            </c:marker>
            <c:bubble3D val="0"/>
          </c:dPt>
          <c:xVal>
            <c:numRef>
              <c:f>Sheet1!$D$2:$D$9</c:f>
              <c:numCache>
                <c:formatCode>General</c:formatCode>
                <c:ptCount val="8"/>
                <c:pt idx="2" formatCode="_(&quot;$&quot;* ###0_);_(&quot;$&quot;* \(###0\);_(&quot;$&quot;* &quot;-&quot;??_);_(@_)">
                  <c:v>16774</c:v>
                </c:pt>
                <c:pt idx="3" formatCode="_(&quot;$&quot;* ###0_);_(&quot;$&quot;* \(###0\);_(&quot;$&quot;* &quot;-&quot;??_);_(@_)">
                  <c:v>29083</c:v>
                </c:pt>
                <c:pt idx="4" formatCode="_(&quot;$&quot;* ###0_);_(&quot;$&quot;* \(###0\);_(&quot;$&quot;* &quot;-&quot;??_);_(@_)">
                  <c:v>67684</c:v>
                </c:pt>
                <c:pt idx="5" formatCode="_(&quot;$&quot;* ###0_);_(&quot;$&quot;* \(###0\);_(&quot;$&quot;* &quot;-&quot;??_);_(@_)">
                  <c:v>140472</c:v>
                </c:pt>
                <c:pt idx="6" formatCode="_(&quot;$&quot;* ###0_);_(&quot;$&quot;* \(###0\);_(&quot;$&quot;* &quot;-&quot;??_);_(@_)">
                  <c:v>285403</c:v>
                </c:pt>
                <c:pt idx="7" formatCode="_(&quot;$&quot;* ###0_);_(&quot;$&quot;* \(###0\);_(&quot;$&quot;* &quot;-&quot;??_);_(@_)">
                  <c:v>386156</c:v>
                </c:pt>
              </c:numCache>
            </c:numRef>
          </c:xVal>
          <c:yVal>
            <c:numRef>
              <c:f>Sheet1!$E$2:$E$9</c:f>
              <c:numCache>
                <c:formatCode>0%</c:formatCode>
                <c:ptCount val="8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Sheet1!$A$1</c:f>
              <c:strCache>
                <c:ptCount val="1"/>
                <c:pt idx="0">
                  <c:v>Overall</c:v>
                </c:pt>
              </c:strCache>
            </c:strRef>
          </c:tx>
          <c:spPr>
            <a:ln w="57150">
              <a:solidFill>
                <a:schemeClr val="bg1">
                  <a:lumMod val="65000"/>
                </a:schemeClr>
              </a:solidFill>
              <a:prstDash val="sysDot"/>
            </a:ln>
          </c:spPr>
          <c:marker>
            <c:symbol val="none"/>
          </c:marker>
          <c:dPt>
            <c:idx val="4"/>
            <c:marker>
              <c:symbol val="diamond"/>
              <c:size val="11"/>
              <c:spPr>
                <a:solidFill>
                  <a:schemeClr val="bg1">
                    <a:lumMod val="65000"/>
                  </a:schemeClr>
                </a:solidFill>
                <a:ln w="57150">
                  <a:solidFill>
                    <a:schemeClr val="bg1">
                      <a:lumMod val="65000"/>
                    </a:schemeClr>
                  </a:solidFill>
                </a:ln>
              </c:spPr>
            </c:marker>
            <c:bubble3D val="0"/>
          </c:dPt>
          <c:dPt>
            <c:idx val="6"/>
            <c:marker>
              <c:symbol val="x"/>
              <c:size val="14"/>
              <c:spPr>
                <a:ln w="63500">
                  <a:solidFill>
                    <a:schemeClr val="bg1">
                      <a:lumMod val="65000"/>
                    </a:schemeClr>
                  </a:solidFill>
                </a:ln>
              </c:spPr>
            </c:marker>
            <c:bubble3D val="0"/>
          </c:dPt>
          <c:xVal>
            <c:numRef>
              <c:f>Sheet1!$A$2:$A$9</c:f>
              <c:numCache>
                <c:formatCode>General</c:formatCode>
                <c:ptCount val="8"/>
                <c:pt idx="2" formatCode="_(&quot;$&quot;* ###0_);_(&quot;$&quot;* \(###0\);_(&quot;$&quot;* &quot;-&quot;??_);_(@_)">
                  <c:v>20919</c:v>
                </c:pt>
                <c:pt idx="3" formatCode="_(&quot;$&quot;* ###0_);_(&quot;$&quot;* \(###0\);_(&quot;$&quot;* &quot;-&quot;??_);_(@_)">
                  <c:v>45845</c:v>
                </c:pt>
                <c:pt idx="4" formatCode="_(&quot;$&quot;* ###0_);_(&quot;$&quot;* \(###0\);_(&quot;$&quot;* &quot;-&quot;??_);_(@_)">
                  <c:v>93836</c:v>
                </c:pt>
                <c:pt idx="5" formatCode="_(&quot;$&quot;* ###0_);_(&quot;$&quot;* \(###0\);_(&quot;$&quot;* &quot;-&quot;??_);_(@_)">
                  <c:v>179641</c:v>
                </c:pt>
                <c:pt idx="6" formatCode="_(&quot;$&quot;* ###0_);_(&quot;$&quot;* \(###0\);_(&quot;$&quot;* &quot;-&quot;??_);_(@_)">
                  <c:v>316875</c:v>
                </c:pt>
                <c:pt idx="7" formatCode="_(&quot;$&quot;* ###0_);_(&quot;$&quot;* \(###0\);_(&quot;$&quot;* &quot;-&quot;??_);_(@_)">
                  <c:v>435340</c:v>
                </c:pt>
              </c:numCache>
            </c:numRef>
          </c:xVal>
          <c:yVal>
            <c:numRef>
              <c:f>Sheet1!$E$2:$E$9</c:f>
              <c:numCache>
                <c:formatCode>0%</c:formatCode>
                <c:ptCount val="8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>
                  <c:v>0.1</c:v>
                </c:pt>
                <c:pt idx="7">
                  <c:v>0.05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6839680"/>
        <c:axId val="236841216"/>
      </c:scatterChart>
      <c:valAx>
        <c:axId val="236839680"/>
        <c:scaling>
          <c:orientation val="minMax"/>
          <c:max val="400000"/>
          <c:min val="0"/>
        </c:scaling>
        <c:delete val="0"/>
        <c:axPos val="b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000000"/>
                </a:solidFill>
              </a:defRPr>
            </a:pPr>
            <a:endParaRPr lang="en-US"/>
          </a:p>
        </c:txPr>
        <c:crossAx val="236841216"/>
        <c:crosses val="autoZero"/>
        <c:crossBetween val="midCat"/>
      </c:valAx>
      <c:valAx>
        <c:axId val="236841216"/>
        <c:scaling>
          <c:orientation val="minMax"/>
          <c:max val="0.55000000000000004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2000" b="1">
                <a:solidFill>
                  <a:srgbClr val="000000"/>
                </a:solidFill>
              </a:defRPr>
            </a:pPr>
            <a:endParaRPr lang="en-US"/>
          </a:p>
        </c:txPr>
        <c:crossAx val="236839680"/>
        <c:crosses val="autoZero"/>
        <c:crossBetween val="midCat"/>
        <c:majorUnit val="0.1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</a:t>
            </a:r>
            <a:r>
              <a:rPr lang="en-US" dirty="0" smtClean="0"/>
              <a:t>Beneficiaries </a:t>
            </a:r>
            <a:r>
              <a:rPr lang="en-US" dirty="0"/>
              <a:t>identified as “other” races not shown separately. </a:t>
            </a:r>
          </a:p>
          <a:p>
            <a:r>
              <a:rPr lang="en-US" dirty="0"/>
              <a:t>SOURCE: Urban Institute / Kaiser Family Foundation analysis, 2012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</a:t>
            </a:r>
            <a:r>
              <a:rPr lang="en-US" dirty="0" smtClean="0"/>
              <a:t>Per Capita Home </a:t>
            </a:r>
            <a:r>
              <a:rPr lang="en-US" dirty="0"/>
              <a:t>Equity </a:t>
            </a:r>
            <a:r>
              <a:rPr lang="en-US" dirty="0" smtClean="0"/>
              <a:t>of </a:t>
            </a:r>
            <a:r>
              <a:rPr lang="en-US" dirty="0"/>
              <a:t>Medicare Homeowners, </a:t>
            </a:r>
            <a:r>
              <a:rPr lang="en-US" dirty="0" smtClean="0"/>
              <a:t>By </a:t>
            </a:r>
            <a:r>
              <a:rPr lang="en-US" dirty="0"/>
              <a:t>Race/Ethnicity, 2012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309675" y="2884356"/>
            <a:ext cx="623412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95400" y="6731922"/>
            <a:ext cx="12132564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917480110"/>
              </p:ext>
            </p:extLst>
          </p:nvPr>
        </p:nvGraphicFramePr>
        <p:xfrm>
          <a:off x="251460" y="2208760"/>
          <a:ext cx="14584680" cy="6306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460" y="1624884"/>
            <a:ext cx="6911340" cy="509142"/>
          </a:xfrm>
          <a:prstGeom prst="rect">
            <a:avLst/>
          </a:prstGeom>
          <a:solidFill>
            <a:schemeClr val="bg1"/>
          </a:solidFill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Share of Medicare homeowners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793250"/>
              </p:ext>
            </p:extLst>
          </p:nvPr>
        </p:nvGraphicFramePr>
        <p:xfrm>
          <a:off x="7772401" y="2320290"/>
          <a:ext cx="6857998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862666"/>
                <a:gridCol w="1862666"/>
                <a:gridCol w="1862666"/>
              </a:tblGrid>
              <a:tr h="76809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endParaRPr lang="en-US" sz="2100" dirty="0"/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b="1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b="1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home equity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Mean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b="1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home equity</a:t>
                      </a:r>
                      <a:endParaRPr lang="en-US" sz="2100" u="none" dirty="0" smtClean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Top 10</a:t>
                      </a:r>
                      <a:r>
                        <a:rPr lang="en-US" sz="2100" u="none" baseline="30000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th</a:t>
                      </a:r>
                      <a:r>
                        <a:rPr lang="en-US" sz="2100" u="non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percentile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</a:rPr>
                        <a:t>Overall</a:t>
                      </a:r>
                      <a:endParaRPr lang="en-US" sz="25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$93,850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$144,600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5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$316,900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  <a:endParaRPr lang="en-US" sz="2100" dirty="0">
                        <a:solidFill>
                          <a:schemeClr val="accent2"/>
                        </a:solidFill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$100,200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$150,900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$325,200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  <a:endParaRPr lang="en-US" sz="2100" dirty="0">
                        <a:solidFill>
                          <a:srgbClr val="87A845"/>
                        </a:solidFill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$53,650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$85,750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$181,750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100" dirty="0">
                        <a:solidFill>
                          <a:schemeClr val="tx2"/>
                        </a:solidFill>
                      </a:endParaRPr>
                    </a:p>
                  </a:txBody>
                  <a:tcPr marL="150876" marR="150876" marT="64008" marB="640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$67,700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$115,800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1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$285,400</a:t>
                      </a:r>
                    </a:p>
                  </a:txBody>
                  <a:tcPr marL="150876" marR="150876" marT="64008" marB="6400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12955524" y="7215212"/>
            <a:ext cx="150876" cy="25603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660628" y="7211573"/>
            <a:ext cx="150876" cy="25603"/>
          </a:xfrm>
          <a:prstGeom prst="straightConnector1">
            <a:avLst/>
          </a:prstGeom>
          <a:ln w="38100">
            <a:solidFill>
              <a:srgbClr val="87A84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3411200" y="7076613"/>
            <a:ext cx="150876" cy="12802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470636" y="6689365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White</a:t>
            </a:r>
            <a:endParaRPr lang="en-US" sz="2400" b="1" dirty="0">
              <a:solidFill>
                <a:schemeClr val="accent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32520" y="6971763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rgbClr val="87A845"/>
                </a:solidFill>
                <a:latin typeface="Calibri" pitchFamily="34" charset="0"/>
                <a:cs typeface="Calibri" pitchFamily="34" charset="0"/>
              </a:rPr>
              <a:t>Black</a:t>
            </a:r>
            <a:endParaRPr lang="en-US" sz="2400" b="1" dirty="0">
              <a:solidFill>
                <a:srgbClr val="87A845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932920" y="7211742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Hispanic</a:t>
            </a:r>
            <a:endParaRPr lang="en-US" sz="24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3260324" y="7089415"/>
            <a:ext cx="150876" cy="12802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470636" y="6954866"/>
            <a:ext cx="2011680" cy="509142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Overall</a:t>
            </a:r>
            <a:endParaRPr lang="en-US" sz="2400" b="1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948160" y="5118279"/>
            <a:ext cx="1615440" cy="70788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10</a:t>
            </a:r>
            <a:r>
              <a:rPr lang="en-US" sz="2000" b="1" baseline="30000" dirty="0" smtClean="0">
                <a:latin typeface="Calibri" pitchFamily="34" charset="0"/>
                <a:cs typeface="Calibri" pitchFamily="34" charset="0"/>
              </a:rPr>
              <a:t>th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percentile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>
            <a:off x="12755880" y="5826165"/>
            <a:ext cx="0" cy="905757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10200" y="1803042"/>
            <a:ext cx="1966686" cy="70788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Median </a:t>
            </a:r>
          </a:p>
          <a:p>
            <a:pPr algn="ctr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(50</a:t>
            </a:r>
            <a:r>
              <a:rPr lang="en-US" sz="2000" b="1" baseline="30000" dirty="0" smtClean="0">
                <a:latin typeface="Calibri" pitchFamily="34" charset="0"/>
                <a:cs typeface="Calibri" pitchFamily="34" charset="0"/>
              </a:rPr>
              <a:t>th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percentile)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1" name="Straight Arrow Connector 20"/>
          <p:cNvCxnSpPr>
            <a:stCxn id="20" idx="2"/>
          </p:cNvCxnSpPr>
          <p:nvPr/>
        </p:nvCxnSpPr>
        <p:spPr>
          <a:xfrm>
            <a:off x="6393543" y="2510928"/>
            <a:ext cx="0" cy="373428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87087" y="8229600"/>
            <a:ext cx="4777740" cy="570697"/>
          </a:xfrm>
          <a:prstGeom prst="rect">
            <a:avLst/>
          </a:prstGeom>
          <a:noFill/>
        </p:spPr>
        <p:txBody>
          <a:bodyPr wrap="square" lIns="138458" tIns="69229" rIns="138458" bIns="69229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Per Capita Home Equity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81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570bd1d65374d4535490d46418dbd335f643d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5020</TotalTime>
  <Words>95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Distribution of Per Capita Home Equity of Medicare Homeowners, By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93</cp:revision>
  <dcterms:created xsi:type="dcterms:W3CDTF">2013-07-22T15:12:42Z</dcterms:created>
  <dcterms:modified xsi:type="dcterms:W3CDTF">2013-09-16T14:16:49Z</dcterms:modified>
</cp:coreProperties>
</file>