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2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86111111111119E-3"/>
          <c:y val="0.1516150414094907"/>
          <c:w val="0.98090277777777757"/>
          <c:h val="0.60478950404007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87A845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1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Total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93850</c:v>
                </c:pt>
                <c:pt idx="1">
                  <c:v>100200</c:v>
                </c:pt>
                <c:pt idx="2">
                  <c:v>53650</c:v>
                </c:pt>
                <c:pt idx="3">
                  <c:v>67700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41458176"/>
        <c:axId val="241459968"/>
      </c:barChart>
      <c:catAx>
        <c:axId val="2414581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crossAx val="241459968"/>
        <c:crosses val="autoZero"/>
        <c:auto val="1"/>
        <c:lblAlgn val="ctr"/>
        <c:lblOffset val="0"/>
        <c:noMultiLvlLbl val="0"/>
      </c:catAx>
      <c:valAx>
        <c:axId val="241459968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one"/>
        <c:crossAx val="241458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 Numbers do not sum, because </a:t>
            </a:r>
            <a:r>
              <a:rPr lang="en-US" dirty="0" smtClean="0"/>
              <a:t>1.3 </a:t>
            </a:r>
            <a:r>
              <a:rPr lang="en-US" dirty="0"/>
              <a:t>million are identified as “Other” races.</a:t>
            </a:r>
          </a:p>
          <a:p>
            <a:r>
              <a:rPr lang="en-US" dirty="0"/>
              <a:t>SOURCE: Urban Institute / Kaiser Family Foundation analysis, 2012.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Per Capita Home Equity </a:t>
            </a:r>
            <a:r>
              <a:rPr lang="en-US" dirty="0" smtClean="0"/>
              <a:t>of Medicare Homeowners, </a:t>
            </a:r>
            <a:r>
              <a:rPr lang="en-US" dirty="0"/>
              <a:t>Overall and by Race/Ethnicity, 2012</a:t>
            </a: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72197"/>
              </p:ext>
            </p:extLst>
          </p:nvPr>
        </p:nvGraphicFramePr>
        <p:xfrm>
          <a:off x="2739456" y="1180563"/>
          <a:ext cx="10972800" cy="7295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825565"/>
              </p:ext>
            </p:extLst>
          </p:nvPr>
        </p:nvGraphicFramePr>
        <p:xfrm>
          <a:off x="377256" y="7341333"/>
          <a:ext cx="13258800" cy="1422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2697480"/>
                <a:gridCol w="2697480"/>
                <a:gridCol w="2697480"/>
                <a:gridCol w="2697480"/>
              </a:tblGrid>
              <a:tr h="58780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Number</a:t>
                      </a:r>
                      <a:r>
                        <a:rPr lang="en-US" sz="19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of beneficiaries with home equity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39.5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33.2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2.8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2.2 million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780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Share with home equity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78%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83%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61%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60%</a:t>
                      </a:r>
                      <a:endParaRPr lang="en-US" sz="2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8006" marB="480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rot="5400000">
            <a:off x="2133717" y="5285838"/>
            <a:ext cx="6800850" cy="0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"/>
          <p:cNvSpPr txBox="1"/>
          <p:nvPr/>
        </p:nvSpPr>
        <p:spPr>
          <a:xfrm>
            <a:off x="304800" y="1656694"/>
            <a:ext cx="5229342" cy="1028818"/>
          </a:xfrm>
          <a:prstGeom prst="rect">
            <a:avLst/>
          </a:prstGeom>
          <a:noFill/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home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equity, 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those with home equity</a:t>
            </a:r>
          </a:p>
          <a:p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(in 2012 dollars)</a:t>
            </a:r>
          </a:p>
        </p:txBody>
      </p:sp>
    </p:spTree>
    <p:extLst>
      <p:ext uri="{BB962C8B-B14F-4D97-AF65-F5344CB8AC3E}">
        <p14:creationId xmlns:p14="http://schemas.microsoft.com/office/powerpoint/2010/main" val="90946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950ab8e7119f354c5d37cfe303bd5acdbd1d99b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5020</TotalTime>
  <Words>98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Median Per Capita Home Equity of Medicare Homeowners, Overall and by Race/Ethnicity,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91</cp:revision>
  <dcterms:created xsi:type="dcterms:W3CDTF">2013-07-22T15:12:42Z</dcterms:created>
  <dcterms:modified xsi:type="dcterms:W3CDTF">2013-09-16T14:16:33Z</dcterms:modified>
</cp:coreProperties>
</file>