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91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11082888832447E-2"/>
          <c:y val="3.4093098656785552E-2"/>
          <c:w val="0.96647045127423592"/>
          <c:h val="0.70495491740003235"/>
        </c:manualLayout>
      </c:layout>
      <c:pieChart>
        <c:varyColors val="1"/>
        <c:ser>
          <c:idx val="1"/>
          <c:order val="1"/>
          <c:tx>
            <c:strRef>
              <c:f>Sheet1!$A$2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0.83</c:v>
                </c:pt>
                <c:pt idx="1">
                  <c:v>0.17000000000000004</c:v>
                </c:pt>
              </c:numCache>
            </c:numRef>
          </c:val>
        </c:ser>
        <c:ser>
          <c:idx val="0"/>
          <c:order val="0"/>
          <c:tx>
            <c:strRef>
              <c:f>Sheet1!$A$2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2058466683600034"/>
                  <c:y val="8.7983788791106979E-2"/>
                </c:manualLayout>
              </c:layout>
              <c:spPr/>
              <c:txPr>
                <a:bodyPr/>
                <a:lstStyle/>
                <a:p>
                  <a:pPr>
                    <a:defRPr sz="20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0.14467614935229894"/>
                  <c:y val="-0.1836356337810717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0.18983045466090961"/>
                  <c:y val="-0.15148896093870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3"/>
              <c:layout>
                <c:manualLayout>
                  <c:x val="0.17627698755397544"/>
                  <c:y val="0.122844218002161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0.83</c:v>
                </c:pt>
                <c:pt idx="1">
                  <c:v>0.17000000000000004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11082888832447E-2"/>
          <c:y val="3.4093098656785552E-2"/>
          <c:w val="0.96647045127423592"/>
          <c:h val="0.70495491740003269"/>
        </c:manualLayout>
      </c:layout>
      <c:pieChart>
        <c:varyColors val="1"/>
        <c:ser>
          <c:idx val="2"/>
          <c:order val="2"/>
          <c:tx>
            <c:strRef>
              <c:f>Sheet1!$A$2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87A845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0.61</c:v>
                </c:pt>
                <c:pt idx="1">
                  <c:v>0.39</c:v>
                </c:pt>
              </c:numCache>
            </c:numRef>
          </c:val>
        </c:ser>
        <c:ser>
          <c:idx val="3"/>
          <c:order val="3"/>
          <c:tx>
            <c:strRef>
              <c:f>Sheet1!$A$2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0.61</c:v>
                </c:pt>
                <c:pt idx="1">
                  <c:v>0.39</c:v>
                </c:pt>
              </c:numCache>
            </c:numRef>
          </c:val>
        </c:ser>
        <c:ser>
          <c:idx val="1"/>
          <c:order val="1"/>
          <c:tx>
            <c:strRef>
              <c:f>Sheet1!$A$2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0.61</c:v>
                </c:pt>
                <c:pt idx="1">
                  <c:v>0.39</c:v>
                </c:pt>
              </c:numCache>
            </c:numRef>
          </c:val>
        </c:ser>
        <c:ser>
          <c:idx val="0"/>
          <c:order val="0"/>
          <c:tx>
            <c:strRef>
              <c:f>Sheet1!$A$2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2058466683600034"/>
                  <c:y val="8.7983788791106979E-2"/>
                </c:manualLayout>
              </c:layout>
              <c:spPr/>
              <c:txPr>
                <a:bodyPr/>
                <a:lstStyle/>
                <a:p>
                  <a:pPr>
                    <a:defRPr sz="20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0.14467614935229894"/>
                  <c:y val="-0.1836356337810718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0.18983045466090967"/>
                  <c:y val="-0.15148896093870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3"/>
              <c:layout>
                <c:manualLayout>
                  <c:x val="0.17627698755397544"/>
                  <c:y val="0.122844218002161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0.61</c:v>
                </c:pt>
                <c:pt idx="1">
                  <c:v>0.39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11082888832447E-2"/>
          <c:y val="3.4093098656785552E-2"/>
          <c:w val="0.96647045127423592"/>
          <c:h val="0.70495491740003269"/>
        </c:manualLayout>
      </c:layout>
      <c:pieChart>
        <c:varyColors val="1"/>
        <c:ser>
          <c:idx val="1"/>
          <c:order val="1"/>
          <c:tx>
            <c:strRef>
              <c:f>Sheet1!$A$2</c:f>
              <c:strCache>
                <c:ptCount val="1"/>
                <c:pt idx="0">
                  <c:v>Hispanic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0.6</c:v>
                </c:pt>
                <c:pt idx="1">
                  <c:v>0.4</c:v>
                </c:pt>
              </c:numCache>
            </c:numRef>
          </c:val>
        </c:ser>
        <c:ser>
          <c:idx val="0"/>
          <c:order val="0"/>
          <c:tx>
            <c:strRef>
              <c:f>Sheet1!$A$2</c:f>
              <c:strCache>
                <c:ptCount val="1"/>
                <c:pt idx="0">
                  <c:v>Hispanic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2058466683600034"/>
                  <c:y val="8.7983788791106979E-2"/>
                </c:manualLayout>
              </c:layout>
              <c:spPr/>
              <c:txPr>
                <a:bodyPr/>
                <a:lstStyle/>
                <a:p>
                  <a:pPr>
                    <a:defRPr sz="20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0.14467614935229894"/>
                  <c:y val="-0.1836356337810718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0.18983045466090967"/>
                  <c:y val="-0.15148896093870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3"/>
              <c:layout>
                <c:manualLayout>
                  <c:x val="0.17627698755397544"/>
                  <c:y val="0.122844218002161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0.6</c:v>
                </c:pt>
                <c:pt idx="1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NOTE: Beneficiaries identified as “other” races not shown separately.  </a:t>
            </a:r>
          </a:p>
          <a:p>
            <a:r>
              <a:rPr lang="en-US" dirty="0"/>
              <a:t>SOURCE: Urban Institute / Kaiser Family Foundation analysis, 2012.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 of Medicare Beneficiaries with Home Equity, </a:t>
            </a:r>
            <a:br>
              <a:rPr lang="en-US" dirty="0"/>
            </a:br>
            <a:r>
              <a:rPr lang="en-US" dirty="0"/>
              <a:t>by Race/Ethnicity, 2012</a:t>
            </a:r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7795552"/>
              </p:ext>
            </p:extLst>
          </p:nvPr>
        </p:nvGraphicFramePr>
        <p:xfrm>
          <a:off x="673250" y="2678430"/>
          <a:ext cx="4279750" cy="6160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4005989"/>
              </p:ext>
            </p:extLst>
          </p:nvPr>
        </p:nvGraphicFramePr>
        <p:xfrm>
          <a:off x="5403925" y="2678430"/>
          <a:ext cx="4279750" cy="6160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5489464"/>
              </p:ext>
            </p:extLst>
          </p:nvPr>
        </p:nvGraphicFramePr>
        <p:xfrm>
          <a:off x="10134600" y="2678430"/>
          <a:ext cx="4279750" cy="6160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325921"/>
              </p:ext>
            </p:extLst>
          </p:nvPr>
        </p:nvGraphicFramePr>
        <p:xfrm>
          <a:off x="1060525" y="1916430"/>
          <a:ext cx="3505200" cy="614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</a:tblGrid>
              <a:tr h="608076">
                <a:tc>
                  <a:txBody>
                    <a:bodyPr/>
                    <a:lstStyle/>
                    <a:p>
                      <a:pPr algn="ctr"/>
                      <a:r>
                        <a:rPr lang="en-US" sz="3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White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774817"/>
              </p:ext>
            </p:extLst>
          </p:nvPr>
        </p:nvGraphicFramePr>
        <p:xfrm>
          <a:off x="5791200" y="1916430"/>
          <a:ext cx="3505200" cy="614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</a:tblGrid>
              <a:tr h="608076">
                <a:tc>
                  <a:txBody>
                    <a:bodyPr/>
                    <a:lstStyle/>
                    <a:p>
                      <a:pPr algn="ctr"/>
                      <a:r>
                        <a:rPr lang="en-US" sz="3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Black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873710"/>
              </p:ext>
            </p:extLst>
          </p:nvPr>
        </p:nvGraphicFramePr>
        <p:xfrm>
          <a:off x="10521875" y="1916430"/>
          <a:ext cx="3505200" cy="614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</a:tblGrid>
              <a:tr h="608076">
                <a:tc>
                  <a:txBody>
                    <a:bodyPr/>
                    <a:lstStyle/>
                    <a:p>
                      <a:pPr algn="ctr"/>
                      <a:r>
                        <a:rPr lang="en-US" sz="3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Hispanic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355925" y="5410200"/>
            <a:ext cx="1828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</a:rPr>
              <a:t>Share with home equity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83%</a:t>
            </a:r>
            <a:endParaRPr lang="en-US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97685" y="3417987"/>
            <a:ext cx="1828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</a:rPr>
              <a:t>No home equity</a:t>
            </a:r>
          </a:p>
          <a:p>
            <a:pPr algn="ctr"/>
            <a:r>
              <a:rPr lang="en-US" sz="2800" b="1" dirty="0" smtClean="0">
                <a:latin typeface="Calibri" pitchFamily="34" charset="0"/>
              </a:rPr>
              <a:t>17%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00" y="4876800"/>
            <a:ext cx="1828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</a:rPr>
              <a:t>Share with home equity</a:t>
            </a:r>
          </a:p>
          <a:p>
            <a:pPr algn="ctr"/>
            <a:r>
              <a:rPr lang="en-US" sz="2800" b="1" dirty="0" smtClean="0">
                <a:latin typeface="Calibri" pitchFamily="34" charset="0"/>
              </a:rPr>
              <a:t>61%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15000" y="4119027"/>
            <a:ext cx="1828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</a:rPr>
              <a:t>No home equity</a:t>
            </a:r>
          </a:p>
          <a:p>
            <a:pPr algn="ctr"/>
            <a:r>
              <a:rPr lang="en-US" sz="2800" b="1" dirty="0" smtClean="0">
                <a:latin typeface="Calibri" pitchFamily="34" charset="0"/>
              </a:rPr>
              <a:t>39%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274475" y="4876800"/>
            <a:ext cx="1828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</a:rPr>
              <a:t>Share with home equity</a:t>
            </a:r>
          </a:p>
          <a:p>
            <a:pPr algn="ctr"/>
            <a:r>
              <a:rPr lang="en-US" sz="2800" b="1" dirty="0" smtClean="0">
                <a:latin typeface="Calibri" pitchFamily="34" charset="0"/>
              </a:rPr>
              <a:t>60%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369475" y="4119027"/>
            <a:ext cx="1828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</a:rPr>
              <a:t>No home equity</a:t>
            </a:r>
          </a:p>
          <a:p>
            <a:pPr algn="ctr"/>
            <a:r>
              <a:rPr lang="en-US" sz="2800" b="1" dirty="0" smtClean="0">
                <a:latin typeface="Calibri" pitchFamily="34" charset="0"/>
              </a:rPr>
              <a:t>40%</a:t>
            </a:r>
            <a:endParaRPr lang="en-US" sz="2800" b="1" dirty="0">
              <a:latin typeface="Calibri" pitchFamily="34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56324"/>
              </p:ext>
            </p:extLst>
          </p:nvPr>
        </p:nvGraphicFramePr>
        <p:xfrm>
          <a:off x="419100" y="7508748"/>
          <a:ext cx="14249400" cy="949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9800"/>
                <a:gridCol w="4749800"/>
                <a:gridCol w="4749800"/>
              </a:tblGrid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Total beneficiaries:</a:t>
                      </a:r>
                    </a:p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40.0 </a:t>
                      </a:r>
                      <a:r>
                        <a:rPr lang="en-US" sz="3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million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1073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Total beneficiaries:</a:t>
                      </a:r>
                    </a:p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4.7 million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1073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Total beneficiaries:</a:t>
                      </a:r>
                    </a:p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3.6 million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011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57f36230ad67babae4a4ff4b38ee1f69aabce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5020</TotalTime>
  <Words>84</Words>
  <Application>Microsoft Office PowerPoint</Application>
  <PresentationFormat>Custom</PresentationFormat>
  <Paragraphs>24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Share of Medicare Beneficiaries with Home Equity,  by Race/Ethnicity,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89</cp:revision>
  <dcterms:created xsi:type="dcterms:W3CDTF">2013-07-22T15:12:42Z</dcterms:created>
  <dcterms:modified xsi:type="dcterms:W3CDTF">2013-09-16T14:16:17Z</dcterms:modified>
</cp:coreProperties>
</file>