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9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812256422492642E-2"/>
          <c:y val="3.0866359269839376E-2"/>
          <c:w val="0.90393521832498203"/>
          <c:h val="0.87472028496065668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Savings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57150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5252525252525255E-3"/>
                  <c:y val="-1.6011858861767942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2.5252525252525255E-3"/>
                  <c:y val="6.004447073163005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8.4175084175084171E-4"/>
                  <c:y val="-4.0029647154420037E-3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8.4175084175084171E-4"/>
                  <c:y val="1.40103765040470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6.3973063973063973E-2"/>
                  <c:y val="-2.00148235772100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xVal>
          <c:yVal>
            <c:numRef>
              <c:f>Sheet1!$B$2:$B$13</c:f>
              <c:numCache>
                <c:formatCode>"$"#,##0</c:formatCode>
                <c:ptCount val="12"/>
                <c:pt idx="0">
                  <c:v>34350</c:v>
                </c:pt>
                <c:pt idx="1">
                  <c:v>8000</c:v>
                </c:pt>
                <c:pt idx="2">
                  <c:v>13550</c:v>
                </c:pt>
                <c:pt idx="3">
                  <c:v>118400</c:v>
                </c:pt>
                <c:pt idx="4">
                  <c:v>19700</c:v>
                </c:pt>
                <c:pt idx="5">
                  <c:v>17500</c:v>
                </c:pt>
                <c:pt idx="6">
                  <c:v>97700</c:v>
                </c:pt>
                <c:pt idx="7">
                  <c:v>8700</c:v>
                </c:pt>
                <c:pt idx="8">
                  <c:v>3950</c:v>
                </c:pt>
                <c:pt idx="9">
                  <c:v>52250</c:v>
                </c:pt>
                <c:pt idx="10">
                  <c:v>1700</c:v>
                </c:pt>
                <c:pt idx="11">
                  <c:v>1700</c:v>
                </c:pt>
              </c:numCache>
            </c:numRef>
          </c:yVal>
          <c:bubbleSize>
            <c:numRef>
              <c:f>Sheet1!$C$2:$C$13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249795328"/>
        <c:axId val="249796864"/>
      </c:bubbleChart>
      <c:valAx>
        <c:axId val="249795328"/>
        <c:scaling>
          <c:orientation val="minMax"/>
          <c:max val="5"/>
          <c:min val="0.5"/>
        </c:scaling>
        <c:delete val="1"/>
        <c:axPos val="b"/>
        <c:numFmt formatCode="General" sourceLinked="1"/>
        <c:majorTickMark val="out"/>
        <c:minorTickMark val="none"/>
        <c:tickLblPos val="none"/>
        <c:crossAx val="249796864"/>
        <c:crossesAt val="0"/>
        <c:crossBetween val="midCat"/>
      </c:valAx>
      <c:valAx>
        <c:axId val="249796864"/>
        <c:scaling>
          <c:orientation val="minMax"/>
        </c:scaling>
        <c:delete val="1"/>
        <c:axPos val="l"/>
        <c:numFmt formatCode="&quot;$&quot;#,##0" sourceLinked="1"/>
        <c:majorTickMark val="out"/>
        <c:minorTickMark val="none"/>
        <c:tickLblPos val="none"/>
        <c:crossAx val="249795328"/>
        <c:crossesAt val="-10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Savings of the Medicare Population, </a:t>
            </a:r>
            <a:br>
              <a:rPr lang="en-US" dirty="0"/>
            </a:br>
            <a:r>
              <a:rPr lang="en-US" dirty="0"/>
              <a:t>by Age and Race/Ethnicity, 2012</a:t>
            </a:r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915730"/>
              </p:ext>
            </p:extLst>
          </p:nvPr>
        </p:nvGraphicFramePr>
        <p:xfrm>
          <a:off x="609600" y="1738915"/>
          <a:ext cx="15087600" cy="634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236154" y="160020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savings, 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all beneficiaries (in 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2012 dollars)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130864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98418" y="6920254"/>
            <a:ext cx="1389076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069149"/>
              </p:ext>
            </p:extLst>
          </p:nvPr>
        </p:nvGraphicFramePr>
        <p:xfrm>
          <a:off x="236155" y="7045306"/>
          <a:ext cx="14253029" cy="1565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845"/>
                <a:gridCol w="3050796"/>
                <a:gridCol w="3050796"/>
                <a:gridCol w="3050796"/>
                <a:gridCol w="3050796"/>
              </a:tblGrid>
              <a:tr h="55716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Under Age 65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Ages 65</a:t>
                      </a: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– 74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 75 – 84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Ages 85 and Older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0683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a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mong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all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beneficiaries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$27,050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$91,750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$73,400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$40,900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47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Share with savings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89%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94%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92%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92%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05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1b09439245f9033d0f5acd1f5d38bc9a831e2ea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5071</TotalTime>
  <Words>111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Savings of the Medicare Population,  by Age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113</cp:revision>
  <dcterms:created xsi:type="dcterms:W3CDTF">2013-07-22T15:12:42Z</dcterms:created>
  <dcterms:modified xsi:type="dcterms:W3CDTF">2013-09-16T14:10:07Z</dcterms:modified>
</cp:coreProperties>
</file>