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5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990740740740744E-2"/>
          <c:y val="9.9603560979803912E-2"/>
          <c:w val="0.89467592592592593"/>
          <c:h val="0.81048164087644159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Savings</c:v>
                </c:pt>
              </c:strCache>
            </c:strRef>
          </c:tx>
          <c:spPr>
            <a:solidFill>
              <a:srgbClr val="025189">
                <a:alpha val="50196"/>
              </a:srgbClr>
            </a:solidFill>
            <a:ln w="57150">
              <a:solidFill>
                <a:schemeClr val="accent2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tx2">
                  <a:alpha val="50196"/>
                </a:schemeClr>
              </a:solidFill>
              <a:ln w="57150">
                <a:solidFill>
                  <a:schemeClr val="tx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tx2">
                  <a:alpha val="50196"/>
                </a:schemeClr>
              </a:solidFill>
              <a:ln w="57150">
                <a:solidFill>
                  <a:schemeClr val="tx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tx2">
                  <a:alpha val="50196"/>
                </a:schemeClr>
              </a:solidFill>
              <a:ln w="57150">
                <a:solidFill>
                  <a:schemeClr val="tx2"/>
                </a:solidFill>
              </a:ln>
            </c:spPr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2592592592592596E-4"/>
                  <c:y val="3.6890207770297746E-3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3148148148148143E-2"/>
                  <c:y val="3.689020777029774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518518518518519E-3"/>
                  <c:y val="-1.2911572719604211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8518518518518519E-3"/>
                  <c:y val="9.222551942574437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</c:dLbl>
            <c:dLbl>
              <c:idx val="11"/>
              <c:delete val="1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</c:numCache>
            </c:numRef>
          </c:xVal>
          <c:yVal>
            <c:numRef>
              <c:f>Sheet1!$B$2:$B$10</c:f>
              <c:numCache>
                <c:formatCode>"$"#,##0</c:formatCode>
                <c:ptCount val="9"/>
                <c:pt idx="0">
                  <c:v>17950</c:v>
                </c:pt>
                <c:pt idx="1">
                  <c:v>2100</c:v>
                </c:pt>
                <c:pt idx="2">
                  <c:v>2100</c:v>
                </c:pt>
                <c:pt idx="3">
                  <c:v>75600</c:v>
                </c:pt>
                <c:pt idx="4">
                  <c:v>21300</c:v>
                </c:pt>
                <c:pt idx="5">
                  <c:v>17600</c:v>
                </c:pt>
                <c:pt idx="6">
                  <c:v>239050</c:v>
                </c:pt>
                <c:pt idx="7">
                  <c:v>48550</c:v>
                </c:pt>
                <c:pt idx="8">
                  <c:v>71400</c:v>
                </c:pt>
              </c:numCache>
            </c:numRef>
          </c:yVal>
          <c:bubbleSize>
            <c:numRef>
              <c:f>Sheet1!$C$2:$C$10</c:f>
              <c:numCache>
                <c:formatCode>0%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36213504"/>
        <c:axId val="36215040"/>
      </c:bubbleChart>
      <c:valAx>
        <c:axId val="36213504"/>
        <c:scaling>
          <c:orientation val="minMax"/>
          <c:max val="3.65"/>
          <c:min val="0.65000000000000013"/>
        </c:scaling>
        <c:delete val="1"/>
        <c:axPos val="b"/>
        <c:numFmt formatCode="General" sourceLinked="1"/>
        <c:majorTickMark val="out"/>
        <c:minorTickMark val="none"/>
        <c:tickLblPos val="nextTo"/>
        <c:crossAx val="36215040"/>
        <c:crossesAt val="0"/>
        <c:crossBetween val="midCat"/>
      </c:valAx>
      <c:valAx>
        <c:axId val="36215040"/>
        <c:scaling>
          <c:orientation val="minMax"/>
          <c:max val="255000"/>
        </c:scaling>
        <c:delete val="1"/>
        <c:axPos val="l"/>
        <c:numFmt formatCode="&quot;$&quot;#,##0" sourceLinked="1"/>
        <c:majorTickMark val="out"/>
        <c:minorTickMark val="none"/>
        <c:tickLblPos val="none"/>
        <c:crossAx val="36213504"/>
        <c:crossesAt val="-1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200</a:t>
            </a:r>
            <a:r>
              <a:rPr lang="en-US" dirty="0"/>
              <a:t>% of FPL = $22,340 per year for individuals in 2012; 400% of FPL = $44,680 per year for individuals in 2012. Beneficiaries identified as “other” races not shown separately. </a:t>
            </a:r>
          </a:p>
          <a:p>
            <a:r>
              <a:rPr lang="en-US" dirty="0"/>
              <a:t>SOURCE: Urban Institute / Kaiser Family Foundation analysis, 2012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Savings of the Medicare Population, </a:t>
            </a:r>
            <a:br>
              <a:rPr lang="en-US" dirty="0"/>
            </a:br>
            <a:r>
              <a:rPr lang="en-US" dirty="0"/>
              <a:t>by Federal Poverty Level and Race/Ethnicity, 2012</a:t>
            </a:r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565776"/>
              </p:ext>
            </p:extLst>
          </p:nvPr>
        </p:nvGraphicFramePr>
        <p:xfrm>
          <a:off x="1371600" y="1130218"/>
          <a:ext cx="13716000" cy="688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-3124200" y="333756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8418" y="6755674"/>
            <a:ext cx="1389076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984753"/>
              </p:ext>
            </p:extLst>
          </p:nvPr>
        </p:nvGraphicFramePr>
        <p:xfrm>
          <a:off x="236155" y="6861810"/>
          <a:ext cx="14253028" cy="1596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3407"/>
                <a:gridCol w="4063207"/>
                <a:gridCol w="4063207"/>
                <a:gridCol w="4063207"/>
              </a:tblGrid>
              <a:tr h="524772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Federal Poverty 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Level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200% FPL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200% - 400% FPL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More than 400% FPL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2503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Median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a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mong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all beneficiaries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$11,800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$61,100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$210,400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4338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Share with savings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83%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96%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98%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954387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3" name="TextBox 1"/>
          <p:cNvSpPr txBox="1"/>
          <p:nvPr/>
        </p:nvSpPr>
        <p:spPr>
          <a:xfrm>
            <a:off x="236154" y="160020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savings, 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all beneficiaries 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(in 2012 dollars)</a:t>
            </a:r>
          </a:p>
        </p:txBody>
      </p:sp>
    </p:spTree>
    <p:extLst>
      <p:ext uri="{BB962C8B-B14F-4D97-AF65-F5344CB8AC3E}">
        <p14:creationId xmlns:p14="http://schemas.microsoft.com/office/powerpoint/2010/main" val="286736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bb9f4e9751e413b0129c356d67fe713c9861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5070</TotalTime>
  <Words>134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Savings of the Medicare Population,  by Federal Poverty Level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109</cp:revision>
  <dcterms:created xsi:type="dcterms:W3CDTF">2013-07-22T15:12:42Z</dcterms:created>
  <dcterms:modified xsi:type="dcterms:W3CDTF">2013-09-16T14:09:25Z</dcterms:modified>
</cp:coreProperties>
</file>