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4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427490854983815E-2"/>
          <c:y val="2.8350579214247423E-2"/>
          <c:w val="0.83601525024890799"/>
          <c:h val="0.8436190031658581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spPr>
            <a:ln w="57150">
              <a:solidFill>
                <a:schemeClr val="accent2"/>
              </a:solidFill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chemeClr val="accent2"/>
                </a:solidFill>
                <a:ln w="57150">
                  <a:solidFill>
                    <a:schemeClr val="accent2"/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ln w="63500">
                  <a:solidFill>
                    <a:schemeClr val="accent2"/>
                  </a:solidFill>
                </a:ln>
              </c:spPr>
            </c:marker>
            <c:bubble3D val="0"/>
          </c:dPt>
          <c:xVal>
            <c:numRef>
              <c:f>Sheet1!$B$2:$B$10</c:f>
              <c:numCache>
                <c:formatCode>_("$"* ###0_);_("$"* \(###0\);_("$"* "-"??_);_(@_)</c:formatCode>
                <c:ptCount val="9"/>
                <c:pt idx="1">
                  <c:v>100</c:v>
                </c:pt>
                <c:pt idx="2">
                  <c:v>2000</c:v>
                </c:pt>
                <c:pt idx="3">
                  <c:v>20200</c:v>
                </c:pt>
                <c:pt idx="4">
                  <c:v>85950</c:v>
                </c:pt>
                <c:pt idx="5">
                  <c:v>285300</c:v>
                </c:pt>
                <c:pt idx="6">
                  <c:v>723200</c:v>
                </c:pt>
                <c:pt idx="7">
                  <c:v>1283450</c:v>
                </c:pt>
                <c:pt idx="8">
                  <c:v>3934650</c:v>
                </c:pt>
              </c:numCache>
            </c:numRef>
          </c:xVal>
          <c:yVal>
            <c:numRef>
              <c:f>Sheet1!$E$2:$E$10</c:f>
              <c:numCache>
                <c:formatCode>0%</c:formatCode>
                <c:ptCount val="9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  <c:pt idx="8">
                  <c:v>0.01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spPr>
            <a:ln w="57150">
              <a:solidFill>
                <a:srgbClr val="87A845"/>
              </a:solidFill>
              <a:prstDash val="solid"/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rgbClr val="87A845"/>
                </a:solidFill>
                <a:ln w="57150">
                  <a:solidFill>
                    <a:srgbClr val="87A845"/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ln w="63500">
                  <a:solidFill>
                    <a:srgbClr val="87A845"/>
                  </a:solidFill>
                </a:ln>
              </c:spPr>
            </c:marker>
            <c:bubble3D val="0"/>
          </c:dPt>
          <c:xVal>
            <c:numRef>
              <c:f>Sheet1!$C$2:$C$10</c:f>
              <c:numCache>
                <c:formatCode>_("$"* ###0_);_("$"* \(###0\);_("$"* "-"??_);_(@_)</c:formatCode>
                <c:ptCount val="9"/>
                <c:pt idx="1">
                  <c:v>-900</c:v>
                </c:pt>
                <c:pt idx="2">
                  <c:v>-800</c:v>
                </c:pt>
                <c:pt idx="3">
                  <c:v>1200</c:v>
                </c:pt>
                <c:pt idx="4">
                  <c:v>11650</c:v>
                </c:pt>
                <c:pt idx="5">
                  <c:v>48600</c:v>
                </c:pt>
                <c:pt idx="6">
                  <c:v>137200</c:v>
                </c:pt>
                <c:pt idx="7">
                  <c:v>248000</c:v>
                </c:pt>
                <c:pt idx="8">
                  <c:v>699450</c:v>
                </c:pt>
              </c:numCache>
            </c:numRef>
          </c:xVal>
          <c:yVal>
            <c:numRef>
              <c:f>Sheet1!$E$2:$E$10</c:f>
              <c:numCache>
                <c:formatCode>0%</c:formatCode>
                <c:ptCount val="9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  <c:pt idx="8">
                  <c:v>0.01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spPr>
            <a:ln w="57150">
              <a:solidFill>
                <a:schemeClr val="tx2"/>
              </a:solidFill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chemeClr val="tx2"/>
                </a:solidFill>
                <a:ln w="57150">
                  <a:solidFill>
                    <a:schemeClr val="tx2"/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ln w="63500">
                  <a:solidFill>
                    <a:schemeClr val="tx2"/>
                  </a:solidFill>
                </a:ln>
              </c:spPr>
            </c:marker>
            <c:bubble3D val="0"/>
          </c:dPt>
          <c:xVal>
            <c:numRef>
              <c:f>Sheet1!$D$2:$D$10</c:f>
              <c:numCache>
                <c:formatCode>_("$"* ###0_);_("$"* \(###0\);_("$"* "-"??_);_(@_)</c:formatCode>
                <c:ptCount val="9"/>
                <c:pt idx="1">
                  <c:v>-900</c:v>
                </c:pt>
                <c:pt idx="2">
                  <c:v>-800</c:v>
                </c:pt>
                <c:pt idx="3">
                  <c:v>800</c:v>
                </c:pt>
                <c:pt idx="4">
                  <c:v>12050</c:v>
                </c:pt>
                <c:pt idx="5">
                  <c:v>62000</c:v>
                </c:pt>
                <c:pt idx="6">
                  <c:v>215550</c:v>
                </c:pt>
                <c:pt idx="7">
                  <c:v>417500</c:v>
                </c:pt>
                <c:pt idx="8">
                  <c:v>1082750</c:v>
                </c:pt>
              </c:numCache>
            </c:numRef>
          </c:xVal>
          <c:yVal>
            <c:numRef>
              <c:f>Sheet1!$E$2:$E$10</c:f>
              <c:numCache>
                <c:formatCode>0%</c:formatCode>
                <c:ptCount val="9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  <c:pt idx="8">
                  <c:v>0.01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Sheet1!$A$1</c:f>
              <c:strCache>
                <c:ptCount val="1"/>
                <c:pt idx="0">
                  <c:v>Overall</c:v>
                </c:pt>
              </c:strCache>
            </c:strRef>
          </c:tx>
          <c:spPr>
            <a:ln w="57150">
              <a:solidFill>
                <a:schemeClr val="bg1">
                  <a:lumMod val="65000"/>
                </a:schemeClr>
              </a:solidFill>
              <a:prstDash val="sysDot"/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chemeClr val="bg1">
                    <a:lumMod val="65000"/>
                  </a:schemeClr>
                </a:solidFill>
                <a:ln w="57150">
                  <a:solidFill>
                    <a:schemeClr val="bg1">
                      <a:lumMod val="65000"/>
                    </a:schemeClr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ln w="63500">
                  <a:solidFill>
                    <a:schemeClr val="bg1">
                      <a:lumMod val="65000"/>
                    </a:schemeClr>
                  </a:solidFill>
                </a:ln>
              </c:spPr>
            </c:marker>
            <c:bubble3D val="0"/>
          </c:dPt>
          <c:xVal>
            <c:numRef>
              <c:f>Sheet1!$A$2:$A$10</c:f>
              <c:numCache>
                <c:formatCode>_("$"* ###0_);_("$"* \(###0\);_("$"* "-"??_);_(@_)</c:formatCode>
                <c:ptCount val="9"/>
                <c:pt idx="1">
                  <c:v>-450</c:v>
                </c:pt>
                <c:pt idx="2">
                  <c:v>850</c:v>
                </c:pt>
                <c:pt idx="3">
                  <c:v>11500</c:v>
                </c:pt>
                <c:pt idx="4">
                  <c:v>63100</c:v>
                </c:pt>
                <c:pt idx="5">
                  <c:v>236000</c:v>
                </c:pt>
                <c:pt idx="6">
                  <c:v>630700</c:v>
                </c:pt>
                <c:pt idx="7">
                  <c:v>1132550</c:v>
                </c:pt>
                <c:pt idx="8">
                  <c:v>3352350</c:v>
                </c:pt>
              </c:numCache>
            </c:numRef>
          </c:xVal>
          <c:yVal>
            <c:numRef>
              <c:f>Sheet1!$E$2:$E$10</c:f>
              <c:numCache>
                <c:formatCode>0%</c:formatCode>
                <c:ptCount val="9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  <c:pt idx="8">
                  <c:v>0.01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017472"/>
        <c:axId val="35286400"/>
      </c:scatterChart>
      <c:valAx>
        <c:axId val="35017472"/>
        <c:scaling>
          <c:orientation val="minMax"/>
          <c:max val="800000"/>
          <c:min val="0"/>
        </c:scaling>
        <c:delete val="0"/>
        <c:axPos val="b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000000"/>
                </a:solidFill>
              </a:defRPr>
            </a:pPr>
            <a:endParaRPr lang="en-US"/>
          </a:p>
        </c:txPr>
        <c:crossAx val="35286400"/>
        <c:crosses val="autoZero"/>
        <c:crossBetween val="midCat"/>
      </c:valAx>
      <c:valAx>
        <c:axId val="35286400"/>
        <c:scaling>
          <c:orientation val="minMax"/>
          <c:max val="0.55000000000000004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2000" b="1">
                <a:solidFill>
                  <a:srgbClr val="000000"/>
                </a:solidFill>
              </a:defRPr>
            </a:pPr>
            <a:endParaRPr lang="en-US"/>
          </a:p>
        </c:txPr>
        <c:crossAx val="35017472"/>
        <c:crosses val="autoZero"/>
        <c:crossBetween val="midCat"/>
        <c:majorUnit val="0.1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</a:t>
            </a:r>
          </a:p>
          <a:p>
            <a:r>
              <a:rPr lang="en-US" dirty="0"/>
              <a:t>SOURCE: Urban Institute / Kaiser Family Foundation analysis, 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</a:t>
            </a:r>
            <a:r>
              <a:rPr lang="en-US" dirty="0" smtClean="0"/>
              <a:t>Per Capita Savings </a:t>
            </a:r>
            <a:r>
              <a:rPr lang="en-US" dirty="0"/>
              <a:t>of the Medicare Population, </a:t>
            </a:r>
            <a:br>
              <a:rPr lang="en-US" dirty="0"/>
            </a:br>
            <a:r>
              <a:rPr lang="en-US" dirty="0" smtClean="0"/>
              <a:t>By </a:t>
            </a:r>
            <a:r>
              <a:rPr lang="en-US" dirty="0"/>
              <a:t>Race/Ethnicity, 2012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309675" y="2718210"/>
            <a:ext cx="6234125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295400" y="6706164"/>
            <a:ext cx="12132564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458202701"/>
              </p:ext>
            </p:extLst>
          </p:nvPr>
        </p:nvGraphicFramePr>
        <p:xfrm>
          <a:off x="251460" y="2016856"/>
          <a:ext cx="14584680" cy="6517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756545"/>
              </p:ext>
            </p:extLst>
          </p:nvPr>
        </p:nvGraphicFramePr>
        <p:xfrm>
          <a:off x="7924800" y="2128386"/>
          <a:ext cx="670560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803400"/>
                <a:gridCol w="1803400"/>
                <a:gridCol w="1803400"/>
              </a:tblGrid>
              <a:tr h="768096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endParaRPr lang="en-US" sz="2100" dirty="0"/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b="1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Median savings (</a:t>
                      </a:r>
                      <a:r>
                        <a:rPr lang="en-US" sz="1600" b="1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  <a:sym typeface="Wingdings"/>
                        </a:rPr>
                        <a:t></a:t>
                      </a:r>
                      <a:r>
                        <a:rPr lang="en-US" sz="2100" b="1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  <a:sym typeface="Wingdings"/>
                        </a:rPr>
                        <a:t>)</a:t>
                      </a:r>
                      <a:endParaRPr lang="en-US" sz="2100" b="1" u="none" dirty="0" smtClean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Mean savings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Top 10</a:t>
                      </a:r>
                      <a:r>
                        <a:rPr lang="en-US" sz="2100" u="none" baseline="30000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th</a:t>
                      </a:r>
                      <a:r>
                        <a:rPr lang="en-US" sz="2100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percentile (</a:t>
                      </a:r>
                      <a:r>
                        <a:rPr lang="en-US" sz="2100" b="1" u="none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×</a:t>
                      </a:r>
                      <a:r>
                        <a:rPr lang="en-US" sz="2100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</a:rPr>
                        <a:t>Total</a:t>
                      </a:r>
                      <a:endParaRPr lang="en-US" sz="25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$63,100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$276,900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$630,700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  <a:endParaRPr lang="en-US" sz="2100" dirty="0">
                        <a:solidFill>
                          <a:schemeClr val="accent2"/>
                        </a:solidFill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$85,950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$319,950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$723,200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  <a:endParaRPr lang="en-US" sz="2100" dirty="0">
                        <a:solidFill>
                          <a:srgbClr val="87A845"/>
                        </a:solidFill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$11,650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$57,550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$137,200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100" dirty="0">
                        <a:solidFill>
                          <a:schemeClr val="tx2"/>
                        </a:solidFill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$12,050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$94,350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$215,550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987087" y="8229600"/>
            <a:ext cx="4777740" cy="570697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Per Capita Savings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3411200" y="7441997"/>
            <a:ext cx="150876" cy="25603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1925300" y="7599159"/>
            <a:ext cx="150876" cy="9144"/>
          </a:xfrm>
          <a:prstGeom prst="straightConnector1">
            <a:avLst/>
          </a:prstGeom>
          <a:ln w="38100">
            <a:solidFill>
              <a:srgbClr val="87A84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3411200" y="6819798"/>
            <a:ext cx="150876" cy="12802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990070" y="7310437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rgbClr val="87A845"/>
                </a:solidFill>
                <a:latin typeface="Calibri" pitchFamily="34" charset="0"/>
                <a:cs typeface="Calibri" pitchFamily="34" charset="0"/>
              </a:rPr>
              <a:t>Black</a:t>
            </a:r>
            <a:endParaRPr lang="en-US" sz="2400" b="1" dirty="0">
              <a:solidFill>
                <a:srgbClr val="87A845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3411200" y="6959498"/>
            <a:ext cx="150876" cy="12802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991600" y="5172393"/>
            <a:ext cx="1615440" cy="70788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10</a:t>
            </a:r>
            <a:r>
              <a:rPr lang="en-US" sz="2000" b="1" baseline="30000" dirty="0" smtClean="0">
                <a:latin typeface="Calibri" pitchFamily="34" charset="0"/>
                <a:cs typeface="Calibri" pitchFamily="34" charset="0"/>
              </a:rPr>
              <a:t>th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percentile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" name="Straight Arrow Connector 15"/>
          <p:cNvCxnSpPr>
            <a:stCxn id="15" idx="2"/>
          </p:cNvCxnSpPr>
          <p:nvPr/>
        </p:nvCxnSpPr>
        <p:spPr>
          <a:xfrm>
            <a:off x="9799320" y="5880279"/>
            <a:ext cx="0" cy="82588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81600" y="3313296"/>
            <a:ext cx="1966686" cy="70788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Median </a:t>
            </a:r>
          </a:p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(50</a:t>
            </a:r>
            <a:r>
              <a:rPr lang="en-US" sz="2000" b="1" baseline="30000" dirty="0" smtClean="0">
                <a:latin typeface="Calibri" pitchFamily="34" charset="0"/>
                <a:cs typeface="Calibri" pitchFamily="34" charset="0"/>
              </a:rPr>
              <a:t>th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percentile)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8" name="Straight Arrow Connector 17"/>
          <p:cNvCxnSpPr>
            <a:stCxn id="17" idx="0"/>
          </p:cNvCxnSpPr>
          <p:nvPr/>
        </p:nvCxnSpPr>
        <p:spPr>
          <a:xfrm flipV="1">
            <a:off x="6164943" y="2718210"/>
            <a:ext cx="0" cy="595086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487400" y="6515637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White</a:t>
            </a:r>
            <a:endParaRPr lang="en-US" sz="2400" b="1" dirty="0">
              <a:solidFill>
                <a:schemeClr val="accent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487400" y="7237858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Hispanic</a:t>
            </a:r>
            <a:endParaRPr lang="en-US" sz="24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487400" y="6794253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Total</a:t>
            </a:r>
            <a:endParaRPr lang="en-US" sz="2400" b="1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1460" y="1624884"/>
            <a:ext cx="7825740" cy="509142"/>
          </a:xfrm>
          <a:prstGeom prst="rect">
            <a:avLst/>
          </a:prstGeom>
          <a:solidFill>
            <a:schemeClr val="bg1"/>
          </a:solidFill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Share of Medicare beneficiaries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15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e6d0408650a46228644ceef77bc0964b2f8695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5069</TotalTime>
  <Words>92</Words>
  <Application>Microsoft Office PowerPoint</Application>
  <PresentationFormat>Custom</PresentationFormat>
  <Paragraphs>31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Distribution of Per Capita Savings of the Medicare Population,  By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107</cp:revision>
  <dcterms:created xsi:type="dcterms:W3CDTF">2013-07-22T15:12:42Z</dcterms:created>
  <dcterms:modified xsi:type="dcterms:W3CDTF">2013-09-16T14:08:57Z</dcterms:modified>
</cp:coreProperties>
</file>