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7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5E-2"/>
          <c:y val="0.11292710175741183"/>
          <c:w val="0.96875000000000266"/>
          <c:h val="0.74062096699334956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Income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57150"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25189">
                  <a:alpha val="50196"/>
                </a:srgbClr>
              </a:solidFill>
              <a:ln w="57150">
                <a:solidFill>
                  <a:schemeClr val="accent2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87A845">
                  <a:alpha val="50196"/>
                </a:srgbClr>
              </a:solidFill>
              <a:ln w="57150">
                <a:solidFill>
                  <a:srgbClr val="87A845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8811">
                  <a:alpha val="50196"/>
                </a:srgbClr>
              </a:solidFill>
              <a:ln w="57150">
                <a:solidFill>
                  <a:schemeClr val="tx2"/>
                </a:solidFill>
              </a:ln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1.2609338853642234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"/>
                  <c:y val="1.4710895329249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835016835016834E-3"/>
                  <c:y val="-1.0507782378035338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1.6835016835016834E-3"/>
                  <c:y val="6.304669426821232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6835016835016834E-3"/>
                  <c:y val="-2.0014823577210019E-3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6835016835016834E-3"/>
                  <c:y val="2.00148235772100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-2.001482357721002E-2"/>
                </c:manualLayout>
              </c:layout>
              <c:spPr/>
              <c:txPr>
                <a:bodyPr/>
                <a:lstStyle/>
                <a:p>
                  <a:pPr>
                    <a:defRPr sz="2400">
                      <a:solidFill>
                        <a:srgbClr val="87A845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1.6011858861768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xVal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xVal>
          <c:y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28550</c:v>
                </c:pt>
                <c:pt idx="1">
                  <c:v>18550</c:v>
                </c:pt>
                <c:pt idx="2">
                  <c:v>15950</c:v>
                </c:pt>
                <c:pt idx="3">
                  <c:v>21200</c:v>
                </c:pt>
                <c:pt idx="4">
                  <c:v>16250</c:v>
                </c:pt>
                <c:pt idx="5">
                  <c:v>12600</c:v>
                </c:pt>
                <c:pt idx="6">
                  <c:v>21650</c:v>
                </c:pt>
                <c:pt idx="7">
                  <c:v>12550</c:v>
                </c:pt>
                <c:pt idx="8">
                  <c:v>11300</c:v>
                </c:pt>
                <c:pt idx="9">
                  <c:v>16350</c:v>
                </c:pt>
                <c:pt idx="10">
                  <c:v>11300</c:v>
                </c:pt>
                <c:pt idx="11">
                  <c:v>11300</c:v>
                </c:pt>
              </c:numCache>
            </c:numRef>
          </c:yVal>
          <c:bubbleSize>
            <c:numRef>
              <c:f>Sheet1!$C$2:$C$13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25"/>
        <c:showNegBubbles val="0"/>
        <c:axId val="33180288"/>
        <c:axId val="33202560"/>
      </c:bubbleChart>
      <c:valAx>
        <c:axId val="33180288"/>
        <c:scaling>
          <c:orientation val="minMax"/>
          <c:max val="5"/>
          <c:min val="0.5"/>
        </c:scaling>
        <c:delete val="1"/>
        <c:axPos val="b"/>
        <c:numFmt formatCode="General" sourceLinked="1"/>
        <c:majorTickMark val="out"/>
        <c:minorTickMark val="none"/>
        <c:tickLblPos val="none"/>
        <c:crossAx val="33202560"/>
        <c:crossesAt val="0"/>
        <c:crossBetween val="midCat"/>
      </c:valAx>
      <c:valAx>
        <c:axId val="33202560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33180288"/>
        <c:crossesAt val="-10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 b="1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Income of the Medicare Population, </a:t>
            </a:r>
            <a:br>
              <a:rPr lang="en-US" dirty="0"/>
            </a:br>
            <a:r>
              <a:rPr lang="en-US" dirty="0"/>
              <a:t>by Marital Status and Race/Ethnicity, 2012</a:t>
            </a:r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5003025"/>
              </p:ext>
            </p:extLst>
          </p:nvPr>
        </p:nvGraphicFramePr>
        <p:xfrm>
          <a:off x="609600" y="1724401"/>
          <a:ext cx="15087600" cy="634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236154" y="16002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income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(in 2012 dollars)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128375"/>
              </p:ext>
            </p:extLst>
          </p:nvPr>
        </p:nvGraphicFramePr>
        <p:xfrm>
          <a:off x="823246" y="2740838"/>
          <a:ext cx="1497332" cy="134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332"/>
              </a:tblGrid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2"/>
                          </a:solidFill>
                          <a:latin typeface="Calibri" pitchFamily="34" charset="0"/>
                          <a:cs typeface="Calibri" pitchFamily="34" charset="0"/>
                        </a:rPr>
                        <a:t>White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A845"/>
                          </a:solidFill>
                          <a:latin typeface="Calibri" pitchFamily="34" charset="0"/>
                          <a:cs typeface="Calibri" pitchFamily="34" charset="0"/>
                        </a:rPr>
                        <a:t>Black</a:t>
                      </a: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7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 pitchFamily="34" charset="0"/>
                          <a:cs typeface="Calibri" pitchFamily="34" charset="0"/>
                        </a:rPr>
                        <a:t>Hispanic</a:t>
                      </a:r>
                      <a:endParaRPr lang="en-US" sz="2400" b="1" dirty="0">
                        <a:solidFill>
                          <a:schemeClr val="tx2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0876" marR="150876" marT="64008" marB="640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36217" y="3675499"/>
            <a:ext cx="320040" cy="320040"/>
          </a:xfrm>
          <a:prstGeom prst="ellipse">
            <a:avLst/>
          </a:prstGeom>
          <a:solidFill>
            <a:srgbClr val="FF8811">
              <a:alpha val="50000"/>
            </a:srgb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217" y="3230880"/>
            <a:ext cx="320040" cy="320040"/>
          </a:xfrm>
          <a:prstGeom prst="ellipse">
            <a:avLst/>
          </a:prstGeom>
          <a:solidFill>
            <a:srgbClr val="87A845">
              <a:alpha val="50000"/>
            </a:srgbClr>
          </a:solidFill>
          <a:ln w="38100">
            <a:solidFill>
              <a:srgbClr val="87A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6217" y="2786262"/>
            <a:ext cx="320040" cy="32004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5242" y="2590800"/>
            <a:ext cx="1885950" cy="1600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458" tIns="69229" rIns="138458" bIns="69229"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98932" y="7143868"/>
            <a:ext cx="138897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123387"/>
              </p:ext>
            </p:extLst>
          </p:nvPr>
        </p:nvGraphicFramePr>
        <p:xfrm>
          <a:off x="1615440" y="7315200"/>
          <a:ext cx="13075920" cy="1165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980"/>
                <a:gridCol w="3268980"/>
                <a:gridCol w="3268980"/>
                <a:gridCol w="3268980"/>
              </a:tblGrid>
              <a:tr h="547234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Married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Divorced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Widowed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Single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836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$26,500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$19,950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$19,200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29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$13,850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8006" marB="4800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36154" y="7587247"/>
            <a:ext cx="197364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Median income</a:t>
            </a:r>
          </a:p>
          <a:p>
            <a:pPr>
              <a:lnSpc>
                <a:spcPct val="85000"/>
              </a:lnSpc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mong all beneficiaries: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3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3ea4873163df43b2e3459db8fdb6e13c3c36e7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5067</TotalTime>
  <Words>100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Income of the Medicare Population,  by Marital Status and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97</cp:revision>
  <dcterms:created xsi:type="dcterms:W3CDTF">2013-07-22T15:12:42Z</dcterms:created>
  <dcterms:modified xsi:type="dcterms:W3CDTF">2013-09-16T14:06:38Z</dcterms:modified>
</cp:coreProperties>
</file>