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0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35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133559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025189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rgbClr val="31A3E3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B0DDF4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Earnings</c:v>
                </c:pt>
                <c:pt idx="2">
                  <c:v>Pension Income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0.57326641972358305</c:v>
                </c:pt>
                <c:pt idx="1">
                  <c:v>0.12649858605169872</c:v>
                </c:pt>
                <c:pt idx="2">
                  <c:v>0.13876608117258135</c:v>
                </c:pt>
                <c:pt idx="3">
                  <c:v>0.16146891305213684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1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Earnings</c:v>
                </c:pt>
                <c:pt idx="2">
                  <c:v>Pension Income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0.57326641972358305</c:v>
                </c:pt>
                <c:pt idx="1">
                  <c:v>0.12649858605169872</c:v>
                </c:pt>
                <c:pt idx="2">
                  <c:v>0.13876608117258135</c:v>
                </c:pt>
                <c:pt idx="3">
                  <c:v>0.16146891305213684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2"/>
          <c:order val="2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Pension Income</c:v>
                </c:pt>
                <c:pt idx="2">
                  <c:v>Earnings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0.7974917491749175</c:v>
                </c:pt>
                <c:pt idx="1">
                  <c:v>8.8184818481848185E-2</c:v>
                </c:pt>
                <c:pt idx="2">
                  <c:v>7.498349834983499E-2</c:v>
                </c:pt>
                <c:pt idx="3">
                  <c:v>3.9273927392739272E-2</c:v>
                </c:pt>
              </c:numCache>
            </c:numRef>
          </c:val>
        </c:ser>
        <c:ser>
          <c:idx val="3"/>
          <c:order val="3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Pension Income</c:v>
                </c:pt>
                <c:pt idx="2">
                  <c:v>Earnings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0.7974917491749175</c:v>
                </c:pt>
                <c:pt idx="1">
                  <c:v>8.8184818481848185E-2</c:v>
                </c:pt>
                <c:pt idx="2">
                  <c:v>7.498349834983499E-2</c:v>
                </c:pt>
                <c:pt idx="3">
                  <c:v>3.9273927392739272E-2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Pension Income</c:v>
                </c:pt>
                <c:pt idx="2">
                  <c:v>Earnings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0.7974917491749175</c:v>
                </c:pt>
                <c:pt idx="1">
                  <c:v>8.8184818481848185E-2</c:v>
                </c:pt>
                <c:pt idx="2">
                  <c:v>7.498349834983499E-2</c:v>
                </c:pt>
                <c:pt idx="3">
                  <c:v>3.9273927392739272E-2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Pension Income</c:v>
                </c:pt>
                <c:pt idx="2">
                  <c:v>Earnings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0.7974917491749175</c:v>
                </c:pt>
                <c:pt idx="1">
                  <c:v>8.8184818481848185E-2</c:v>
                </c:pt>
                <c:pt idx="2">
                  <c:v>7.498349834983499E-2</c:v>
                </c:pt>
                <c:pt idx="3">
                  <c:v>3.9273927392739272E-2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DA63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FF881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rgbClr val="FF8811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F8811">
                  <a:lumMod val="20000"/>
                  <a:lumOff val="80000"/>
                </a:srgb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Pension Income</c:v>
                </c:pt>
                <c:pt idx="2">
                  <c:v>Earnings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0.75938093152285002</c:v>
                </c:pt>
                <c:pt idx="1">
                  <c:v>0.12600379617462404</c:v>
                </c:pt>
                <c:pt idx="2">
                  <c:v>6.6798072711344719E-2</c:v>
                </c:pt>
                <c:pt idx="3">
                  <c:v>4.7744196233026719E-2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4"/>
                <c:pt idx="0">
                  <c:v>Social Security Income</c:v>
                </c:pt>
                <c:pt idx="1">
                  <c:v>Pension Income</c:v>
                </c:pt>
                <c:pt idx="2">
                  <c:v>Earnings</c:v>
                </c:pt>
                <c:pt idx="3">
                  <c:v>Other Income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0.75938093152285002</c:v>
                </c:pt>
                <c:pt idx="1">
                  <c:v>0.12600379617462404</c:v>
                </c:pt>
                <c:pt idx="2">
                  <c:v>6.6798072711344719E-2</c:v>
                </c:pt>
                <c:pt idx="3">
                  <c:v>4.7744196233026719E-2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Connector 49"/>
          <p:cNvCxnSpPr/>
          <p:nvPr/>
        </p:nvCxnSpPr>
        <p:spPr>
          <a:xfrm flipH="1" flipV="1">
            <a:off x="11205830" y="3452294"/>
            <a:ext cx="1014277" cy="2032866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11908941" y="3209260"/>
            <a:ext cx="317530" cy="22759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6519530" y="3443434"/>
            <a:ext cx="1014277" cy="2032866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 flipV="1">
            <a:off x="1726240" y="3486150"/>
            <a:ext cx="1102686" cy="194862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7222641" y="3200400"/>
            <a:ext cx="317530" cy="22759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107334" y="8705088"/>
            <a:ext cx="14174724" cy="768096"/>
          </a:xfrm>
        </p:spPr>
        <p:txBody>
          <a:bodyPr/>
          <a:lstStyle/>
          <a:p>
            <a:r>
              <a:rPr lang="en-US" sz="1550" dirty="0" smtClean="0"/>
              <a:t>NOTE: “Middle of the Income Distribution” refers to beneficiaries in the middle 20% of the per capita income distribution, by race/ethnicity</a:t>
            </a:r>
            <a:r>
              <a:rPr lang="en-US" sz="1550" dirty="0"/>
              <a:t>. Investment income includes interest, dividend, rental income, and IRA </a:t>
            </a:r>
            <a:r>
              <a:rPr lang="en-US" sz="1550" dirty="0" smtClean="0"/>
              <a:t>withdrawals</a:t>
            </a:r>
            <a:r>
              <a:rPr lang="en-US" sz="1550" dirty="0"/>
              <a:t>. </a:t>
            </a:r>
            <a:r>
              <a:rPr lang="en-US" sz="1550" dirty="0" smtClean="0"/>
              <a:t>Numbers </a:t>
            </a:r>
            <a:r>
              <a:rPr lang="en-US" sz="1550" dirty="0"/>
              <a:t>may not sum to 100 percent due to rounding. </a:t>
            </a:r>
            <a:r>
              <a:rPr lang="en-US" sz="1550" dirty="0" smtClean="0"/>
              <a:t>Beneficiaries </a:t>
            </a:r>
            <a:r>
              <a:rPr lang="en-US" sz="1550" dirty="0"/>
              <a:t>identified as “other” races not shown separately. </a:t>
            </a:r>
          </a:p>
          <a:p>
            <a:r>
              <a:rPr lang="en-US" sz="1550" dirty="0"/>
              <a:t>SOURCE: Urban Institute / Kaiser Family Foundation analysis, 2012</a:t>
            </a:r>
            <a:r>
              <a:rPr lang="en-US" sz="1550" dirty="0" smtClean="0"/>
              <a:t>.</a:t>
            </a:r>
            <a:endParaRPr lang="en-US" sz="155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Income </a:t>
            </a:r>
            <a:r>
              <a:rPr lang="en-US" dirty="0" smtClean="0"/>
              <a:t>among Medicare Beneficiaries in the Middle of the Income Distribution, by </a:t>
            </a:r>
            <a:r>
              <a:rPr lang="en-US" dirty="0"/>
              <a:t>Race/Ethnicity, 2012</a:t>
            </a:r>
          </a:p>
        </p:txBody>
      </p:sp>
      <p:graphicFrame>
        <p:nvGraphicFramePr>
          <p:cNvPr id="2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983275"/>
              </p:ext>
            </p:extLst>
          </p:nvPr>
        </p:nvGraphicFramePr>
        <p:xfrm>
          <a:off x="679525" y="3066684"/>
          <a:ext cx="4279750" cy="616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546533"/>
              </p:ext>
            </p:extLst>
          </p:nvPr>
        </p:nvGraphicFramePr>
        <p:xfrm>
          <a:off x="5403925" y="3066684"/>
          <a:ext cx="4279750" cy="616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8656968"/>
              </p:ext>
            </p:extLst>
          </p:nvPr>
        </p:nvGraphicFramePr>
        <p:xfrm>
          <a:off x="10128325" y="3066684"/>
          <a:ext cx="4279750" cy="616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956560" y="5185827"/>
            <a:ext cx="1752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Social Security Income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Calibri" pitchFamily="34" charset="0"/>
              </a:rPr>
              <a:t>57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9465" y="610486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Earnings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Calibri" pitchFamily="34" charset="0"/>
              </a:rPr>
              <a:t>13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" y="4724400"/>
            <a:ext cx="1752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Pension Income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14%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38862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     </a:t>
            </a:r>
            <a:r>
              <a:rPr lang="en-US" b="1" dirty="0" smtClean="0">
                <a:latin typeface="Calibri" pitchFamily="34" charset="0"/>
              </a:rPr>
              <a:t>16</a:t>
            </a:r>
            <a:r>
              <a:rPr lang="en-US" sz="2800" b="1" dirty="0" smtClean="0">
                <a:latin typeface="Calibri" pitchFamily="34" charset="0"/>
              </a:rPr>
              <a:t>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74318" y="5643027"/>
            <a:ext cx="1752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Social Security Income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80%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42860" y="4276060"/>
            <a:ext cx="17526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Earnings</a:t>
            </a:r>
          </a:p>
          <a:p>
            <a:pPr marL="0" marR="0" lvl="0" indent="0" algn="ctr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9%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9200" y="31021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itchFamily="34" charset="0"/>
              </a:rPr>
              <a:t>Pension Income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68014" y="334394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</a:rPr>
              <a:t>4</a:t>
            </a:r>
            <a:r>
              <a:rPr lang="en-US" sz="2800" b="1" dirty="0" smtClean="0">
                <a:latin typeface="Calibri" pitchFamily="34" charset="0"/>
              </a:rPr>
              <a:t>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115800" y="5643027"/>
            <a:ext cx="1752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Social Security Income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76%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079665" y="4439208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Earnings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</a:rPr>
              <a:t>13%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</a:endParaRP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774490"/>
              </p:ext>
            </p:extLst>
          </p:nvPr>
        </p:nvGraphicFramePr>
        <p:xfrm>
          <a:off x="1066800" y="1632858"/>
          <a:ext cx="3505200" cy="614172"/>
        </p:xfrm>
        <a:graphic>
          <a:graphicData uri="http://schemas.openxmlformats.org/drawingml/2006/table">
            <a:tbl>
              <a:tblPr firstRow="1" bandRow="1"/>
              <a:tblGrid>
                <a:gridCol w="3505200"/>
              </a:tblGrid>
              <a:tr h="608076"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3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White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77654"/>
              </p:ext>
            </p:extLst>
          </p:nvPr>
        </p:nvGraphicFramePr>
        <p:xfrm>
          <a:off x="5791200" y="1632858"/>
          <a:ext cx="3505200" cy="614172"/>
        </p:xfrm>
        <a:graphic>
          <a:graphicData uri="http://schemas.openxmlformats.org/drawingml/2006/table">
            <a:tbl>
              <a:tblPr firstRow="1" bandRow="1"/>
              <a:tblGrid>
                <a:gridCol w="3505200"/>
              </a:tblGrid>
              <a:tr h="608076"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3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Black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579721"/>
              </p:ext>
            </p:extLst>
          </p:nvPr>
        </p:nvGraphicFramePr>
        <p:xfrm>
          <a:off x="10515600" y="1632858"/>
          <a:ext cx="3505200" cy="614172"/>
        </p:xfrm>
        <a:graphic>
          <a:graphicData uri="http://schemas.openxmlformats.org/drawingml/2006/table">
            <a:tbl>
              <a:tblPr firstRow="1" bandRow="1"/>
              <a:tblGrid>
                <a:gridCol w="3505200"/>
              </a:tblGrid>
              <a:tr h="608076"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3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Hispanic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425996"/>
              </p:ext>
            </p:extLst>
          </p:nvPr>
        </p:nvGraphicFramePr>
        <p:xfrm>
          <a:off x="457200" y="7652064"/>
          <a:ext cx="14173200" cy="958536"/>
        </p:xfrm>
        <a:graphic>
          <a:graphicData uri="http://schemas.openxmlformats.org/drawingml/2006/table">
            <a:tbl>
              <a:tblPr firstRow="1" bandRow="1"/>
              <a:tblGrid>
                <a:gridCol w="4724400"/>
                <a:gridCol w="4724400"/>
                <a:gridCol w="4724400"/>
              </a:tblGrid>
              <a:tr h="479268"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Median income: $24,800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Median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income: $15,250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Median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income: $13,800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9268"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Mean income: $25,100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marL="0" marR="0" indent="0" algn="ctr" defTabSz="13845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Mean income: $15,150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1pPr>
                      <a:lvl2pPr marL="705368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2pPr>
                      <a:lvl3pPr marL="1410736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3pPr>
                      <a:lvl4pPr marL="2116104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4pPr>
                      <a:lvl5pPr marL="2821473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5pPr>
                      <a:lvl6pPr marL="3526841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6pPr>
                      <a:lvl7pPr marL="4232209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7pPr>
                      <a:lvl8pPr marL="4937577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8pPr>
                      <a:lvl9pPr marL="5642945" algn="l" defTabSz="1410736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Times"/>
                          <a:cs typeface="Arial"/>
                        </a:defRPr>
                      </a:lvl9pPr>
                    </a:lstStyle>
                    <a:p>
                      <a:pPr marL="0" marR="0" indent="0" algn="ctr" defTabSz="13845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Mean income: $13,700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6172200" y="2350395"/>
            <a:ext cx="2057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Other Income </a:t>
            </a:r>
          </a:p>
          <a:p>
            <a:pPr algn="ctr"/>
            <a:r>
              <a:rPr lang="en-US" sz="1600" b="1" dirty="0" smtClean="0">
                <a:latin typeface="Calibri" pitchFamily="34" charset="0"/>
              </a:rPr>
              <a:t>(e.g., Investments, </a:t>
            </a:r>
          </a:p>
          <a:p>
            <a:pPr algn="ctr"/>
            <a:r>
              <a:rPr lang="en-US" sz="1600" b="1" dirty="0" smtClean="0">
                <a:latin typeface="Calibri" pitchFamily="34" charset="0"/>
              </a:rPr>
              <a:t>IRA distributions)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8600" y="2550882"/>
            <a:ext cx="2057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Other Income </a:t>
            </a:r>
          </a:p>
          <a:p>
            <a:pPr algn="ctr"/>
            <a:r>
              <a:rPr lang="en-US" sz="1600" b="1" dirty="0" smtClean="0">
                <a:latin typeface="Calibri" pitchFamily="34" charset="0"/>
              </a:rPr>
              <a:t>(e.g., Investments, </a:t>
            </a:r>
          </a:p>
          <a:p>
            <a:pPr algn="ctr"/>
            <a:r>
              <a:rPr lang="en-US" sz="1600" b="1" dirty="0" smtClean="0">
                <a:latin typeface="Calibri" pitchFamily="34" charset="0"/>
              </a:rPr>
              <a:t>IRA distributions)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6400800" y="3443434"/>
            <a:ext cx="11873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879742" y="3631356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7</a:t>
            </a:r>
            <a:r>
              <a:rPr lang="en-US" sz="2800" b="1" dirty="0" smtClean="0">
                <a:latin typeface="Calibri" pitchFamily="34" charset="0"/>
              </a:rPr>
              <a:t>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142035" y="3374065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5</a:t>
            </a:r>
            <a:r>
              <a:rPr lang="en-US" sz="2800" b="1" dirty="0" smtClean="0">
                <a:latin typeface="Calibri" pitchFamily="34" charset="0"/>
              </a:rPr>
              <a:t>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858500" y="2359255"/>
            <a:ext cx="2057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Other Income </a:t>
            </a:r>
          </a:p>
          <a:p>
            <a:pPr algn="ctr"/>
            <a:r>
              <a:rPr lang="en-US" sz="1600" b="1" dirty="0" smtClean="0">
                <a:latin typeface="Calibri" pitchFamily="34" charset="0"/>
              </a:rPr>
              <a:t>(e.g., Investments, </a:t>
            </a:r>
          </a:p>
          <a:p>
            <a:pPr algn="ctr"/>
            <a:r>
              <a:rPr lang="en-US" sz="1600" b="1" dirty="0" smtClean="0">
                <a:latin typeface="Calibri" pitchFamily="34" charset="0"/>
              </a:rPr>
              <a:t>IRA distributions)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11087100" y="3452294"/>
            <a:ext cx="11873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0566042" y="3640216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7</a:t>
            </a:r>
            <a:r>
              <a:rPr lang="en-US" sz="2800" b="1" dirty="0" smtClean="0">
                <a:latin typeface="Calibri" pitchFamily="34" charset="0"/>
              </a:rPr>
              <a:t>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719930" y="31021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itchFamily="34" charset="0"/>
              </a:rPr>
              <a:t>Pension Income</a:t>
            </a:r>
          </a:p>
        </p:txBody>
      </p:sp>
    </p:spTree>
    <p:extLst>
      <p:ext uri="{BB962C8B-B14F-4D97-AF65-F5344CB8AC3E}">
        <p14:creationId xmlns:p14="http://schemas.microsoft.com/office/powerpoint/2010/main" val="4871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77717ec36bc9077ee6b797dfedb6cb1a06ff845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8">
    <a:dk1>
      <a:srgbClr val="000000"/>
    </a:dk1>
    <a:lt1>
      <a:srgbClr val="FFFFFF"/>
    </a:lt1>
    <a:dk2>
      <a:srgbClr val="003366"/>
    </a:dk2>
    <a:lt2>
      <a:srgbClr val="40668C"/>
    </a:lt2>
    <a:accent1>
      <a:srgbClr val="7F99B2"/>
    </a:accent1>
    <a:accent2>
      <a:srgbClr val="BFCCD9"/>
    </a:accent2>
    <a:accent3>
      <a:srgbClr val="87A845"/>
    </a:accent3>
    <a:accent4>
      <a:srgbClr val="ACC777"/>
    </a:accent4>
    <a:accent5>
      <a:srgbClr val="F79647"/>
    </a:accent5>
    <a:accent6>
      <a:srgbClr val="E46C09"/>
    </a:accent6>
    <a:hlink>
      <a:srgbClr val="990000"/>
    </a:hlink>
    <a:folHlink>
      <a:srgbClr val="006600"/>
    </a:folHlink>
  </a:clrScheme>
  <a:fontScheme name="Blank Presentation">
    <a:majorFont>
      <a:latin typeface="Tahoma"/>
      <a:ea typeface=""/>
      <a:cs typeface="Arial"/>
    </a:majorFont>
    <a:minorFont>
      <a:latin typeface="Times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8">
    <a:dk1>
      <a:srgbClr val="000000"/>
    </a:dk1>
    <a:lt1>
      <a:srgbClr val="FFFFFF"/>
    </a:lt1>
    <a:dk2>
      <a:srgbClr val="003366"/>
    </a:dk2>
    <a:lt2>
      <a:srgbClr val="40668C"/>
    </a:lt2>
    <a:accent1>
      <a:srgbClr val="7F99B2"/>
    </a:accent1>
    <a:accent2>
      <a:srgbClr val="BFCCD9"/>
    </a:accent2>
    <a:accent3>
      <a:srgbClr val="87A845"/>
    </a:accent3>
    <a:accent4>
      <a:srgbClr val="ACC777"/>
    </a:accent4>
    <a:accent5>
      <a:srgbClr val="F79647"/>
    </a:accent5>
    <a:accent6>
      <a:srgbClr val="E46C09"/>
    </a:accent6>
    <a:hlink>
      <a:srgbClr val="990000"/>
    </a:hlink>
    <a:folHlink>
      <a:srgbClr val="006600"/>
    </a:folHlink>
  </a:clrScheme>
  <a:fontScheme name="Blank Presentation">
    <a:majorFont>
      <a:latin typeface="Tahoma"/>
      <a:ea typeface=""/>
      <a:cs typeface="Arial"/>
    </a:majorFont>
    <a:minorFont>
      <a:latin typeface="Times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8">
    <a:dk1>
      <a:srgbClr val="000000"/>
    </a:dk1>
    <a:lt1>
      <a:srgbClr val="FFFFFF"/>
    </a:lt1>
    <a:dk2>
      <a:srgbClr val="003366"/>
    </a:dk2>
    <a:lt2>
      <a:srgbClr val="40668C"/>
    </a:lt2>
    <a:accent1>
      <a:srgbClr val="7F99B2"/>
    </a:accent1>
    <a:accent2>
      <a:srgbClr val="BFCCD9"/>
    </a:accent2>
    <a:accent3>
      <a:srgbClr val="87A845"/>
    </a:accent3>
    <a:accent4>
      <a:srgbClr val="ACC777"/>
    </a:accent4>
    <a:accent5>
      <a:srgbClr val="F79647"/>
    </a:accent5>
    <a:accent6>
      <a:srgbClr val="E46C09"/>
    </a:accent6>
    <a:hlink>
      <a:srgbClr val="990000"/>
    </a:hlink>
    <a:folHlink>
      <a:srgbClr val="006600"/>
    </a:folHlink>
  </a:clrScheme>
  <a:fontScheme name="Blank Presentation">
    <a:majorFont>
      <a:latin typeface="Tahoma"/>
      <a:ea typeface=""/>
      <a:cs typeface="Arial"/>
    </a:majorFont>
    <a:minorFont>
      <a:latin typeface="Times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5061</TotalTime>
  <Words>199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Sources of Income among Medicare Beneficiaries in the Middle of the Income Distribution,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92</cp:revision>
  <dcterms:created xsi:type="dcterms:W3CDTF">2013-07-22T15:12:42Z</dcterms:created>
  <dcterms:modified xsi:type="dcterms:W3CDTF">2013-09-18T19:37:08Z</dcterms:modified>
</cp:coreProperties>
</file>