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9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427490854983607E-2"/>
          <c:y val="2.8350579214247423E-2"/>
          <c:w val="0.8360152502489071"/>
          <c:h val="0.8436190031658570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spPr>
            <a:ln w="57150">
              <a:solidFill>
                <a:schemeClr val="accent2"/>
              </a:solidFill>
            </a:ln>
          </c:spPr>
          <c:marker>
            <c:symbol val="none"/>
          </c:marker>
          <c:dPt>
            <c:idx val="4"/>
            <c:marker>
              <c:symbol val="diamond"/>
              <c:size val="11"/>
              <c:spPr>
                <a:solidFill>
                  <a:schemeClr val="accent2"/>
                </a:solidFill>
                <a:ln w="57150">
                  <a:solidFill>
                    <a:schemeClr val="accent2"/>
                  </a:solidFill>
                </a:ln>
              </c:spPr>
            </c:marker>
            <c:bubble3D val="0"/>
          </c:dPt>
          <c:dPt>
            <c:idx val="6"/>
            <c:marker>
              <c:symbol val="x"/>
              <c:size val="14"/>
              <c:spPr>
                <a:noFill/>
                <a:ln w="63500">
                  <a:solidFill>
                    <a:schemeClr val="accent2"/>
                  </a:solidFill>
                </a:ln>
              </c:spPr>
            </c:marker>
            <c:bubble3D val="0"/>
          </c:dPt>
          <c:xVal>
            <c:numRef>
              <c:f>Sheet1!$B$2:$B$9</c:f>
              <c:numCache>
                <c:formatCode>General</c:formatCode>
                <c:ptCount val="8"/>
                <c:pt idx="2" formatCode="_(&quot;$&quot;* ###0_);_(&quot;$&quot;* \(###0\);_(&quot;$&quot;* &quot;-&quot;??_);_(@_)">
                  <c:v>10644</c:v>
                </c:pt>
                <c:pt idx="3" formatCode="_(&quot;$&quot;* ###0_);_(&quot;$&quot;* \(###0\);_(&quot;$&quot;* &quot;-&quot;??_);_(@_)">
                  <c:v>15692</c:v>
                </c:pt>
                <c:pt idx="4" formatCode="_(&quot;$&quot;* ###0_);_(&quot;$&quot;* \(###0\);_(&quot;$&quot;* &quot;-&quot;??_);_(@_)">
                  <c:v>24797</c:v>
                </c:pt>
                <c:pt idx="5" formatCode="_(&quot;$&quot;* ###0_);_(&quot;$&quot;* \(###0\);_(&quot;$&quot;* &quot;-&quot;??_);_(@_)">
                  <c:v>43247</c:v>
                </c:pt>
                <c:pt idx="6" formatCode="_(&quot;$&quot;* ###0_);_(&quot;$&quot;* \(###0\);_(&quot;$&quot;* &quot;-&quot;??_);_(@_)">
                  <c:v>70016</c:v>
                </c:pt>
                <c:pt idx="7" formatCode="_(&quot;$&quot;* ###0_);_(&quot;$&quot;* \(###0\);_(&quot;$&quot;* &quot;-&quot;??_);_(@_)">
                  <c:v>93343</c:v>
                </c:pt>
              </c:numCache>
            </c:numRef>
          </c:xVal>
          <c:yVal>
            <c:numRef>
              <c:f>Sheet1!$E$2:$E$9</c:f>
              <c:numCache>
                <c:formatCode>0%</c:formatCode>
                <c:ptCount val="8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0.25</c:v>
                </c:pt>
                <c:pt idx="4">
                  <c:v>0.5</c:v>
                </c:pt>
                <c:pt idx="5">
                  <c:v>0.25</c:v>
                </c:pt>
                <c:pt idx="6">
                  <c:v>0.1</c:v>
                </c:pt>
                <c:pt idx="7">
                  <c:v>0.05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spPr>
            <a:ln w="57150">
              <a:solidFill>
                <a:srgbClr val="87A845"/>
              </a:solidFill>
              <a:prstDash val="solid"/>
            </a:ln>
          </c:spPr>
          <c:marker>
            <c:symbol val="none"/>
          </c:marker>
          <c:dPt>
            <c:idx val="4"/>
            <c:marker>
              <c:symbol val="diamond"/>
              <c:size val="11"/>
              <c:spPr>
                <a:solidFill>
                  <a:srgbClr val="87A845"/>
                </a:solidFill>
                <a:ln w="57150">
                  <a:solidFill>
                    <a:srgbClr val="87A845"/>
                  </a:solidFill>
                </a:ln>
              </c:spPr>
            </c:marker>
            <c:bubble3D val="0"/>
          </c:dPt>
          <c:dPt>
            <c:idx val="6"/>
            <c:marker>
              <c:symbol val="x"/>
              <c:size val="14"/>
              <c:spPr>
                <a:ln w="63500">
                  <a:solidFill>
                    <a:srgbClr val="87A845"/>
                  </a:solidFill>
                </a:ln>
              </c:spPr>
            </c:marker>
            <c:bubble3D val="0"/>
          </c:dPt>
          <c:xVal>
            <c:numRef>
              <c:f>Sheet1!$C$2:$C$9</c:f>
              <c:numCache>
                <c:formatCode>General</c:formatCode>
                <c:ptCount val="8"/>
                <c:pt idx="2" formatCode="_(&quot;$&quot;* ###0_);_(&quot;$&quot;* \(###0\);_(&quot;$&quot;* &quot;-&quot;??_);_(@_)">
                  <c:v>7845</c:v>
                </c:pt>
                <c:pt idx="3" formatCode="_(&quot;$&quot;* ###0_);_(&quot;$&quot;* \(###0\);_(&quot;$&quot;* &quot;-&quot;??_);_(@_)">
                  <c:v>9786</c:v>
                </c:pt>
                <c:pt idx="4" formatCode="_(&quot;$&quot;* ###0_);_(&quot;$&quot;* \(###0\);_(&quot;$&quot;* &quot;-&quot;??_);_(@_)">
                  <c:v>15252</c:v>
                </c:pt>
                <c:pt idx="5" formatCode="_(&quot;$&quot;* ###0_);_(&quot;$&quot;* \(###0\);_(&quot;$&quot;* &quot;-&quot;??_);_(@_)">
                  <c:v>25789</c:v>
                </c:pt>
                <c:pt idx="6" formatCode="_(&quot;$&quot;* ###0_);_(&quot;$&quot;* \(###0\);_(&quot;$&quot;* &quot;-&quot;??_);_(@_)">
                  <c:v>43887</c:v>
                </c:pt>
                <c:pt idx="7" formatCode="_(&quot;$&quot;* ###0_);_(&quot;$&quot;* \(###0\);_(&quot;$&quot;* &quot;-&quot;??_);_(@_)">
                  <c:v>58148</c:v>
                </c:pt>
              </c:numCache>
            </c:numRef>
          </c:xVal>
          <c:yVal>
            <c:numRef>
              <c:f>Sheet1!$E$2:$E$9</c:f>
              <c:numCache>
                <c:formatCode>0%</c:formatCode>
                <c:ptCount val="8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0.25</c:v>
                </c:pt>
                <c:pt idx="4">
                  <c:v>0.5</c:v>
                </c:pt>
                <c:pt idx="5">
                  <c:v>0.25</c:v>
                </c:pt>
                <c:pt idx="6">
                  <c:v>0.1</c:v>
                </c:pt>
                <c:pt idx="7">
                  <c:v>0.05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spPr>
            <a:ln w="57150">
              <a:solidFill>
                <a:schemeClr val="tx2"/>
              </a:solidFill>
            </a:ln>
          </c:spPr>
          <c:marker>
            <c:symbol val="none"/>
          </c:marker>
          <c:dPt>
            <c:idx val="4"/>
            <c:marker>
              <c:symbol val="diamond"/>
              <c:size val="11"/>
              <c:spPr>
                <a:solidFill>
                  <a:schemeClr val="tx2"/>
                </a:solidFill>
                <a:ln w="57150">
                  <a:solidFill>
                    <a:schemeClr val="tx2"/>
                  </a:solidFill>
                </a:ln>
              </c:spPr>
            </c:marker>
            <c:bubble3D val="0"/>
          </c:dPt>
          <c:dPt>
            <c:idx val="6"/>
            <c:marker>
              <c:symbol val="x"/>
              <c:size val="14"/>
              <c:spPr>
                <a:ln w="63500">
                  <a:solidFill>
                    <a:schemeClr val="tx2"/>
                  </a:solidFill>
                </a:ln>
              </c:spPr>
            </c:marker>
            <c:bubble3D val="0"/>
          </c:dPt>
          <c:xVal>
            <c:numRef>
              <c:f>Sheet1!$D$2:$D$9</c:f>
              <c:numCache>
                <c:formatCode>General</c:formatCode>
                <c:ptCount val="8"/>
                <c:pt idx="2" formatCode="_(&quot;$&quot;* ###0_);_(&quot;$&quot;* \(###0\);_(&quot;$&quot;* &quot;-&quot;??_);_(@_)">
                  <c:v>5888</c:v>
                </c:pt>
                <c:pt idx="3" formatCode="_(&quot;$&quot;* ###0_);_(&quot;$&quot;* \(###0\);_(&quot;$&quot;* &quot;-&quot;??_);_(@_)">
                  <c:v>8616</c:v>
                </c:pt>
                <c:pt idx="4" formatCode="_(&quot;$&quot;* ###0_);_(&quot;$&quot;* \(###0\);_(&quot;$&quot;* &quot;-&quot;??_);_(@_)">
                  <c:v>13805</c:v>
                </c:pt>
                <c:pt idx="5" formatCode="_(&quot;$&quot;* ###0_);_(&quot;$&quot;* \(###0\);_(&quot;$&quot;* &quot;-&quot;??_);_(@_)">
                  <c:v>23188</c:v>
                </c:pt>
                <c:pt idx="6" formatCode="_(&quot;$&quot;* ###0_);_(&quot;$&quot;* \(###0\);_(&quot;$&quot;* &quot;-&quot;??_);_(@_)">
                  <c:v>44526</c:v>
                </c:pt>
                <c:pt idx="7" formatCode="_(&quot;$&quot;* ###0_);_(&quot;$&quot;* \(###0\);_(&quot;$&quot;* &quot;-&quot;??_);_(@_)">
                  <c:v>57474</c:v>
                </c:pt>
              </c:numCache>
            </c:numRef>
          </c:xVal>
          <c:yVal>
            <c:numRef>
              <c:f>Sheet1!$E$2:$E$9</c:f>
              <c:numCache>
                <c:formatCode>0%</c:formatCode>
                <c:ptCount val="8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0.25</c:v>
                </c:pt>
                <c:pt idx="4">
                  <c:v>0.5</c:v>
                </c:pt>
                <c:pt idx="5">
                  <c:v>0.25</c:v>
                </c:pt>
                <c:pt idx="6">
                  <c:v>0.1</c:v>
                </c:pt>
                <c:pt idx="7">
                  <c:v>0.05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Sheet1!$A$1</c:f>
              <c:strCache>
                <c:ptCount val="1"/>
                <c:pt idx="0">
                  <c:v>Overall</c:v>
                </c:pt>
              </c:strCache>
            </c:strRef>
          </c:tx>
          <c:spPr>
            <a:ln w="57150">
              <a:solidFill>
                <a:schemeClr val="bg1">
                  <a:lumMod val="65000"/>
                </a:schemeClr>
              </a:solidFill>
              <a:prstDash val="sysDot"/>
            </a:ln>
          </c:spPr>
          <c:marker>
            <c:symbol val="none"/>
          </c:marker>
          <c:dPt>
            <c:idx val="4"/>
            <c:marker>
              <c:symbol val="diamond"/>
              <c:size val="11"/>
              <c:spPr>
                <a:solidFill>
                  <a:schemeClr val="bg1">
                    <a:lumMod val="65000"/>
                  </a:schemeClr>
                </a:solidFill>
                <a:ln w="57150">
                  <a:solidFill>
                    <a:schemeClr val="bg1">
                      <a:lumMod val="65000"/>
                    </a:schemeClr>
                  </a:solidFill>
                </a:ln>
              </c:spPr>
            </c:marker>
            <c:bubble3D val="0"/>
          </c:dPt>
          <c:dPt>
            <c:idx val="6"/>
            <c:marker>
              <c:symbol val="x"/>
              <c:size val="14"/>
              <c:spPr>
                <a:noFill/>
                <a:ln w="63500">
                  <a:solidFill>
                    <a:schemeClr val="bg1">
                      <a:lumMod val="65000"/>
                    </a:schemeClr>
                  </a:solidFill>
                </a:ln>
              </c:spPr>
            </c:marker>
            <c:bubble3D val="0"/>
          </c:dPt>
          <c:xVal>
            <c:numRef>
              <c:f>Sheet1!$A$2:$A$9</c:f>
              <c:numCache>
                <c:formatCode>General</c:formatCode>
                <c:ptCount val="8"/>
                <c:pt idx="2" formatCode="_(&quot;$&quot;* ###0_);_(&quot;$&quot;* \(###0\);_(&quot;$&quot;* &quot;-&quot;??_);_(@_)">
                  <c:v>9098</c:v>
                </c:pt>
                <c:pt idx="3" formatCode="_(&quot;$&quot;* ###0_);_(&quot;$&quot;* \(###0\);_(&quot;$&quot;* &quot;-&quot;??_);_(@_)">
                  <c:v>13962</c:v>
                </c:pt>
                <c:pt idx="4" formatCode="_(&quot;$&quot;* ###0_);_(&quot;$&quot;* \(###0\);_(&quot;$&quot;* &quot;-&quot;??_);_(@_)">
                  <c:v>22502</c:v>
                </c:pt>
                <c:pt idx="5" formatCode="_(&quot;$&quot;* ###0_);_(&quot;$&quot;* \(###0\);_(&quot;$&quot;* &quot;-&quot;??_);_(@_)">
                  <c:v>40150</c:v>
                </c:pt>
                <c:pt idx="6" formatCode="_(&quot;$&quot;* ###0_);_(&quot;$&quot;* \(###0\);_(&quot;$&quot;* &quot;-&quot;??_);_(@_)">
                  <c:v>66354</c:v>
                </c:pt>
                <c:pt idx="7" formatCode="_(&quot;$&quot;* ###0_);_(&quot;$&quot;* \(###0\);_(&quot;$&quot;* &quot;-&quot;??_);_(@_)">
                  <c:v>88936</c:v>
                </c:pt>
              </c:numCache>
            </c:numRef>
          </c:xVal>
          <c:yVal>
            <c:numRef>
              <c:f>Sheet1!$E$2:$E$9</c:f>
              <c:numCache>
                <c:formatCode>0%</c:formatCode>
                <c:ptCount val="8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0.25</c:v>
                </c:pt>
                <c:pt idx="4">
                  <c:v>0.5</c:v>
                </c:pt>
                <c:pt idx="5">
                  <c:v>0.25</c:v>
                </c:pt>
                <c:pt idx="6">
                  <c:v>0.1</c:v>
                </c:pt>
                <c:pt idx="7">
                  <c:v>0.05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9460352"/>
        <c:axId val="199461888"/>
      </c:scatterChart>
      <c:valAx>
        <c:axId val="199460352"/>
        <c:scaling>
          <c:orientation val="minMax"/>
          <c:max val="80000"/>
          <c:min val="0"/>
        </c:scaling>
        <c:delete val="0"/>
        <c:axPos val="b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000000"/>
                </a:solidFill>
              </a:defRPr>
            </a:pPr>
            <a:endParaRPr lang="en-US"/>
          </a:p>
        </c:txPr>
        <c:crossAx val="199461888"/>
        <c:crosses val="autoZero"/>
        <c:crossBetween val="midCat"/>
        <c:majorUnit val="10000"/>
      </c:valAx>
      <c:valAx>
        <c:axId val="199461888"/>
        <c:scaling>
          <c:orientation val="minMax"/>
          <c:max val="0.55000000000000004"/>
          <c:min val="0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2000" b="1">
                <a:solidFill>
                  <a:srgbClr val="000000"/>
                </a:solidFill>
              </a:defRPr>
            </a:pPr>
            <a:endParaRPr lang="en-US"/>
          </a:p>
        </c:txPr>
        <c:crossAx val="199460352"/>
        <c:crosses val="autoZero"/>
        <c:crossBetween val="midCat"/>
        <c:majorUnit val="0.1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Beneficiaries identified as “other” races not shown separately. </a:t>
            </a:r>
          </a:p>
          <a:p>
            <a:r>
              <a:rPr lang="en-US" dirty="0"/>
              <a:t>SOURCE: Urban Institute / Kaiser Family Foundation analysis, 2012.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</a:t>
            </a:r>
            <a:r>
              <a:rPr lang="en-US" dirty="0" smtClean="0"/>
              <a:t>Per Capita Income </a:t>
            </a:r>
            <a:r>
              <a:rPr lang="en-US" dirty="0"/>
              <a:t>of the Medicare Population,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/>
              <a:t>Race/Ethnicity, 2012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309675" y="2759349"/>
            <a:ext cx="6234125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295400" y="6669900"/>
            <a:ext cx="12132564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462022423"/>
              </p:ext>
            </p:extLst>
          </p:nvPr>
        </p:nvGraphicFramePr>
        <p:xfrm>
          <a:off x="251460" y="2070874"/>
          <a:ext cx="14584680" cy="640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460" y="1702344"/>
            <a:ext cx="4777740" cy="509142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Share of Medicare beneficiaries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9921179" y="7132320"/>
            <a:ext cx="150876" cy="25603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0059924" y="7143562"/>
            <a:ext cx="150876" cy="25603"/>
          </a:xfrm>
          <a:prstGeom prst="straightConnector1">
            <a:avLst/>
          </a:prstGeom>
          <a:ln w="38100">
            <a:solidFill>
              <a:srgbClr val="87A84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3427964" y="6934200"/>
            <a:ext cx="150876" cy="12802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487400" y="6629400"/>
            <a:ext cx="2011680" cy="509142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White</a:t>
            </a:r>
            <a:endParaRPr lang="en-US" sz="2400" b="1" dirty="0">
              <a:solidFill>
                <a:schemeClr val="accent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10800" y="6934200"/>
            <a:ext cx="2011680" cy="509142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r>
              <a:rPr lang="en-US" sz="2400" b="1" dirty="0" smtClean="0">
                <a:solidFill>
                  <a:srgbClr val="87A845"/>
                </a:solidFill>
                <a:latin typeface="Calibri" pitchFamily="34" charset="0"/>
                <a:cs typeface="Calibri" pitchFamily="34" charset="0"/>
              </a:rPr>
              <a:t>Black</a:t>
            </a:r>
            <a:endParaRPr lang="en-US" sz="2400" b="1" dirty="0">
              <a:solidFill>
                <a:srgbClr val="87A845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93480" y="7149458"/>
            <a:ext cx="2011680" cy="509142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Hispanic</a:t>
            </a:r>
            <a:endParaRPr lang="en-US" sz="24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647270"/>
              </p:ext>
            </p:extLst>
          </p:nvPr>
        </p:nvGraphicFramePr>
        <p:xfrm>
          <a:off x="8077201" y="2182404"/>
          <a:ext cx="6385562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399"/>
                <a:gridCol w="1696721"/>
                <a:gridCol w="1579879"/>
                <a:gridCol w="1813563"/>
              </a:tblGrid>
              <a:tr h="768096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endParaRPr lang="en-US" sz="2100" dirty="0"/>
                    </a:p>
                  </a:txBody>
                  <a:tcPr marL="150876" marR="150876" marT="64008" marB="640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100" b="1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Median income (</a:t>
                      </a:r>
                      <a:r>
                        <a:rPr lang="en-US" sz="1600" b="1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  <a:sym typeface="Wingdings"/>
                        </a:rPr>
                        <a:t></a:t>
                      </a:r>
                      <a:r>
                        <a:rPr lang="en-US" sz="2100" b="1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  <a:sym typeface="Wingdings"/>
                        </a:rPr>
                        <a:t>)</a:t>
                      </a:r>
                      <a:endParaRPr lang="en-US" sz="2100" b="1" u="none" dirty="0" smtClean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100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Mean income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100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Top 10</a:t>
                      </a:r>
                      <a:r>
                        <a:rPr lang="en-US" sz="2100" u="none" baseline="30000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th</a:t>
                      </a:r>
                      <a:r>
                        <a:rPr lang="en-US" sz="2100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percentile (</a:t>
                      </a:r>
                      <a:r>
                        <a:rPr lang="en-US" sz="2100" b="1" u="none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×</a:t>
                      </a:r>
                      <a:r>
                        <a:rPr lang="en-US" sz="2100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5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itchFamily="34" charset="0"/>
                        </a:rPr>
                        <a:t>Overall</a:t>
                      </a:r>
                      <a:endParaRPr lang="en-US" sz="25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150876" marR="150876" marT="64008" marB="640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5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$22,500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5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$32,450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5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$66,350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  <a:endParaRPr lang="en-US" sz="2100" dirty="0">
                        <a:solidFill>
                          <a:schemeClr val="accent2"/>
                        </a:solidFill>
                      </a:endParaRPr>
                    </a:p>
                  </a:txBody>
                  <a:tcPr marL="150876" marR="150876" marT="64008" marB="640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$24,800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$35,050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$70,000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  <a:endParaRPr lang="en-US" sz="2100" dirty="0">
                        <a:solidFill>
                          <a:srgbClr val="87A845"/>
                        </a:solidFill>
                      </a:endParaRPr>
                    </a:p>
                  </a:txBody>
                  <a:tcPr marL="150876" marR="150876" marT="64008" marB="640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$15,250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$21,900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$43,900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2100" dirty="0">
                        <a:solidFill>
                          <a:schemeClr val="tx2"/>
                        </a:solidFill>
                      </a:endParaRPr>
                    </a:p>
                  </a:txBody>
                  <a:tcPr marL="150876" marR="150876" marT="64008" marB="640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$13,800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$20,100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$44,550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987087" y="8178084"/>
            <a:ext cx="4777740" cy="570697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Per Capita </a:t>
            </a:r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Income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3411200" y="7011809"/>
            <a:ext cx="150876" cy="12802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3487400" y="6858000"/>
            <a:ext cx="2011680" cy="509142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Overall</a:t>
            </a:r>
            <a:endParaRPr lang="en-US" sz="2400" b="1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252960" y="5410200"/>
            <a:ext cx="1615440" cy="70788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10</a:t>
            </a:r>
            <a:r>
              <a:rPr lang="en-US" sz="2000" b="1" baseline="30000" dirty="0" smtClean="0">
                <a:latin typeface="Calibri" pitchFamily="34" charset="0"/>
                <a:cs typeface="Calibri" pitchFamily="34" charset="0"/>
              </a:rPr>
              <a:t>th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percentile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9" name="Straight Arrow Connector 18"/>
          <p:cNvCxnSpPr>
            <a:stCxn id="18" idx="2"/>
          </p:cNvCxnSpPr>
          <p:nvPr/>
        </p:nvCxnSpPr>
        <p:spPr>
          <a:xfrm>
            <a:off x="13060680" y="6118086"/>
            <a:ext cx="0" cy="522786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638800" y="1663521"/>
            <a:ext cx="1966686" cy="70788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Median </a:t>
            </a:r>
          </a:p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(50</a:t>
            </a:r>
            <a:r>
              <a:rPr lang="en-US" sz="2000" b="1" baseline="30000" dirty="0" smtClean="0">
                <a:latin typeface="Calibri" pitchFamily="34" charset="0"/>
                <a:cs typeface="Calibri" pitchFamily="34" charset="0"/>
              </a:rPr>
              <a:t>th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percentile)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1" name="Straight Arrow Connector 20"/>
          <p:cNvCxnSpPr>
            <a:stCxn id="20" idx="2"/>
          </p:cNvCxnSpPr>
          <p:nvPr/>
        </p:nvCxnSpPr>
        <p:spPr>
          <a:xfrm>
            <a:off x="6622143" y="2371407"/>
            <a:ext cx="0" cy="387942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795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3e149283e76cdaa736bbef3878d11c3b8d86a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5065</TotalTime>
  <Words>92</Words>
  <Application>Microsoft Office PowerPoint</Application>
  <PresentationFormat>Custom</PresentationFormat>
  <Paragraphs>31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Distribution of Per Capita Income of the Medicare Population,  By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89</cp:revision>
  <dcterms:created xsi:type="dcterms:W3CDTF">2013-07-22T15:12:42Z</dcterms:created>
  <dcterms:modified xsi:type="dcterms:W3CDTF">2013-09-16T14:04:38Z</dcterms:modified>
</cp:coreProperties>
</file>