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7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86111111111136E-3"/>
          <c:y val="2.1932829127718146E-2"/>
          <c:w val="0.98090277777777757"/>
          <c:h val="0.767370973368594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87A845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tx1"/>
                </a:solidFill>
              </a:ln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Overall</c:v>
                </c:pt>
                <c:pt idx="1">
                  <c:v>White</c:v>
                </c:pt>
                <c:pt idx="2">
                  <c:v>Black</c:v>
                </c:pt>
                <c:pt idx="3">
                  <c:v>Hispanic</c:v>
                </c:pt>
              </c:strCache>
            </c:strRef>
          </c:cat>
          <c:val>
            <c:numRef>
              <c:f>Sheet1!$B$2:$B$5</c:f>
              <c:numCache>
                <c:formatCode>_("$"* #,##0_);_("$"* \(#,##0\);_("$"* "-"??_);_(@_)</c:formatCode>
                <c:ptCount val="4"/>
                <c:pt idx="0">
                  <c:v>22500</c:v>
                </c:pt>
                <c:pt idx="1">
                  <c:v>24800</c:v>
                </c:pt>
                <c:pt idx="2">
                  <c:v>15250</c:v>
                </c:pt>
                <c:pt idx="3">
                  <c:v>13800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0277504"/>
        <c:axId val="127221760"/>
      </c:barChart>
      <c:catAx>
        <c:axId val="4027750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crossAx val="127221760"/>
        <c:crosses val="autoZero"/>
        <c:auto val="1"/>
        <c:lblAlgn val="ctr"/>
        <c:lblOffset val="0"/>
        <c:noMultiLvlLbl val="0"/>
      </c:catAx>
      <c:valAx>
        <c:axId val="127221760"/>
        <c:scaling>
          <c:orientation val="minMax"/>
        </c:scaling>
        <c:delete val="1"/>
        <c:axPos val="l"/>
        <c:numFmt formatCode="_(&quot;$&quot;* #,##0_);_(&quot;$&quot;* \(#,##0\);_(&quot;$&quot;* &quot;-&quot;??_);_(@_)" sourceLinked="1"/>
        <c:majorTickMark val="out"/>
        <c:minorTickMark val="none"/>
        <c:tickLblPos val="none"/>
        <c:crossAx val="402775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800" b="1">
          <a:latin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NOTE: Beneficiaries </a:t>
            </a:r>
            <a:r>
              <a:rPr lang="en-US" dirty="0"/>
              <a:t>identified as “other” races not shown separately.  Numbers do not sum, because </a:t>
            </a:r>
            <a:r>
              <a:rPr lang="en-US" dirty="0" smtClean="0"/>
              <a:t>2.1 </a:t>
            </a:r>
            <a:r>
              <a:rPr lang="en-US" dirty="0"/>
              <a:t>million are identified as “Other” races.</a:t>
            </a:r>
          </a:p>
          <a:p>
            <a:r>
              <a:rPr lang="en-US" dirty="0"/>
              <a:t>SOURCE: Urban Institute / Kaiser Family Foundation analysis, 2012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 Per </a:t>
            </a:r>
            <a:r>
              <a:rPr lang="en-US" dirty="0" smtClean="0"/>
              <a:t>Capita Income </a:t>
            </a:r>
            <a:r>
              <a:rPr lang="en-US" dirty="0"/>
              <a:t>of the Medicare Population,</a:t>
            </a:r>
            <a:br>
              <a:rPr lang="en-US" dirty="0"/>
            </a:br>
            <a:r>
              <a:rPr lang="en-US" dirty="0"/>
              <a:t>Overall, and by Race/Ethnicity, 2012</a:t>
            </a:r>
          </a:p>
        </p:txBody>
      </p:sp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6865456"/>
              </p:ext>
            </p:extLst>
          </p:nvPr>
        </p:nvGraphicFramePr>
        <p:xfrm>
          <a:off x="2743200" y="1066800"/>
          <a:ext cx="10972800" cy="7295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510908"/>
              </p:ext>
            </p:extLst>
          </p:nvPr>
        </p:nvGraphicFramePr>
        <p:xfrm>
          <a:off x="381000" y="7435596"/>
          <a:ext cx="13258800" cy="1070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/>
                <a:gridCol w="2697480"/>
                <a:gridCol w="2697480"/>
                <a:gridCol w="2697480"/>
                <a:gridCol w="2697480"/>
              </a:tblGrid>
              <a:tr h="480060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Number</a:t>
                      </a:r>
                      <a:r>
                        <a:rPr lang="en-US" sz="19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of beneficiaries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50.4 million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40.0 million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4.7 million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3.6 million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Share of beneficiaries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100%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79%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9%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7%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0" name="Straight Connector 9"/>
          <p:cNvCxnSpPr/>
          <p:nvPr/>
        </p:nvCxnSpPr>
        <p:spPr>
          <a:xfrm rot="5400000">
            <a:off x="2137461" y="5133975"/>
            <a:ext cx="6800850" cy="0"/>
          </a:xfrm>
          <a:prstGeom prst="line">
            <a:avLst/>
          </a:prstGeom>
          <a:ln w="571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24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c97ea07933ae76aa4e1b73ba2c6b894f45e733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5065</TotalTime>
  <Words>72</Words>
  <Application>Microsoft Office PowerPoint</Application>
  <PresentationFormat>Custom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Median Per Capita Income of the Medicare Population, Overall, and by Race/Ethnicity,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87</cp:revision>
  <dcterms:created xsi:type="dcterms:W3CDTF">2013-07-22T15:12:42Z</dcterms:created>
  <dcterms:modified xsi:type="dcterms:W3CDTF">2013-09-16T14:04:13Z</dcterms:modified>
</cp:coreProperties>
</file>