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96" y="-7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a:lstStyle/>
        <a:p>
          <a:pPr>
            <a:defRPr sz="1400"/>
          </a:pPr>
          <a:endParaRPr lang="en-US"/>
        </a:p>
      </c:txPr>
    </c:title>
    <c:autoTitleDeleted val="0"/>
    <c:plotArea>
      <c:layout>
        <c:manualLayout>
          <c:layoutTarget val="inner"/>
          <c:xMode val="edge"/>
          <c:yMode val="edge"/>
          <c:x val="0.11678756883349331"/>
          <c:y val="0.1329710301394729"/>
          <c:w val="0.75496787469597793"/>
          <c:h val="0.80759297489507142"/>
        </c:manualLayout>
      </c:layout>
      <c:pieChart>
        <c:varyColors val="1"/>
        <c:ser>
          <c:idx val="0"/>
          <c:order val="0"/>
          <c:tx>
            <c:strRef>
              <c:f>Sheet1!$B$1</c:f>
              <c:strCache>
                <c:ptCount val="1"/>
                <c:pt idx="0">
                  <c:v>June 2013</c:v>
                </c:pt>
              </c:strCache>
            </c:strRef>
          </c:tx>
          <c:dPt>
            <c:idx val="0"/>
            <c:bubble3D val="0"/>
            <c:spPr>
              <a:solidFill>
                <a:schemeClr val="bg2"/>
              </a:solidFill>
              <a:ln>
                <a:solidFill>
                  <a:schemeClr val="tx1"/>
                </a:solidFill>
              </a:ln>
            </c:spPr>
          </c:dPt>
          <c:dPt>
            <c:idx val="1"/>
            <c:bubble3D val="0"/>
            <c:spPr>
              <a:solidFill>
                <a:schemeClr val="tx2"/>
              </a:solidFill>
              <a:ln>
                <a:solidFill>
                  <a:schemeClr val="tx1"/>
                </a:solidFill>
              </a:ln>
            </c:spPr>
          </c:dPt>
          <c:dPt>
            <c:idx val="3"/>
            <c:bubble3D val="0"/>
            <c:spPr>
              <a:solidFill>
                <a:schemeClr val="accent3"/>
              </a:solidFill>
              <a:ln>
                <a:solidFill>
                  <a:schemeClr val="tx1"/>
                </a:solidFill>
              </a:ln>
            </c:spPr>
          </c:dPt>
          <c:dPt>
            <c:idx val="4"/>
            <c:bubble3D val="0"/>
            <c:spPr>
              <a:solidFill>
                <a:schemeClr val="accent1"/>
              </a:solidFill>
              <a:ln>
                <a:solidFill>
                  <a:schemeClr val="tx1"/>
                </a:solidFill>
              </a:ln>
            </c:spPr>
          </c:dPt>
          <c:dLbls>
            <c:dLbl>
              <c:idx val="0"/>
              <c:layout>
                <c:manualLayout>
                  <c:x val="-7.3971647457039963E-2"/>
                  <c:y val="0.14630408039830511"/>
                </c:manualLayout>
              </c:layout>
              <c:showLegendKey val="0"/>
              <c:showVal val="1"/>
              <c:showCatName val="1"/>
              <c:showSerName val="0"/>
              <c:showPercent val="0"/>
              <c:showBubbleSize val="0"/>
              <c:separator>
</c:separator>
            </c:dLbl>
            <c:dLbl>
              <c:idx val="1"/>
              <c:layout>
                <c:manualLayout>
                  <c:x val="-0.18818168163020807"/>
                  <c:y val="0.14329874597191822"/>
                </c:manualLayout>
              </c:layout>
              <c:showLegendKey val="0"/>
              <c:showVal val="1"/>
              <c:showCatName val="1"/>
              <c:showSerName val="0"/>
              <c:showPercent val="0"/>
              <c:showBubbleSize val="0"/>
              <c:separator>
</c:separator>
            </c:dLbl>
            <c:dLbl>
              <c:idx val="3"/>
              <c:layout>
                <c:manualLayout>
                  <c:x val="-0.17319404549686415"/>
                  <c:y val="-0.20189637398452048"/>
                </c:manualLayout>
              </c:layout>
              <c:showLegendKey val="0"/>
              <c:showVal val="1"/>
              <c:showCatName val="1"/>
              <c:showSerName val="0"/>
              <c:showPercent val="0"/>
              <c:showBubbleSize val="0"/>
              <c:separator>
</c:separator>
            </c:dLbl>
            <c:dLbl>
              <c:idx val="4"/>
              <c:layout>
                <c:manualLayout>
                  <c:x val="0.18466885045359738"/>
                  <c:y val="7.4972683712737603E-2"/>
                </c:manualLayout>
              </c:layout>
              <c:showLegendKey val="0"/>
              <c:showVal val="1"/>
              <c:showCatName val="1"/>
              <c:showSerName val="0"/>
              <c:showPercent val="0"/>
              <c:showBubbleSize val="0"/>
              <c:separator>
</c:separator>
            </c:dLbl>
            <c:txPr>
              <a:bodyPr/>
              <a:lstStyle/>
              <a:p>
                <a:pPr>
                  <a:defRPr sz="1400">
                    <a:solidFill>
                      <a:schemeClr val="bg1"/>
                    </a:solidFill>
                  </a:defRPr>
                </a:pPr>
                <a:endParaRPr lang="en-US"/>
              </a:p>
            </c:txPr>
            <c:showLegendKey val="0"/>
            <c:showVal val="1"/>
            <c:showCatName val="1"/>
            <c:showSerName val="0"/>
            <c:showPercent val="0"/>
            <c:showBubbleSize val="0"/>
            <c:separator>
</c:separator>
            <c:showLeaderLines val="1"/>
          </c:dLbls>
          <c:cat>
            <c:strRef>
              <c:f>Sheet1!$A$2:$A$6</c:f>
              <c:strCache>
                <c:ptCount val="5"/>
                <c:pt idx="0">
                  <c:v>A lot</c:v>
                </c:pt>
                <c:pt idx="1">
                  <c:v>Some</c:v>
                </c:pt>
                <c:pt idx="2">
                  <c:v>Dk/R</c:v>
                </c:pt>
                <c:pt idx="3">
                  <c:v>Only a little</c:v>
                </c:pt>
                <c:pt idx="4">
                  <c:v>Nothing at all</c:v>
                </c:pt>
              </c:strCache>
            </c:strRef>
          </c:cat>
          <c:val>
            <c:numRef>
              <c:f>Sheet1!$B$2:$B$6</c:f>
              <c:numCache>
                <c:formatCode>0%</c:formatCode>
                <c:ptCount val="5"/>
                <c:pt idx="0">
                  <c:v>0.08</c:v>
                </c:pt>
                <c:pt idx="1">
                  <c:v>0.14000000000000001</c:v>
                </c:pt>
                <c:pt idx="3">
                  <c:v>0.34</c:v>
                </c:pt>
                <c:pt idx="4">
                  <c:v>0.45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a:lstStyle/>
        <a:p>
          <a:pPr>
            <a:defRPr sz="1400"/>
          </a:pPr>
          <a:endParaRPr lang="en-US"/>
        </a:p>
      </c:txPr>
    </c:title>
    <c:autoTitleDeleted val="0"/>
    <c:plotArea>
      <c:layout>
        <c:manualLayout>
          <c:layoutTarget val="inner"/>
          <c:xMode val="edge"/>
          <c:yMode val="edge"/>
          <c:x val="0.12538028145507543"/>
          <c:y val="0.1329710301394729"/>
          <c:w val="0.75496804496821868"/>
          <c:h val="0.80759297489507142"/>
        </c:manualLayout>
      </c:layout>
      <c:pieChart>
        <c:varyColors val="1"/>
        <c:ser>
          <c:idx val="0"/>
          <c:order val="0"/>
          <c:tx>
            <c:strRef>
              <c:f>Sheet1!$B$1</c:f>
              <c:strCache>
                <c:ptCount val="1"/>
                <c:pt idx="0">
                  <c:v>August 2013</c:v>
                </c:pt>
              </c:strCache>
            </c:strRef>
          </c:tx>
          <c:dPt>
            <c:idx val="0"/>
            <c:bubble3D val="0"/>
            <c:spPr>
              <a:solidFill>
                <a:schemeClr val="bg2"/>
              </a:solidFill>
              <a:ln>
                <a:solidFill>
                  <a:schemeClr val="tx1"/>
                </a:solidFill>
              </a:ln>
            </c:spPr>
          </c:dPt>
          <c:dPt>
            <c:idx val="1"/>
            <c:bubble3D val="0"/>
            <c:spPr>
              <a:solidFill>
                <a:schemeClr val="tx2"/>
              </a:solidFill>
              <a:ln>
                <a:solidFill>
                  <a:schemeClr val="tx1"/>
                </a:solidFill>
              </a:ln>
            </c:spPr>
          </c:dPt>
          <c:dPt>
            <c:idx val="2"/>
            <c:bubble3D val="0"/>
            <c:spPr>
              <a:solidFill>
                <a:schemeClr val="bg1">
                  <a:lumMod val="65000"/>
                </a:schemeClr>
              </a:solidFill>
              <a:ln>
                <a:solidFill>
                  <a:schemeClr val="tx1"/>
                </a:solidFill>
              </a:ln>
            </c:spPr>
          </c:dPt>
          <c:dPt>
            <c:idx val="3"/>
            <c:bubble3D val="0"/>
            <c:spPr>
              <a:solidFill>
                <a:schemeClr val="accent3"/>
              </a:solidFill>
              <a:ln>
                <a:solidFill>
                  <a:schemeClr val="tx1"/>
                </a:solidFill>
              </a:ln>
            </c:spPr>
          </c:dPt>
          <c:dPt>
            <c:idx val="4"/>
            <c:bubble3D val="0"/>
            <c:spPr>
              <a:solidFill>
                <a:schemeClr val="accent1"/>
              </a:solidFill>
              <a:ln>
                <a:solidFill>
                  <a:schemeClr val="tx1"/>
                </a:solidFill>
              </a:ln>
            </c:spPr>
          </c:dPt>
          <c:dLbls>
            <c:dLbl>
              <c:idx val="0"/>
              <c:layout>
                <c:manualLayout>
                  <c:x val="-9.4738318770866289E-2"/>
                  <c:y val="0.20145535677881804"/>
                </c:manualLayout>
              </c:layout>
              <c:showLegendKey val="0"/>
              <c:showVal val="1"/>
              <c:showCatName val="1"/>
              <c:showSerName val="0"/>
              <c:showPercent val="0"/>
              <c:showBubbleSize val="0"/>
              <c:separator>
</c:separator>
            </c:dLbl>
            <c:dLbl>
              <c:idx val="1"/>
              <c:layout>
                <c:manualLayout>
                  <c:x val="-0.22542432858573075"/>
                  <c:y val="4.7358685710825403E-2"/>
                </c:manualLayout>
              </c:layout>
              <c:showLegendKey val="0"/>
              <c:showVal val="1"/>
              <c:showCatName val="1"/>
              <c:showSerName val="0"/>
              <c:showPercent val="0"/>
              <c:showBubbleSize val="0"/>
              <c:separator>
</c:separator>
            </c:dLbl>
            <c:dLbl>
              <c:idx val="2"/>
              <c:layout/>
              <c:spPr/>
              <c:txPr>
                <a:bodyPr/>
                <a:lstStyle/>
                <a:p>
                  <a:pPr>
                    <a:defRPr sz="1400">
                      <a:solidFill>
                        <a:schemeClr val="tx1"/>
                      </a:solidFill>
                    </a:defRPr>
                  </a:pPr>
                  <a:endParaRPr lang="en-US"/>
                </a:p>
              </c:txPr>
              <c:showLegendKey val="0"/>
              <c:showVal val="1"/>
              <c:showCatName val="1"/>
              <c:showSerName val="0"/>
              <c:showPercent val="0"/>
              <c:showBubbleSize val="0"/>
            </c:dLbl>
            <c:dLbl>
              <c:idx val="3"/>
              <c:layout>
                <c:manualLayout>
                  <c:x val="1.6647920887474129E-2"/>
                  <c:y val="-0.17113759519686908"/>
                </c:manualLayout>
              </c:layout>
              <c:showLegendKey val="0"/>
              <c:showVal val="1"/>
              <c:showCatName val="1"/>
              <c:showSerName val="0"/>
              <c:showPercent val="0"/>
              <c:showBubbleSize val="0"/>
              <c:separator>
</c:separator>
            </c:dLbl>
            <c:dLbl>
              <c:idx val="4"/>
              <c:layout>
                <c:manualLayout>
                  <c:x val="0.22834952717559107"/>
                  <c:y val="0.15630706474340061"/>
                </c:manualLayout>
              </c:layout>
              <c:showLegendKey val="0"/>
              <c:showVal val="1"/>
              <c:showCatName val="1"/>
              <c:showSerName val="0"/>
              <c:showPercent val="0"/>
              <c:showBubbleSize val="0"/>
              <c:separator>
</c:separator>
            </c:dLbl>
            <c:txPr>
              <a:bodyPr/>
              <a:lstStyle/>
              <a:p>
                <a:pPr>
                  <a:defRPr sz="1400">
                    <a:solidFill>
                      <a:schemeClr val="bg1"/>
                    </a:solidFill>
                  </a:defRPr>
                </a:pPr>
                <a:endParaRPr lang="en-US"/>
              </a:p>
            </c:txPr>
            <c:showLegendKey val="0"/>
            <c:showVal val="1"/>
            <c:showCatName val="1"/>
            <c:showSerName val="0"/>
            <c:showPercent val="0"/>
            <c:showBubbleSize val="0"/>
            <c:separator>
</c:separator>
            <c:showLeaderLines val="1"/>
          </c:dLbls>
          <c:cat>
            <c:strRef>
              <c:f>Sheet1!$A$2:$A$6</c:f>
              <c:strCache>
                <c:ptCount val="5"/>
                <c:pt idx="0">
                  <c:v>A lot</c:v>
                </c:pt>
                <c:pt idx="1">
                  <c:v>Some</c:v>
                </c:pt>
                <c:pt idx="2">
                  <c:v>Dk/Ref.</c:v>
                </c:pt>
                <c:pt idx="3">
                  <c:v>Only a little</c:v>
                </c:pt>
                <c:pt idx="4">
                  <c:v>Nothing at all</c:v>
                </c:pt>
              </c:strCache>
            </c:strRef>
          </c:cat>
          <c:val>
            <c:numRef>
              <c:f>Sheet1!$B$2:$B$6</c:f>
              <c:numCache>
                <c:formatCode>0%</c:formatCode>
                <c:ptCount val="5"/>
                <c:pt idx="0">
                  <c:v>0.12</c:v>
                </c:pt>
                <c:pt idx="1">
                  <c:v>0.21</c:v>
                </c:pt>
                <c:pt idx="2">
                  <c:v>0.01</c:v>
                </c:pt>
                <c:pt idx="3">
                  <c:v>0.34</c:v>
                </c:pt>
                <c:pt idx="4">
                  <c:v>0.33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iming>
    <p:tnLst>
      <p:par>
        <p:cTn id="1" dur="indefinite" restart="never" nodeType="tmRoot"/>
      </p:par>
    </p:tnLst>
  </p:timing>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760111192"/>
              </p:ext>
            </p:extLst>
          </p:nvPr>
        </p:nvGraphicFramePr>
        <p:xfrm>
          <a:off x="92075" y="2103437"/>
          <a:ext cx="4433888" cy="41449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p:txBody>
          <a:bodyPr/>
          <a:lstStyle/>
          <a:p>
            <a:r>
              <a:rPr lang="en-US" sz="1100" dirty="0"/>
              <a:t>SOURCE: Kaiser Family Foundation Health Tracking </a:t>
            </a:r>
            <a:r>
              <a:rPr lang="en-US" sz="1100" dirty="0" smtClean="0"/>
              <a:t>Polls</a:t>
            </a:r>
            <a:endParaRPr lang="en-US" sz="1100" dirty="0"/>
          </a:p>
        </p:txBody>
      </p:sp>
      <p:sp>
        <p:nvSpPr>
          <p:cNvPr id="4" name="Title 3"/>
          <p:cNvSpPr>
            <a:spLocks noGrp="1"/>
          </p:cNvSpPr>
          <p:nvPr>
            <p:ph type="title"/>
          </p:nvPr>
        </p:nvSpPr>
        <p:spPr/>
        <p:txBody>
          <a:bodyPr anchor="ctr"/>
          <a:lstStyle/>
          <a:p>
            <a:r>
              <a:rPr lang="en-US" dirty="0" smtClean="0"/>
              <a:t>More Report Hearing About Health Insurance Marketplaces in August</a:t>
            </a:r>
            <a:endParaRPr lang="en-US" dirty="0"/>
          </a:p>
        </p:txBody>
      </p:sp>
      <p:graphicFrame>
        <p:nvGraphicFramePr>
          <p:cNvPr id="10" name="Content Placeholder 9"/>
          <p:cNvGraphicFramePr>
            <a:graphicFrameLocks noGrp="1"/>
          </p:cNvGraphicFramePr>
          <p:nvPr>
            <p:ph idx="12"/>
            <p:extLst>
              <p:ext uri="{D42A27DB-BD31-4B8C-83A1-F6EECF244321}">
                <p14:modId xmlns:p14="http://schemas.microsoft.com/office/powerpoint/2010/main" val="325067266"/>
              </p:ext>
            </p:extLst>
          </p:nvPr>
        </p:nvGraphicFramePr>
        <p:xfrm>
          <a:off x="4618038" y="2103437"/>
          <a:ext cx="4433887" cy="4144963"/>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5"/>
          <p:cNvSpPr txBox="1">
            <a:spLocks/>
          </p:cNvSpPr>
          <p:nvPr/>
        </p:nvSpPr>
        <p:spPr bwMode="auto">
          <a:xfrm>
            <a:off x="91440" y="1097280"/>
            <a:ext cx="8961120" cy="10363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r>
              <a:rPr lang="en-US" sz="1400" b="0" dirty="0" smtClean="0"/>
              <a:t>As you may know, the health care law does create health insurance exchanges or marketplaces where people who don’t get coverage through their employers can shop for insurance and compare prices and benefits. How much, if anything, have you heard about this new health insurance marketplace, [also known as (STATE EXCHANGE NAME)] in your state?</a:t>
            </a:r>
            <a:endParaRPr lang="en-US" sz="1400" b="0" dirty="0"/>
          </a:p>
        </p:txBody>
      </p:sp>
    </p:spTree>
    <p:extLst>
      <p:ext uri="{BB962C8B-B14F-4D97-AF65-F5344CB8AC3E}">
        <p14:creationId xmlns:p14="http://schemas.microsoft.com/office/powerpoint/2010/main" val="4112415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Custom 2">
      <a:dk1>
        <a:srgbClr val="000000"/>
      </a:dk1>
      <a:lt1>
        <a:srgbClr val="FFFFFF"/>
      </a:lt1>
      <a:dk2>
        <a:srgbClr val="FF8811"/>
      </a:dk2>
      <a:lt2>
        <a:srgbClr val="E05C26"/>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105</Words>
  <Application>Microsoft Office PowerPoint</Application>
  <PresentationFormat>On-screen Show (4:3)</PresentationFormat>
  <Paragraphs>14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vt:lpstr>
      <vt:lpstr>More Report Hearing About Health Insurance Marketplaces in August</vt:lpstr>
    </vt:vector>
  </TitlesOfParts>
  <Company>Kaiser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More Report Hearing About Health Insurance Marketplaces in August</dc:title>
  <dc:creator>SarahC</dc:creator>
  <cp:lastModifiedBy>SarahC</cp:lastModifiedBy>
  <cp:revision>1</cp:revision>
  <dcterms:created xsi:type="dcterms:W3CDTF">2013-08-26T23:19:17Z</dcterms:created>
  <dcterms:modified xsi:type="dcterms:W3CDTF">2013-08-26T23:19:18Z</dcterms:modified>
</cp:coreProperties>
</file>